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9"/>
  </p:notesMasterIdLst>
  <p:sldIdLst>
    <p:sldId id="465" r:id="rId2"/>
    <p:sldId id="470" r:id="rId3"/>
    <p:sldId id="471" r:id="rId4"/>
    <p:sldId id="260" r:id="rId5"/>
    <p:sldId id="291" r:id="rId6"/>
    <p:sldId id="292" r:id="rId7"/>
    <p:sldId id="293" r:id="rId8"/>
    <p:sldId id="294" r:id="rId9"/>
    <p:sldId id="295" r:id="rId10"/>
    <p:sldId id="296" r:id="rId11"/>
    <p:sldId id="297" r:id="rId12"/>
    <p:sldId id="298" r:id="rId13"/>
    <p:sldId id="466" r:id="rId14"/>
    <p:sldId id="300" r:id="rId15"/>
    <p:sldId id="301" r:id="rId16"/>
    <p:sldId id="302" r:id="rId17"/>
    <p:sldId id="263" r:id="rId18"/>
    <p:sldId id="274" r:id="rId19"/>
    <p:sldId id="276" r:id="rId20"/>
    <p:sldId id="277" r:id="rId21"/>
    <p:sldId id="278" r:id="rId22"/>
    <p:sldId id="279" r:id="rId23"/>
    <p:sldId id="275" r:id="rId24"/>
    <p:sldId id="280" r:id="rId25"/>
    <p:sldId id="281" r:id="rId26"/>
    <p:sldId id="282" r:id="rId27"/>
    <p:sldId id="283" r:id="rId28"/>
    <p:sldId id="284" r:id="rId29"/>
    <p:sldId id="285" r:id="rId30"/>
    <p:sldId id="264" r:id="rId31"/>
    <p:sldId id="286" r:id="rId32"/>
    <p:sldId id="303" r:id="rId33"/>
    <p:sldId id="364" r:id="rId34"/>
    <p:sldId id="366" r:id="rId35"/>
    <p:sldId id="305" r:id="rId36"/>
    <p:sldId id="306" r:id="rId37"/>
    <p:sldId id="307" r:id="rId38"/>
    <p:sldId id="308" r:id="rId39"/>
    <p:sldId id="309" r:id="rId40"/>
    <p:sldId id="310" r:id="rId41"/>
    <p:sldId id="311" r:id="rId42"/>
    <p:sldId id="312" r:id="rId43"/>
    <p:sldId id="313" r:id="rId44"/>
    <p:sldId id="314" r:id="rId45"/>
    <p:sldId id="467"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40" r:id="rId71"/>
    <p:sldId id="339" r:id="rId72"/>
    <p:sldId id="341" r:id="rId73"/>
    <p:sldId id="342" r:id="rId74"/>
    <p:sldId id="343" r:id="rId75"/>
    <p:sldId id="344" r:id="rId76"/>
    <p:sldId id="345" r:id="rId77"/>
    <p:sldId id="346" r:id="rId78"/>
    <p:sldId id="347" r:id="rId79"/>
    <p:sldId id="348" r:id="rId80"/>
    <p:sldId id="349" r:id="rId81"/>
    <p:sldId id="350" r:id="rId82"/>
    <p:sldId id="469" r:id="rId83"/>
    <p:sldId id="351" r:id="rId84"/>
    <p:sldId id="468"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04"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406" r:id="rId112"/>
    <p:sldId id="407" r:id="rId113"/>
    <p:sldId id="408" r:id="rId114"/>
    <p:sldId id="409" r:id="rId115"/>
    <p:sldId id="410" r:id="rId116"/>
    <p:sldId id="411" r:id="rId117"/>
    <p:sldId id="412" r:id="rId118"/>
    <p:sldId id="413" r:id="rId119"/>
    <p:sldId id="434" r:id="rId120"/>
    <p:sldId id="418" r:id="rId121"/>
    <p:sldId id="419" r:id="rId122"/>
    <p:sldId id="421" r:id="rId123"/>
    <p:sldId id="422" r:id="rId124"/>
    <p:sldId id="420" r:id="rId125"/>
    <p:sldId id="429" r:id="rId126"/>
    <p:sldId id="430" r:id="rId127"/>
    <p:sldId id="431" r:id="rId128"/>
    <p:sldId id="432" r:id="rId129"/>
    <p:sldId id="433" r:id="rId130"/>
    <p:sldId id="435" r:id="rId131"/>
    <p:sldId id="445" r:id="rId132"/>
    <p:sldId id="446" r:id="rId133"/>
    <p:sldId id="289" r:id="rId134"/>
    <p:sldId id="272" r:id="rId135"/>
    <p:sldId id="271" r:id="rId136"/>
    <p:sldId id="287" r:id="rId137"/>
    <p:sldId id="273" r:id="rId1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9">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prita Rajput" initials="AR" lastIdx="1" clrIdx="0">
    <p:extLst>
      <p:ext uri="{19B8F6BF-5375-455C-9EA6-DF929625EA0E}">
        <p15:presenceInfo xmlns:p15="http://schemas.microsoft.com/office/powerpoint/2012/main" userId="b53b14a87cadad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894D6"/>
    <a:srgbClr val="B9B8BC"/>
    <a:srgbClr val="5D6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128" autoAdjust="0"/>
  </p:normalViewPr>
  <p:slideViewPr>
    <p:cSldViewPr snapToGrid="0">
      <p:cViewPr varScale="1">
        <p:scale>
          <a:sx n="69" d="100"/>
          <a:sy n="69" d="100"/>
        </p:scale>
        <p:origin x="780" y="72"/>
      </p:cViewPr>
      <p:guideLst>
        <p:guide orient="horz" pos="2169"/>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4D0CA-20F6-4044-8938-B72B4D5A1AC3}" type="datetimeFigureOut">
              <a:rPr lang="en-IN" smtClean="0"/>
              <a:t>25/05/2022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6B52B-117D-4D2E-809C-C331894F9C3E}" type="slidenum">
              <a:rPr lang="en-IN" smtClean="0"/>
              <a:t>‹#›</a:t>
            </a:fld>
            <a:endParaRPr lang="en-IN"/>
          </a:p>
        </p:txBody>
      </p:sp>
    </p:spTree>
    <p:extLst>
      <p:ext uri="{BB962C8B-B14F-4D97-AF65-F5344CB8AC3E}">
        <p14:creationId xmlns:p14="http://schemas.microsoft.com/office/powerpoint/2010/main" val="334471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7B6B52B-117D-4D2E-809C-C331894F9C3E}" type="slidenum">
              <a:rPr lang="en-IN" smtClean="0"/>
              <a:t>16</a:t>
            </a:fld>
            <a:endParaRPr lang="en-IN"/>
          </a:p>
        </p:txBody>
      </p:sp>
    </p:spTree>
    <p:extLst>
      <p:ext uri="{BB962C8B-B14F-4D97-AF65-F5344CB8AC3E}">
        <p14:creationId xmlns:p14="http://schemas.microsoft.com/office/powerpoint/2010/main" val="116327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5/25/2022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hyperlink" Target="http://www.excitingip.com/2010/advantages-disadvantages-of-erp-enterprise-resource-planning-systems/" TargetMode="External"/><Relationship Id="rId3" Type="http://schemas.openxmlformats.org/officeDocument/2006/relationships/hyperlink" Target="https://www.syspro.com/product/syspro-erp/applications/production-management/" TargetMode="External"/><Relationship Id="rId7" Type="http://schemas.openxmlformats.org/officeDocument/2006/relationships/hyperlink" Target="https://www.slideshare.net/rajeevsharan/production-module" TargetMode="External"/><Relationship Id="rId2" Type="http://schemas.openxmlformats.org/officeDocument/2006/relationships/hyperlink" Target="https://www.gaposm.com/tag/project-report-on-erp/" TargetMode="External"/><Relationship Id="rId1" Type="http://schemas.openxmlformats.org/officeDocument/2006/relationships/slideLayout" Target="../slideLayouts/slideLayout7.xml"/><Relationship Id="rId6" Type="http://schemas.openxmlformats.org/officeDocument/2006/relationships/hyperlink" Target="http://www.visibility.com/erpModule_materialPlanning.html" TargetMode="External"/><Relationship Id="rId5" Type="http://schemas.openxmlformats.org/officeDocument/2006/relationships/hyperlink" Target="http://www.open-source-erp-site.com/erp-production-planning-module.html" TargetMode="External"/><Relationship Id="rId4" Type="http://schemas.openxmlformats.org/officeDocument/2006/relationships/hyperlink" Target="https://www.scribd.com/document/162448147/105987116-a-Project-Report-on-ERP"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601" y="408210"/>
            <a:ext cx="7366000" cy="1280890"/>
          </a:xfrm>
        </p:spPr>
        <p:txBody>
          <a:bodyPr>
            <a:normAutofit fontScale="90000"/>
          </a:bodyPr>
          <a:lstStyle/>
          <a:p>
            <a:r>
              <a:rPr lang="en-US" b="1" dirty="0">
                <a:solidFill>
                  <a:srgbClr val="92D050"/>
                </a:solidFill>
                <a:latin typeface="Times New Roman" panose="02020603050405020304" pitchFamily="18" charset="0"/>
                <a:cs typeface="Times New Roman" panose="02020603050405020304" pitchFamily="18" charset="0"/>
              </a:rPr>
              <a:t>Production Module for e-Global Enterprise Resource Planning (ERP)</a:t>
            </a:r>
            <a:br>
              <a:rPr lang="en-US" b="1" dirty="0">
                <a:solidFill>
                  <a:srgbClr val="92D050"/>
                </a:solidFill>
                <a:latin typeface="Times New Roman" panose="02020603050405020304" pitchFamily="18" charset="0"/>
                <a:cs typeface="Times New Roman" panose="02020603050405020304" pitchFamily="18" charset="0"/>
              </a:rPr>
            </a:br>
            <a:r>
              <a:rPr lang="en-US" altLang="en-US" b="1" dirty="0" smtClean="0">
                <a:latin typeface="Times New Roman" panose="02020603050405020304" pitchFamily="18" charset="0"/>
                <a:cs typeface="Times New Roman" panose="02020603050405020304" pitchFamily="18" charset="0"/>
              </a:rPr>
              <a:t> </a:t>
            </a:r>
            <a:endParaRPr lang="en-IN" dirty="0"/>
          </a:p>
        </p:txBody>
      </p:sp>
      <p:sp>
        <p:nvSpPr>
          <p:cNvPr id="3" name="Content Placeholder 2"/>
          <p:cNvSpPr>
            <a:spLocks noGrp="1"/>
          </p:cNvSpPr>
          <p:nvPr>
            <p:ph idx="1"/>
          </p:nvPr>
        </p:nvSpPr>
        <p:spPr>
          <a:xfrm>
            <a:off x="7037893" y="2474507"/>
            <a:ext cx="3824288" cy="798731"/>
          </a:xfrm>
        </p:spPr>
        <p:txBody>
          <a:bodyPr/>
          <a:lstStyle/>
          <a:p>
            <a:pPr marL="0" indent="0">
              <a:buNone/>
            </a:pPr>
            <a:r>
              <a:rPr lang="en-US" altLang="en-US" b="1" dirty="0">
                <a:solidFill>
                  <a:srgbClr val="FF0000"/>
                </a:solidFill>
                <a:latin typeface="Times New Roman" panose="02020603050405020304" pitchFamily="18" charset="0"/>
                <a:cs typeface="Times New Roman" panose="02020603050405020304" pitchFamily="18" charset="0"/>
              </a:rPr>
              <a:t>Company Project Guide </a:t>
            </a:r>
            <a:r>
              <a:rPr lang="en-US" altLang="en-US" dirty="0">
                <a:latin typeface="Times New Roman" panose="02020603050405020304" pitchFamily="18" charset="0"/>
                <a:cs typeface="Times New Roman" panose="02020603050405020304" pitchFamily="18" charset="0"/>
              </a:rPr>
              <a:t>: </a:t>
            </a:r>
          </a:p>
          <a:p>
            <a:pPr marL="0" indent="0">
              <a:buNone/>
            </a:pPr>
            <a:r>
              <a:rPr lang="en-US" altLang="en-US" b="1" dirty="0" smtClean="0">
                <a:latin typeface="Times New Roman" panose="02020603050405020304" pitchFamily="18" charset="0"/>
                <a:cs typeface="Times New Roman" panose="02020603050405020304" pitchFamily="18" charset="0"/>
              </a:rPr>
              <a:t>Mr</a:t>
            </a:r>
            <a:r>
              <a:rPr lang="en-US" altLang="en-US" b="1" dirty="0">
                <a:latin typeface="Times New Roman" panose="02020603050405020304" pitchFamily="18" charset="0"/>
                <a:cs typeface="Times New Roman" panose="02020603050405020304" pitchFamily="18" charset="0"/>
              </a:rPr>
              <a:t>. Satish Nishad</a:t>
            </a:r>
          </a:p>
          <a:p>
            <a:pPr marL="0" indent="0">
              <a:buNone/>
            </a:pPr>
            <a:endParaRPr lang="en-IN" dirty="0"/>
          </a:p>
        </p:txBody>
      </p:sp>
      <p:sp>
        <p:nvSpPr>
          <p:cNvPr id="4" name="Rectangle 3"/>
          <p:cNvSpPr/>
          <p:nvPr/>
        </p:nvSpPr>
        <p:spPr>
          <a:xfrm>
            <a:off x="7037893" y="5755348"/>
            <a:ext cx="4254500" cy="646331"/>
          </a:xfrm>
          <a:prstGeom prst="rect">
            <a:avLst/>
          </a:prstGeom>
        </p:spPr>
        <p:txBody>
          <a:bodyPr wrap="square">
            <a:spAutoFit/>
          </a:bodyPr>
          <a:lstStyle/>
          <a:p>
            <a:r>
              <a:rPr lang="en-US" altLang="en-US" b="1" dirty="0">
                <a:solidFill>
                  <a:srgbClr val="FF0000"/>
                </a:solidFill>
                <a:latin typeface="Times New Roman" panose="02020603050405020304" pitchFamily="18" charset="0"/>
                <a:cs typeface="Times New Roman" panose="02020603050405020304" pitchFamily="18" charset="0"/>
              </a:rPr>
              <a:t>College Project Guide </a:t>
            </a:r>
            <a:r>
              <a:rPr lang="en-US" altLang="en-US" dirty="0" smtClean="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r>
              <a:rPr lang="en-US" altLang="en-US" b="1" dirty="0">
                <a:latin typeface="Times New Roman" panose="02020603050405020304" pitchFamily="18" charset="0"/>
                <a:cs typeface="Times New Roman" panose="02020603050405020304" pitchFamily="18" charset="0"/>
              </a:rPr>
              <a:t>Prof. </a:t>
            </a:r>
            <a:r>
              <a:rPr lang="en-US" altLang="en-US" b="1" dirty="0" smtClean="0">
                <a:latin typeface="Times New Roman" panose="02020603050405020304" pitchFamily="18" charset="0"/>
                <a:cs typeface="Times New Roman" panose="02020603050405020304" pitchFamily="18" charset="0"/>
              </a:rPr>
              <a:t>Satish  </a:t>
            </a:r>
            <a:r>
              <a:rPr lang="en-US" altLang="en-US" b="1" dirty="0" err="1" smtClean="0">
                <a:latin typeface="Times New Roman" panose="02020603050405020304" pitchFamily="18" charset="0"/>
                <a:cs typeface="Times New Roman" panose="02020603050405020304" pitchFamily="18" charset="0"/>
              </a:rPr>
              <a:t>Ambike</a:t>
            </a:r>
            <a:endParaRPr lang="en-US" altLang="en-US" b="1" dirty="0">
              <a:latin typeface="Times New Roman" panose="02020603050405020304" pitchFamily="18" charset="0"/>
              <a:cs typeface="Times New Roman" panose="02020603050405020304" pitchFamily="18" charset="0"/>
            </a:endParaRPr>
          </a:p>
        </p:txBody>
      </p:sp>
      <p:sp>
        <p:nvSpPr>
          <p:cNvPr id="5" name="Rectangle 4"/>
          <p:cNvSpPr/>
          <p:nvPr/>
        </p:nvSpPr>
        <p:spPr>
          <a:xfrm>
            <a:off x="5624946" y="3552947"/>
            <a:ext cx="6096000" cy="661720"/>
          </a:xfrm>
          <a:prstGeom prst="rect">
            <a:avLst/>
          </a:prstGeom>
        </p:spPr>
        <p:txBody>
          <a:bodyPr>
            <a:spAutoFit/>
          </a:bodyPr>
          <a:lstStyle/>
          <a:p>
            <a:pPr marL="648970" marR="0">
              <a:spcBef>
                <a:spcPts val="0"/>
              </a:spcBef>
              <a:spcAft>
                <a:spcPts val="0"/>
              </a:spcAft>
            </a:pPr>
            <a:r>
              <a:rPr lang="en-US" sz="1400" b="1" kern="0" dirty="0" smtClean="0">
                <a:solidFill>
                  <a:srgbClr val="FF0000"/>
                </a:solidFill>
                <a:latin typeface="Times New Roman" panose="02020603050405020304" pitchFamily="18" charset="0"/>
                <a:ea typeface="Times New Roman" panose="02020603050405020304" pitchFamily="18" charset="0"/>
              </a:rPr>
              <a:t>                  </a:t>
            </a:r>
            <a:r>
              <a:rPr lang="en-US" sz="1400" b="1" kern="0" dirty="0">
                <a:solidFill>
                  <a:srgbClr val="FF0000"/>
                </a:solidFill>
                <a:latin typeface="Times New Roman" panose="02020603050405020304" pitchFamily="18" charset="0"/>
                <a:ea typeface="Times New Roman" panose="02020603050405020304" pitchFamily="18" charset="0"/>
              </a:rPr>
              <a:t>SUBMITTED</a:t>
            </a:r>
            <a:r>
              <a:rPr lang="en-US" sz="1400" b="1" kern="0" spc="-5" dirty="0">
                <a:solidFill>
                  <a:srgbClr val="FF0000"/>
                </a:solidFill>
                <a:latin typeface="Times New Roman" panose="02020603050405020304" pitchFamily="18" charset="0"/>
                <a:ea typeface="Times New Roman" panose="02020603050405020304" pitchFamily="18" charset="0"/>
              </a:rPr>
              <a:t> </a:t>
            </a:r>
            <a:r>
              <a:rPr lang="en-US" sz="1400" b="1" kern="0" dirty="0">
                <a:solidFill>
                  <a:srgbClr val="FF0000"/>
                </a:solidFill>
                <a:latin typeface="Times New Roman" panose="02020603050405020304" pitchFamily="18" charset="0"/>
                <a:ea typeface="Times New Roman" panose="02020603050405020304" pitchFamily="18" charset="0"/>
              </a:rPr>
              <a:t>BY</a:t>
            </a:r>
            <a:endParaRPr lang="en-US" sz="1400" b="1" kern="0" dirty="0">
              <a:latin typeface="Times New Roman" panose="02020603050405020304" pitchFamily="18" charset="0"/>
              <a:ea typeface="Times New Roman" panose="02020603050405020304" pitchFamily="18" charset="0"/>
            </a:endParaRPr>
          </a:p>
          <a:p>
            <a:pPr>
              <a:spcBef>
                <a:spcPts val="635"/>
              </a:spcBef>
            </a:pPr>
            <a:r>
              <a:rPr lang="en-US" b="1" dirty="0">
                <a:latin typeface="Times New Roman" panose="02020603050405020304" pitchFamily="18" charset="0"/>
                <a:ea typeface="Times New Roman" panose="02020603050405020304" pitchFamily="18" charset="0"/>
              </a:rPr>
              <a:t>                       </a:t>
            </a:r>
            <a:r>
              <a:rPr lang="en-US" b="1" dirty="0" smtClean="0">
                <a:latin typeface="Times New Roman" panose="02020603050405020304" pitchFamily="18" charset="0"/>
                <a:ea typeface="Times New Roman" panose="02020603050405020304" pitchFamily="18" charset="0"/>
              </a:rPr>
              <a:t>   MISS</a:t>
            </a:r>
            <a:r>
              <a:rPr lang="en-US" b="1" dirty="0">
                <a:latin typeface="Times New Roman" panose="02020603050405020304" pitchFamily="18" charset="0"/>
                <a:ea typeface="Times New Roman" panose="02020603050405020304" pitchFamily="18" charset="0"/>
              </a:rPr>
              <a:t>. </a:t>
            </a:r>
            <a:r>
              <a:rPr lang="en-US" b="1" dirty="0" smtClean="0">
                <a:latin typeface="Times New Roman" panose="02020603050405020304" pitchFamily="18" charset="0"/>
                <a:ea typeface="Times New Roman" panose="02020603050405020304" pitchFamily="18" charset="0"/>
              </a:rPr>
              <a:t>Rajput </a:t>
            </a:r>
            <a:r>
              <a:rPr lang="en-US" b="1" dirty="0" err="1" smtClean="0">
                <a:latin typeface="Times New Roman" panose="02020603050405020304" pitchFamily="18" charset="0"/>
                <a:ea typeface="Times New Roman" panose="02020603050405020304" pitchFamily="18" charset="0"/>
              </a:rPr>
              <a:t>Anuprita</a:t>
            </a:r>
            <a:r>
              <a:rPr lang="en-US" b="1" dirty="0" smtClean="0">
                <a:latin typeface="Times New Roman" panose="02020603050405020304" pitchFamily="18" charset="0"/>
                <a:ea typeface="Times New Roman" panose="02020603050405020304" pitchFamily="18" charset="0"/>
              </a:rPr>
              <a:t>  Sanjiv</a:t>
            </a:r>
            <a:endParaRPr lang="en-US" b="1" dirty="0">
              <a:latin typeface="Times New Roman" panose="02020603050405020304" pitchFamily="18" charset="0"/>
              <a:ea typeface="Times New Roman" panose="02020603050405020304" pitchFamily="18" charset="0"/>
            </a:endParaRPr>
          </a:p>
        </p:txBody>
      </p:sp>
      <p:sp>
        <p:nvSpPr>
          <p:cNvPr id="6" name="Rectangle 5"/>
          <p:cNvSpPr/>
          <p:nvPr/>
        </p:nvSpPr>
        <p:spPr>
          <a:xfrm>
            <a:off x="6450446" y="4494376"/>
            <a:ext cx="4445000" cy="938719"/>
          </a:xfrm>
          <a:prstGeom prst="rect">
            <a:avLst/>
          </a:prstGeom>
        </p:spPr>
        <p:txBody>
          <a:bodyPr wrap="square">
            <a:spAutoFit/>
          </a:bodyPr>
          <a:lstStyle/>
          <a:p>
            <a:pPr marL="404495" marR="565785">
              <a:spcBef>
                <a:spcPts val="275"/>
              </a:spcBef>
              <a:spcAft>
                <a:spcPts val="0"/>
              </a:spcAft>
            </a:pPr>
            <a:r>
              <a:rPr lang="en-US" b="1" dirty="0">
                <a:solidFill>
                  <a:srgbClr val="006FBF"/>
                </a:solidFill>
                <a:latin typeface="Times New Roman" panose="02020603050405020304" pitchFamily="18" charset="0"/>
                <a:ea typeface="Times New Roman" panose="02020603050405020304" pitchFamily="18" charset="0"/>
              </a:rPr>
              <a:t> </a:t>
            </a:r>
            <a:r>
              <a:rPr lang="en-US" b="1" dirty="0" smtClean="0">
                <a:solidFill>
                  <a:srgbClr val="006FBF"/>
                </a:solidFill>
                <a:latin typeface="Times New Roman" panose="02020603050405020304" pitchFamily="18" charset="0"/>
                <a:ea typeface="Times New Roman" panose="02020603050405020304" pitchFamily="18" charset="0"/>
              </a:rPr>
              <a:t>  </a:t>
            </a:r>
            <a:r>
              <a:rPr lang="en-US" sz="1400" b="1" dirty="0" smtClean="0">
                <a:solidFill>
                  <a:srgbClr val="FF0000"/>
                </a:solidFill>
                <a:latin typeface="Times New Roman" panose="02020603050405020304" pitchFamily="18" charset="0"/>
                <a:ea typeface="Times New Roman" panose="02020603050405020304" pitchFamily="18" charset="0"/>
              </a:rPr>
              <a:t>SEAT </a:t>
            </a:r>
            <a:r>
              <a:rPr lang="en-US" sz="1400" b="1" dirty="0">
                <a:solidFill>
                  <a:srgbClr val="FF0000"/>
                </a:solidFill>
                <a:latin typeface="Times New Roman" panose="02020603050405020304" pitchFamily="18" charset="0"/>
                <a:ea typeface="Times New Roman" panose="02020603050405020304" pitchFamily="18" charset="0"/>
              </a:rPr>
              <a:t>NO</a:t>
            </a:r>
            <a:r>
              <a:rPr lang="en-US" b="1" dirty="0" smtClean="0">
                <a:solidFill>
                  <a:srgbClr val="FF0000"/>
                </a:solidFill>
                <a:latin typeface="Times New Roman" panose="02020603050405020304" pitchFamily="18" charset="0"/>
                <a:ea typeface="Times New Roman" panose="02020603050405020304" pitchFamily="18" charset="0"/>
              </a:rPr>
              <a:t>:</a:t>
            </a:r>
            <a:r>
              <a:rPr lang="en-US" b="1" spc="-1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ea typeface="Times New Roman" panose="02020603050405020304" pitchFamily="18" charset="0"/>
                <a:cs typeface="Times New Roman" panose="02020603050405020304" pitchFamily="18" charset="0"/>
              </a:rPr>
              <a:t>213351036</a:t>
            </a:r>
            <a:r>
              <a:rPr lang="en-US" b="1" spc="-10" dirty="0" smtClean="0">
                <a:solidFill>
                  <a:srgbClr val="FF0000"/>
                </a:solidFill>
                <a:latin typeface="Times New Roman" panose="02020603050405020304" pitchFamily="18" charset="0"/>
                <a:ea typeface="Times New Roman" panose="02020603050405020304" pitchFamily="18" charset="0"/>
              </a:rPr>
              <a:t> </a:t>
            </a:r>
            <a:endParaRPr lang="en-US" b="1" spc="-10" dirty="0" smtClean="0">
              <a:solidFill>
                <a:srgbClr val="FF0000"/>
              </a:solidFill>
              <a:latin typeface="Times New Roman" panose="02020603050405020304" pitchFamily="18" charset="0"/>
              <a:ea typeface="Times New Roman" panose="02020603050405020304" pitchFamily="18" charset="0"/>
            </a:endParaRPr>
          </a:p>
          <a:p>
            <a:pPr marL="404495" marR="565785">
              <a:spcBef>
                <a:spcPts val="275"/>
              </a:spcBef>
              <a:spcAft>
                <a:spcPts val="0"/>
              </a:spcAft>
            </a:pPr>
            <a:r>
              <a:rPr lang="en-US" sz="1400" b="1" spc="-10" dirty="0">
                <a:solidFill>
                  <a:srgbClr val="FF0000"/>
                </a:solidFill>
                <a:latin typeface="Times New Roman" panose="02020603050405020304" pitchFamily="18" charset="0"/>
                <a:ea typeface="Times New Roman" panose="02020603050405020304" pitchFamily="18" charset="0"/>
              </a:rPr>
              <a:t> </a:t>
            </a:r>
            <a:r>
              <a:rPr lang="en-US" sz="1400" b="1" spc="-10" dirty="0" smtClean="0">
                <a:solidFill>
                  <a:srgbClr val="FF0000"/>
                </a:solidFill>
                <a:latin typeface="Times New Roman" panose="02020603050405020304" pitchFamily="18" charset="0"/>
                <a:ea typeface="Times New Roman" panose="02020603050405020304" pitchFamily="18" charset="0"/>
              </a:rPr>
              <a:t>    </a:t>
            </a:r>
            <a:r>
              <a:rPr lang="en-US" sz="1400" b="1" spc="-10" dirty="0" smtClean="0">
                <a:latin typeface="Times New Roman" panose="02020603050405020304" pitchFamily="18" charset="0"/>
                <a:ea typeface="Times New Roman" panose="02020603050405020304" pitchFamily="18" charset="0"/>
              </a:rPr>
              <a:t>M.Sc</a:t>
            </a:r>
            <a:r>
              <a:rPr lang="en-US" sz="1400" b="1" spc="-10" dirty="0">
                <a:latin typeface="Times New Roman" panose="02020603050405020304" pitchFamily="18" charset="0"/>
                <a:ea typeface="Times New Roman" panose="02020603050405020304" pitchFamily="18" charset="0"/>
              </a:rPr>
              <a:t>. SEM </a:t>
            </a:r>
            <a:r>
              <a:rPr lang="en-US" sz="1400" b="1" spc="-10" dirty="0" smtClean="0">
                <a:latin typeface="Times New Roman" panose="02020603050405020304" pitchFamily="18" charset="0"/>
                <a:ea typeface="Times New Roman" panose="02020603050405020304" pitchFamily="18" charset="0"/>
              </a:rPr>
              <a:t>IV</a:t>
            </a:r>
            <a:endParaRPr lang="en-US" sz="1100" b="1" dirty="0" smtClean="0">
              <a:latin typeface="Times New Roman" panose="02020603050405020304" pitchFamily="18" charset="0"/>
              <a:ea typeface="Times New Roman" panose="02020603050405020304" pitchFamily="18" charset="0"/>
            </a:endParaRPr>
          </a:p>
          <a:p>
            <a:pPr marL="404495" marR="565785">
              <a:spcBef>
                <a:spcPts val="275"/>
              </a:spcBef>
              <a:spcAft>
                <a:spcPts val="0"/>
              </a:spcAft>
            </a:pPr>
            <a:r>
              <a:rPr lang="en-US" b="1" dirty="0" smtClean="0">
                <a:latin typeface="Times New Roman" panose="02020603050405020304" pitchFamily="18" charset="0"/>
                <a:ea typeface="Times New Roman" panose="02020603050405020304" pitchFamily="18" charset="0"/>
              </a:rPr>
              <a:t>   (2021-2022</a:t>
            </a:r>
            <a:r>
              <a:rPr lang="en-US" b="1" dirty="0">
                <a:latin typeface="Times New Roman" panose="02020603050405020304" pitchFamily="18" charset="0"/>
                <a:ea typeface="Times New Roman" panose="02020603050405020304" pitchFamily="18" charset="0"/>
              </a:rPr>
              <a:t>)</a:t>
            </a:r>
            <a:endParaRPr lang="en-US" sz="11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47153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461" y="0"/>
            <a:ext cx="8911687" cy="590736"/>
          </a:xfrm>
        </p:spPr>
        <p:txBody>
          <a:bodyPr>
            <a:noAutofit/>
          </a:bodyPr>
          <a:lstStyle/>
          <a:p>
            <a:r>
              <a:rPr lang="en-US" sz="2800" u="sng" dirty="0" smtClean="0"/>
              <a:t>System</a:t>
            </a:r>
            <a:endParaRPr lang="en-IN" sz="2800" u="sng" dirty="0"/>
          </a:p>
        </p:txBody>
      </p:sp>
      <p:sp>
        <p:nvSpPr>
          <p:cNvPr id="3" name="Content Placeholder 2"/>
          <p:cNvSpPr>
            <a:spLocks noGrp="1"/>
          </p:cNvSpPr>
          <p:nvPr>
            <p:ph sz="half" idx="1"/>
          </p:nvPr>
        </p:nvSpPr>
        <p:spPr>
          <a:xfrm>
            <a:off x="1665461" y="762000"/>
            <a:ext cx="4748402" cy="5727700"/>
          </a:xfrm>
        </p:spPr>
        <p:txBody>
          <a:bodyPr>
            <a:noAutofit/>
          </a:bodyPr>
          <a:lstStyle/>
          <a:p>
            <a:r>
              <a:rPr lang="en-US" sz="1400" b="1" dirty="0" smtClean="0">
                <a:latin typeface="Times New Roman" pitchFamily="18" charset="0"/>
                <a:cs typeface="Times New Roman" pitchFamily="18" charset="0"/>
              </a:rPr>
              <a:t>Existing System</a:t>
            </a:r>
            <a:endParaRPr lang="en-US" sz="1400" dirty="0">
              <a:latin typeface="Times New Roman" pitchFamily="18" charset="0"/>
              <a:cs typeface="Times New Roman" pitchFamily="18" charset="0"/>
            </a:endParaRPr>
          </a:p>
          <a:p>
            <a:r>
              <a:rPr lang="en-US" sz="1400" dirty="0">
                <a:latin typeface="Times New Roman" pitchFamily="18" charset="0"/>
                <a:cs typeface="Times New Roman" pitchFamily="18" charset="0"/>
              </a:rPr>
              <a:t>The existing Production is the totally manual system. Company uses the system which is prepared in FoxPro or ERM. To handle the system user must familiar with MS DOS or user must know all commands related this system.</a:t>
            </a:r>
            <a:endParaRPr lang="en-IN" sz="1400" dirty="0">
              <a:latin typeface="Times New Roman" pitchFamily="18" charset="0"/>
              <a:cs typeface="Times New Roman" pitchFamily="18" charset="0"/>
            </a:endParaRPr>
          </a:p>
          <a:p>
            <a:r>
              <a:rPr lang="en-US" sz="1400" dirty="0">
                <a:latin typeface="Times New Roman" pitchFamily="18" charset="0"/>
                <a:cs typeface="Times New Roman" pitchFamily="18" charset="0"/>
              </a:rPr>
              <a:t>To create any transaction such as generate Bill Of Material searching any report, deleting, printing etc. User needs to give specific commands for each and every transaction so only well-known person only create cutting plan, generate material issue slip , stock updating, Issue Notes, production entry, inspection details etc</a:t>
            </a:r>
            <a:r>
              <a:rPr lang="en-US" sz="1400" dirty="0" smtClean="0">
                <a:latin typeface="Times New Roman" pitchFamily="18" charset="0"/>
                <a:cs typeface="Times New Roman" pitchFamily="18" charset="0"/>
              </a:rPr>
              <a:t>.</a:t>
            </a:r>
          </a:p>
          <a:p>
            <a:r>
              <a:rPr lang="en-US" sz="1400" b="1" dirty="0">
                <a:latin typeface="Times New Roman" pitchFamily="18" charset="0"/>
                <a:cs typeface="Times New Roman" pitchFamily="18" charset="0"/>
              </a:rPr>
              <a:t>Existing System Limitation</a:t>
            </a:r>
            <a:r>
              <a:rPr lang="en-US" sz="1400" b="1" dirty="0" smtClean="0">
                <a:latin typeface="Times New Roman" pitchFamily="18" charset="0"/>
                <a:cs typeface="Times New Roman" pitchFamily="18" charset="0"/>
              </a:rPr>
              <a:t>:</a:t>
            </a:r>
            <a:r>
              <a:rPr lang="en-US" sz="1400" b="1" dirty="0">
                <a:latin typeface="Times New Roman" pitchFamily="18" charset="0"/>
                <a:cs typeface="Times New Roman" pitchFamily="18" charset="0"/>
              </a:rPr>
              <a:t> </a:t>
            </a:r>
            <a:endParaRPr lang="en-IN" sz="1400" dirty="0">
              <a:latin typeface="Times New Roman" pitchFamily="18" charset="0"/>
              <a:cs typeface="Times New Roman" pitchFamily="18" charset="0"/>
            </a:endParaRPr>
          </a:p>
          <a:p>
            <a:pPr lvl="0"/>
            <a:r>
              <a:rPr lang="en-US" sz="1400" dirty="0">
                <a:latin typeface="Times New Roman" pitchFamily="18" charset="0"/>
                <a:cs typeface="Times New Roman" pitchFamily="18" charset="0"/>
              </a:rPr>
              <a:t>Only well-known person can handle this system.</a:t>
            </a:r>
            <a:endParaRPr lang="en-IN" sz="1400" dirty="0">
              <a:latin typeface="Times New Roman" pitchFamily="18" charset="0"/>
              <a:cs typeface="Times New Roman" pitchFamily="18" charset="0"/>
            </a:endParaRPr>
          </a:p>
          <a:p>
            <a:pPr lvl="0"/>
            <a:r>
              <a:rPr lang="en-US" sz="1400" dirty="0">
                <a:latin typeface="Times New Roman" pitchFamily="18" charset="0"/>
                <a:cs typeface="Times New Roman" pitchFamily="18" charset="0"/>
              </a:rPr>
              <a:t>For any operation give commands it is time consuming and lengthy process.</a:t>
            </a:r>
            <a:endParaRPr lang="en-IN" sz="1400" dirty="0">
              <a:latin typeface="Times New Roman" pitchFamily="18" charset="0"/>
              <a:cs typeface="Times New Roman" pitchFamily="18" charset="0"/>
            </a:endParaRPr>
          </a:p>
          <a:p>
            <a:pPr lvl="0"/>
            <a:r>
              <a:rPr lang="en-US" sz="1400" dirty="0">
                <a:latin typeface="Times New Roman" pitchFamily="18" charset="0"/>
                <a:cs typeface="Times New Roman" pitchFamily="18" charset="0"/>
              </a:rPr>
              <a:t>The Present system is very less secure.</a:t>
            </a:r>
            <a:endParaRPr lang="en-IN" sz="1400" dirty="0">
              <a:latin typeface="Times New Roman" pitchFamily="18" charset="0"/>
              <a:cs typeface="Times New Roman" pitchFamily="18" charset="0"/>
            </a:endParaRPr>
          </a:p>
          <a:p>
            <a:r>
              <a:rPr lang="en-US" sz="1400" dirty="0">
                <a:latin typeface="Times New Roman" pitchFamily="18" charset="0"/>
                <a:cs typeface="Times New Roman" pitchFamily="18" charset="0"/>
              </a:rPr>
              <a:t>It is unable to generated different kind of reports</a:t>
            </a:r>
            <a:endParaRPr lang="en-IN" sz="1400"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
        <p:nvSpPr>
          <p:cNvPr id="4" name="Content Placeholder 3"/>
          <p:cNvSpPr>
            <a:spLocks noGrp="1"/>
          </p:cNvSpPr>
          <p:nvPr>
            <p:ph sz="half" idx="2"/>
          </p:nvPr>
        </p:nvSpPr>
        <p:spPr>
          <a:xfrm>
            <a:off x="6602918" y="766354"/>
            <a:ext cx="5589082" cy="5908766"/>
          </a:xfrm>
        </p:spPr>
        <p:txBody>
          <a:bodyPr>
            <a:normAutofit fontScale="85000" lnSpcReduction="20000"/>
          </a:bodyPr>
          <a:lstStyle/>
          <a:p>
            <a:r>
              <a:rPr lang="en-US" sz="1600" b="1" dirty="0" smtClean="0">
                <a:latin typeface="Times New Roman" pitchFamily="18" charset="0"/>
                <a:cs typeface="Times New Roman" pitchFamily="18" charset="0"/>
              </a:rPr>
              <a:t>Proposed System</a:t>
            </a:r>
          </a:p>
          <a:p>
            <a:endParaRPr lang="en-US" sz="1600" b="1"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In the web based application for managing the production process for Production Industry the module begins with product. This module will be used for whole production process to be digitized. Production planning helps an organization to plan production with the optimum utilization of all available resources. Feasibility of production is evaluated using details like raw material availability and procurement time, machine availability and capacity.</a:t>
            </a:r>
            <a:endParaRPr lang="en-IN" sz="1600" dirty="0">
              <a:latin typeface="Times New Roman" pitchFamily="18" charset="0"/>
              <a:cs typeface="Times New Roman" pitchFamily="18" charset="0"/>
            </a:endParaRPr>
          </a:p>
          <a:p>
            <a:r>
              <a:rPr lang="en-US" sz="1600" b="1" u="sng" dirty="0">
                <a:latin typeface="Times New Roman" pitchFamily="18" charset="0"/>
                <a:cs typeface="Times New Roman" pitchFamily="18" charset="0"/>
              </a:rPr>
              <a:t>Advantages of Proposed System:-</a:t>
            </a:r>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The proposed system is intended to avoid all the drawbacks of existing system. It will add some more features than the existing system. The proposed system is a cost effective way of doing the manual processes done in the existing system. This helps the organization to win the war in the existing competitive world</a:t>
            </a:r>
            <a:r>
              <a:rPr lang="en-US" sz="1600" dirty="0" smtClean="0">
                <a:latin typeface="Times New Roman" pitchFamily="18" charset="0"/>
                <a:cs typeface="Times New Roman" pitchFamily="18" charset="0"/>
              </a:rPr>
              <a:t>.</a:t>
            </a: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The proposed system is intended to do the following:</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Enable to meet challenges</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Prepare and produce accurate outputs</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Reduce the time needed</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Reduce the expenses</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Make information flow efficient</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Easy report generation</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Attractive user Interface</a:t>
            </a:r>
            <a:endParaRPr lang="en-IN" sz="1600" dirty="0">
              <a:latin typeface="Times New Roman" pitchFamily="18" charset="0"/>
              <a:cs typeface="Times New Roman" pitchFamily="18" charset="0"/>
            </a:endParaRPr>
          </a:p>
          <a:p>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14696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9423" y="318254"/>
            <a:ext cx="2022092" cy="369332"/>
          </a:xfrm>
          <a:prstGeom prst="rect">
            <a:avLst/>
          </a:prstGeom>
        </p:spPr>
        <p:txBody>
          <a:bodyPr wrap="none">
            <a:spAutoFit/>
          </a:bodyPr>
          <a:lstStyle/>
          <a:p>
            <a:r>
              <a:rPr lang="en-US" b="1" u="sng" dirty="0">
                <a:latin typeface="Calibri" panose="020F0502020204030204" pitchFamily="34" charset="0"/>
                <a:ea typeface="Calibri" panose="020F0502020204030204" pitchFamily="34" charset="0"/>
                <a:cs typeface="Calibri" panose="020F0502020204030204" pitchFamily="34" charset="0"/>
              </a:rPr>
              <a:t>Admin Dashboard: </a:t>
            </a:r>
            <a:endParaRPr lang="en-IN" dirty="0"/>
          </a:p>
        </p:txBody>
      </p:sp>
      <p:pic>
        <p:nvPicPr>
          <p:cNvPr id="3" name="Picture 2" descr="screencapture-localhost-51652-Dashboard-AdminDashboard-aspx-2022-03-28-13_31_20.png"/>
          <p:cNvPicPr/>
          <p:nvPr/>
        </p:nvPicPr>
        <p:blipFill>
          <a:blip r:embed="rId2" cstate="print"/>
          <a:stretch>
            <a:fillRect/>
          </a:stretch>
        </p:blipFill>
        <p:spPr>
          <a:xfrm>
            <a:off x="1649423" y="1110343"/>
            <a:ext cx="8461228" cy="4689566"/>
          </a:xfrm>
          <a:prstGeom prst="rect">
            <a:avLst/>
          </a:prstGeom>
        </p:spPr>
      </p:pic>
      <p:sp>
        <p:nvSpPr>
          <p:cNvPr id="4" name="Rectangle 3"/>
          <p:cNvSpPr/>
          <p:nvPr/>
        </p:nvSpPr>
        <p:spPr>
          <a:xfrm>
            <a:off x="1739900" y="12065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00879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1249" y="269383"/>
            <a:ext cx="813043" cy="388696"/>
          </a:xfrm>
          <a:prstGeom prst="rect">
            <a:avLst/>
          </a:prstGeom>
        </p:spPr>
        <p:txBody>
          <a:bodyPr wrap="non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Menu:</a:t>
            </a:r>
            <a:endParaRPr lang="en-IN" sz="1600" dirty="0">
              <a:effectLst/>
              <a:latin typeface="Times New Roman" panose="02020603050405020304" pitchFamily="18" charset="0"/>
              <a:ea typeface="Times New Roman" panose="02020603050405020304" pitchFamily="18" charset="0"/>
            </a:endParaRPr>
          </a:p>
        </p:txBody>
      </p:sp>
      <p:pic>
        <p:nvPicPr>
          <p:cNvPr id="3" name="Picture 2" descr="screencapture-localhost-51652-Menudisplay-aspx-2022-03-28-13_31_40.png"/>
          <p:cNvPicPr/>
          <p:nvPr/>
        </p:nvPicPr>
        <p:blipFill>
          <a:blip r:embed="rId2"/>
          <a:stretch>
            <a:fillRect/>
          </a:stretch>
        </p:blipFill>
        <p:spPr>
          <a:xfrm>
            <a:off x="1901248" y="658079"/>
            <a:ext cx="10290751" cy="6108481"/>
          </a:xfrm>
          <a:prstGeom prst="rect">
            <a:avLst/>
          </a:prstGeom>
        </p:spPr>
      </p:pic>
      <p:sp>
        <p:nvSpPr>
          <p:cNvPr id="4" name="Rectangle 3"/>
          <p:cNvSpPr/>
          <p:nvPr/>
        </p:nvSpPr>
        <p:spPr>
          <a:xfrm>
            <a:off x="1901247" y="658079"/>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60304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293299"/>
            <a:ext cx="6096000" cy="1469120"/>
          </a:xfrm>
          <a:prstGeom prst="rect">
            <a:avLst/>
          </a:prstGeom>
        </p:spPr>
        <p:txBody>
          <a:bodyPr>
            <a:spAutoFit/>
          </a:bodyPr>
          <a:lstStyle/>
          <a:p>
            <a:pPr algn="ctr">
              <a:lnSpc>
                <a:spcPct val="107000"/>
              </a:lnSpc>
              <a:spcAft>
                <a:spcPts val="800"/>
              </a:spcAft>
            </a:pPr>
            <a:r>
              <a:rPr lang="en-US" sz="4000" b="1" dirty="0">
                <a:solidFill>
                  <a:srgbClr val="FF0000"/>
                </a:solidFill>
                <a:latin typeface="Calibri" panose="020F0502020204030204" pitchFamily="34" charset="0"/>
                <a:ea typeface="Calibri" panose="020F0502020204030204" pitchFamily="34" charset="0"/>
                <a:cs typeface="Calibri" panose="020F0502020204030204" pitchFamily="34" charset="0"/>
              </a:rPr>
              <a:t>Production Module</a:t>
            </a:r>
            <a:endParaRPr lang="en-IN" sz="4000" b="1" dirty="0">
              <a:solidFill>
                <a:srgbClr val="FF0000"/>
              </a:solidFill>
              <a:latin typeface="Times New Roman" panose="02020603050405020304" pitchFamily="18" charset="0"/>
              <a:ea typeface="Times New Roman" panose="02020603050405020304" pitchFamily="18" charset="0"/>
            </a:endParaRPr>
          </a:p>
          <a:p>
            <a:r>
              <a:rPr lang="en-US" sz="4000" b="1" dirty="0" smtClean="0">
                <a:solidFill>
                  <a:srgbClr val="FF0000"/>
                </a:solidFill>
                <a:latin typeface="Arial" panose="020B0604020202020204" pitchFamily="34" charset="0"/>
                <a:ea typeface="Calibri" panose="020F0502020204030204" pitchFamily="34" charset="0"/>
              </a:rPr>
              <a:t>         Master </a:t>
            </a:r>
            <a:r>
              <a:rPr lang="en-US" sz="4000" b="1" dirty="0">
                <a:solidFill>
                  <a:srgbClr val="FF0000"/>
                </a:solidFill>
                <a:latin typeface="Arial" panose="020B0604020202020204" pitchFamily="34" charset="0"/>
                <a:ea typeface="Calibri" panose="020F0502020204030204" pitchFamily="34" charset="0"/>
              </a:rPr>
              <a:t>Forms</a:t>
            </a:r>
            <a:endParaRPr lang="en-IN" sz="4000" dirty="0">
              <a:solidFill>
                <a:srgbClr val="FF0000"/>
              </a:solidFill>
            </a:endParaRPr>
          </a:p>
        </p:txBody>
      </p:sp>
    </p:spTree>
    <p:extLst>
      <p:ext uri="{BB962C8B-B14F-4D97-AF65-F5344CB8AC3E}">
        <p14:creationId xmlns:p14="http://schemas.microsoft.com/office/powerpoint/2010/main" val="5245594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2588" y="161252"/>
            <a:ext cx="1946623" cy="388696"/>
          </a:xfrm>
          <a:prstGeom prst="rect">
            <a:avLst/>
          </a:prstGeom>
        </p:spPr>
        <p:txBody>
          <a:bodyPr wrap="none">
            <a:spAutoFit/>
          </a:bodyPr>
          <a:lstStyle/>
          <a:p>
            <a:pPr>
              <a:lnSpc>
                <a:spcPct val="107000"/>
              </a:lnSpc>
              <a:spcAft>
                <a:spcPts val="800"/>
              </a:spcAft>
            </a:pPr>
            <a:r>
              <a:rPr lang="en-US" b="1" u="sng" dirty="0">
                <a:latin typeface="Calibri" panose="020F0502020204030204" pitchFamily="34" charset="0"/>
                <a:ea typeface="Calibri" panose="020F0502020204030204" pitchFamily="34" charset="0"/>
                <a:cs typeface="Calibri" panose="020F0502020204030204" pitchFamily="34" charset="0"/>
              </a:rPr>
              <a:t>Operation Master:</a:t>
            </a:r>
            <a:endParaRPr lang="en-IN" sz="16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b="11891"/>
          <a:stretch>
            <a:fillRect/>
          </a:stretch>
        </p:blipFill>
        <p:spPr>
          <a:xfrm>
            <a:off x="1555750" y="901700"/>
            <a:ext cx="8648700" cy="4267200"/>
          </a:xfrm>
          <a:prstGeom prst="rect">
            <a:avLst/>
          </a:prstGeom>
          <a:ln>
            <a:noFill/>
          </a:ln>
        </p:spPr>
      </p:pic>
      <p:cxnSp>
        <p:nvCxnSpPr>
          <p:cNvPr id="7" name="Straight Arrow Connector 6"/>
          <p:cNvCxnSpPr/>
          <p:nvPr/>
        </p:nvCxnSpPr>
        <p:spPr>
          <a:xfrm flipH="1">
            <a:off x="5880100" y="2146300"/>
            <a:ext cx="571500" cy="241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451600" y="1961634"/>
            <a:ext cx="1168400" cy="307777"/>
          </a:xfrm>
          <a:prstGeom prst="rect">
            <a:avLst/>
          </a:prstGeom>
          <a:noFill/>
        </p:spPr>
        <p:txBody>
          <a:bodyPr wrap="square" rtlCol="0">
            <a:spAutoFit/>
          </a:bodyPr>
          <a:lstStyle/>
          <a:p>
            <a:r>
              <a:rPr lang="en-US" sz="1400" b="1" dirty="0" smtClean="0">
                <a:solidFill>
                  <a:srgbClr val="FF0000"/>
                </a:solidFill>
              </a:rPr>
              <a:t>1.insert</a:t>
            </a:r>
            <a:endParaRPr lang="en-IN" sz="1400" b="1" dirty="0">
              <a:solidFill>
                <a:srgbClr val="FF0000"/>
              </a:solidFill>
            </a:endParaRPr>
          </a:p>
        </p:txBody>
      </p:sp>
      <p:cxnSp>
        <p:nvCxnSpPr>
          <p:cNvPr id="10" name="Straight Arrow Connector 9"/>
          <p:cNvCxnSpPr/>
          <p:nvPr/>
        </p:nvCxnSpPr>
        <p:spPr>
          <a:xfrm flipV="1">
            <a:off x="2755899" y="3009900"/>
            <a:ext cx="431801" cy="25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29211" y="3924300"/>
            <a:ext cx="0" cy="444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52650" y="2658148"/>
            <a:ext cx="2070100" cy="307777"/>
          </a:xfrm>
          <a:prstGeom prst="rect">
            <a:avLst/>
          </a:prstGeom>
          <a:noFill/>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2</a:t>
            </a:r>
            <a:r>
              <a:rPr lang="en-US" sz="1400" b="1" dirty="0" smtClean="0">
                <a:solidFill>
                  <a:srgbClr val="FF0000"/>
                </a:solidFill>
                <a:latin typeface="Arial" panose="020B0604020202020204" pitchFamily="34" charset="0"/>
                <a:cs typeface="Arial" panose="020B0604020202020204" pitchFamily="34" charset="0"/>
              </a:rPr>
              <a:t>.update</a:t>
            </a:r>
            <a:endParaRPr lang="en-IN" sz="1400" b="1" dirty="0">
              <a:solidFill>
                <a:srgbClr val="FF0000"/>
              </a:solidFill>
              <a:latin typeface="Arial" panose="020B0604020202020204" pitchFamily="34" charset="0"/>
              <a:cs typeface="Arial" panose="020B0604020202020204" pitchFamily="34" charset="0"/>
            </a:endParaRPr>
          </a:p>
        </p:txBody>
      </p:sp>
      <p:sp>
        <p:nvSpPr>
          <p:cNvPr id="16" name="TextBox 15"/>
          <p:cNvSpPr txBox="1"/>
          <p:nvPr/>
        </p:nvSpPr>
        <p:spPr>
          <a:xfrm>
            <a:off x="3492500" y="4368800"/>
            <a:ext cx="1638300" cy="307777"/>
          </a:xfrm>
          <a:prstGeom prst="rect">
            <a:avLst/>
          </a:prstGeom>
          <a:noFill/>
        </p:spPr>
        <p:txBody>
          <a:bodyPr wrap="square" rtlCol="0">
            <a:spAutoFit/>
          </a:bodyPr>
          <a:lstStyle/>
          <a:p>
            <a:r>
              <a:rPr lang="en-US" sz="1400" b="1" dirty="0" smtClean="0">
                <a:solidFill>
                  <a:srgbClr val="FF0000"/>
                </a:solidFill>
                <a:latin typeface="Arial" panose="020B0604020202020204" pitchFamily="34" charset="0"/>
                <a:cs typeface="Arial" panose="020B0604020202020204" pitchFamily="34" charset="0"/>
              </a:rPr>
              <a:t>3.Delete</a:t>
            </a:r>
            <a:endParaRPr lang="en-IN" sz="1400" b="1" dirty="0">
              <a:solidFill>
                <a:srgbClr val="FF0000"/>
              </a:solidFill>
              <a:latin typeface="Arial" panose="020B0604020202020204" pitchFamily="34" charset="0"/>
              <a:cs typeface="Arial" panose="020B0604020202020204" pitchFamily="34" charset="0"/>
            </a:endParaRPr>
          </a:p>
        </p:txBody>
      </p:sp>
      <p:sp>
        <p:nvSpPr>
          <p:cNvPr id="17" name="Rectangle 16"/>
          <p:cNvSpPr/>
          <p:nvPr/>
        </p:nvSpPr>
        <p:spPr>
          <a:xfrm>
            <a:off x="1555750" y="933885"/>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76291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4552" y="212052"/>
            <a:ext cx="1261179" cy="374077"/>
          </a:xfrm>
          <a:prstGeom prst="rect">
            <a:avLst/>
          </a:prstGeom>
        </p:spPr>
        <p:txBody>
          <a:bodyPr wrap="none">
            <a:spAutoFit/>
          </a:bodyPr>
          <a:lstStyle/>
          <a:p>
            <a:pPr marL="342900" lvl="0" indent="-342900">
              <a:lnSpc>
                <a:spcPct val="107000"/>
              </a:lnSpc>
              <a:spcAft>
                <a:spcPts val="800"/>
              </a:spcAft>
              <a:buFont typeface="+mj-lt"/>
              <a:buAutoNum type="arabicPeriod"/>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INSERT:</a:t>
            </a:r>
            <a:endParaRPr lang="en-IN" sz="14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b="25956"/>
          <a:stretch>
            <a:fillRect/>
          </a:stretch>
        </p:blipFill>
        <p:spPr>
          <a:xfrm>
            <a:off x="2120900" y="1155700"/>
            <a:ext cx="7327900" cy="3911600"/>
          </a:xfrm>
          <a:prstGeom prst="rect">
            <a:avLst/>
          </a:prstGeom>
          <a:ln>
            <a:noFill/>
          </a:ln>
        </p:spPr>
      </p:pic>
      <p:sp>
        <p:nvSpPr>
          <p:cNvPr id="4" name="Rectangle 3"/>
          <p:cNvSpPr/>
          <p:nvPr/>
        </p:nvSpPr>
        <p:spPr>
          <a:xfrm>
            <a:off x="2166131" y="12827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92349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3374" y="224752"/>
            <a:ext cx="1185517" cy="388696"/>
          </a:xfrm>
          <a:prstGeom prst="rect">
            <a:avLst/>
          </a:prstGeom>
        </p:spPr>
        <p:txBody>
          <a:bodyPr wrap="none">
            <a:spAutoFit/>
          </a:bodyPr>
          <a:lstStyle/>
          <a:p>
            <a:pPr lvl="0">
              <a:lnSpc>
                <a:spcPct val="107000"/>
              </a:lnSpc>
              <a:spcAft>
                <a:spcPts val="800"/>
              </a:spcAft>
            </a:pPr>
            <a:r>
              <a:rPr lang="en-US"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2.UPDATE</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a:t>
            </a:r>
            <a:endParaRPr lang="en-IN" sz="14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b="13711"/>
          <a:stretch>
            <a:fillRect/>
          </a:stretch>
        </p:blipFill>
        <p:spPr>
          <a:xfrm>
            <a:off x="1883727" y="1117600"/>
            <a:ext cx="8111173" cy="4394200"/>
          </a:xfrm>
          <a:prstGeom prst="rect">
            <a:avLst/>
          </a:prstGeom>
          <a:ln>
            <a:noFill/>
          </a:ln>
        </p:spPr>
      </p:pic>
      <p:sp>
        <p:nvSpPr>
          <p:cNvPr id="4" name="Rectangle 3"/>
          <p:cNvSpPr/>
          <p:nvPr/>
        </p:nvSpPr>
        <p:spPr>
          <a:xfrm>
            <a:off x="1883727" y="12192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1219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6649" y="212052"/>
            <a:ext cx="1164101" cy="388696"/>
          </a:xfrm>
          <a:prstGeom prst="rect">
            <a:avLst/>
          </a:prstGeom>
        </p:spPr>
        <p:txBody>
          <a:bodyPr wrap="none">
            <a:spAutoFit/>
          </a:bodyPr>
          <a:lstStyle/>
          <a:p>
            <a:pPr>
              <a:lnSpc>
                <a:spcPct val="107000"/>
              </a:lnSpc>
              <a:spcAft>
                <a:spcPts val="800"/>
              </a:spcAft>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3. DELETE:</a:t>
            </a:r>
            <a:endParaRPr lang="en-IN" sz="14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b="11641"/>
          <a:stretch>
            <a:fillRect/>
          </a:stretch>
        </p:blipFill>
        <p:spPr>
          <a:xfrm>
            <a:off x="2171701" y="990600"/>
            <a:ext cx="7025322" cy="4117657"/>
          </a:xfrm>
          <a:prstGeom prst="rect">
            <a:avLst/>
          </a:prstGeom>
          <a:ln>
            <a:noFill/>
          </a:ln>
        </p:spPr>
      </p:pic>
      <p:sp>
        <p:nvSpPr>
          <p:cNvPr id="4" name="Rectangle 3"/>
          <p:cNvSpPr/>
          <p:nvPr/>
        </p:nvSpPr>
        <p:spPr>
          <a:xfrm>
            <a:off x="2171701" y="9779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3182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3889" y="110452"/>
            <a:ext cx="1015021" cy="388696"/>
          </a:xfrm>
          <a:prstGeom prst="rect">
            <a:avLst/>
          </a:prstGeom>
        </p:spPr>
        <p:txBody>
          <a:bodyPr wrap="none">
            <a:spAutoFit/>
          </a:bodyPr>
          <a:lstStyle/>
          <a:p>
            <a:pPr>
              <a:lnSpc>
                <a:spcPct val="107000"/>
              </a:lnSpc>
              <a:spcAft>
                <a:spcPts val="800"/>
              </a:spcAft>
            </a:pPr>
            <a:r>
              <a:rPr lang="en-US" b="1" u="sng" dirty="0">
                <a:latin typeface="Calibri" panose="020F0502020204030204" pitchFamily="34" charset="0"/>
                <a:ea typeface="Calibri" panose="020F0502020204030204" pitchFamily="34" charset="0"/>
                <a:cs typeface="Calibri" panose="020F0502020204030204" pitchFamily="34" charset="0"/>
              </a:rPr>
              <a:t>Machine</a:t>
            </a:r>
            <a:endParaRPr lang="en-IN" sz="14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t="-1" b="11240"/>
          <a:stretch>
            <a:fillRect/>
          </a:stretch>
        </p:blipFill>
        <p:spPr>
          <a:xfrm>
            <a:off x="1651000" y="1117600"/>
            <a:ext cx="8432800" cy="4406900"/>
          </a:xfrm>
          <a:prstGeom prst="rect">
            <a:avLst/>
          </a:prstGeom>
          <a:ln>
            <a:noFill/>
          </a:ln>
        </p:spPr>
      </p:pic>
      <p:cxnSp>
        <p:nvCxnSpPr>
          <p:cNvPr id="7" name="Straight Arrow Connector 6"/>
          <p:cNvCxnSpPr/>
          <p:nvPr/>
        </p:nvCxnSpPr>
        <p:spPr>
          <a:xfrm flipH="1">
            <a:off x="5969000" y="2324100"/>
            <a:ext cx="431800" cy="101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18910" y="3124200"/>
            <a:ext cx="533890" cy="101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810000" y="4254500"/>
            <a:ext cx="254000" cy="5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739900" y="12065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6400800" y="2184400"/>
            <a:ext cx="1270000" cy="253916"/>
          </a:xfrm>
          <a:prstGeom prst="rect">
            <a:avLst/>
          </a:prstGeom>
          <a:noFill/>
        </p:spPr>
        <p:txBody>
          <a:bodyPr wrap="square" rtlCol="0">
            <a:spAutoFit/>
          </a:bodyPr>
          <a:lstStyle/>
          <a:p>
            <a:r>
              <a:rPr lang="en-US" sz="1050" b="1" dirty="0" smtClean="0">
                <a:solidFill>
                  <a:srgbClr val="FF0000"/>
                </a:solidFill>
                <a:latin typeface="Arial" panose="020B0604020202020204" pitchFamily="34" charset="0"/>
                <a:cs typeface="Arial" panose="020B0604020202020204" pitchFamily="34" charset="0"/>
              </a:rPr>
              <a:t>1.Insert</a:t>
            </a:r>
            <a:endParaRPr lang="en-IN" sz="1050" b="1" dirty="0">
              <a:solidFill>
                <a:srgbClr val="FF0000"/>
              </a:solidFill>
              <a:latin typeface="Arial" panose="020B0604020202020204" pitchFamily="34" charset="0"/>
              <a:cs typeface="Arial" panose="020B0604020202020204" pitchFamily="34" charset="0"/>
            </a:endParaRPr>
          </a:p>
        </p:txBody>
      </p:sp>
      <p:sp>
        <p:nvSpPr>
          <p:cNvPr id="14" name="TextBox 13"/>
          <p:cNvSpPr txBox="1"/>
          <p:nvPr/>
        </p:nvSpPr>
        <p:spPr>
          <a:xfrm>
            <a:off x="3810000" y="4826000"/>
            <a:ext cx="1866900" cy="253916"/>
          </a:xfrm>
          <a:prstGeom prst="rect">
            <a:avLst/>
          </a:prstGeom>
          <a:noFill/>
        </p:spPr>
        <p:txBody>
          <a:bodyPr wrap="square" rtlCol="0">
            <a:spAutoFit/>
          </a:bodyPr>
          <a:lstStyle/>
          <a:p>
            <a:r>
              <a:rPr lang="en-US" sz="1050" b="1" dirty="0" smtClean="0">
                <a:solidFill>
                  <a:srgbClr val="FF0000"/>
                </a:solidFill>
                <a:latin typeface="Arial" panose="020B0604020202020204" pitchFamily="34" charset="0"/>
                <a:cs typeface="Arial" panose="020B0604020202020204" pitchFamily="34" charset="0"/>
              </a:rPr>
              <a:t>3.Delete</a:t>
            </a:r>
            <a:endParaRPr lang="en-IN" sz="1050" b="1" dirty="0">
              <a:solidFill>
                <a:srgbClr val="FF0000"/>
              </a:solidFill>
              <a:latin typeface="Arial" panose="020B0604020202020204" pitchFamily="34" charset="0"/>
              <a:cs typeface="Arial" panose="020B0604020202020204" pitchFamily="34" charset="0"/>
            </a:endParaRPr>
          </a:p>
        </p:txBody>
      </p:sp>
      <p:sp>
        <p:nvSpPr>
          <p:cNvPr id="15" name="TextBox 14"/>
          <p:cNvSpPr txBox="1"/>
          <p:nvPr/>
        </p:nvSpPr>
        <p:spPr>
          <a:xfrm>
            <a:off x="2476255" y="2997242"/>
            <a:ext cx="1219200" cy="253916"/>
          </a:xfrm>
          <a:prstGeom prst="rect">
            <a:avLst/>
          </a:prstGeom>
          <a:noFill/>
        </p:spPr>
        <p:txBody>
          <a:bodyPr wrap="square" rtlCol="0">
            <a:spAutoFit/>
          </a:bodyPr>
          <a:lstStyle/>
          <a:p>
            <a:r>
              <a:rPr lang="en-US" sz="1050" b="1" dirty="0" smtClean="0">
                <a:solidFill>
                  <a:srgbClr val="FF0000"/>
                </a:solidFill>
                <a:latin typeface="Arial" panose="020B0604020202020204" pitchFamily="34" charset="0"/>
                <a:cs typeface="Arial" panose="020B0604020202020204" pitchFamily="34" charset="0"/>
              </a:rPr>
              <a:t>2.Update</a:t>
            </a:r>
            <a:endParaRPr lang="en-IN" sz="105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69134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1163" y="0"/>
            <a:ext cx="1145763" cy="374077"/>
          </a:xfrm>
          <a:prstGeom prst="rect">
            <a:avLst/>
          </a:prstGeom>
        </p:spPr>
        <p:txBody>
          <a:bodyPr wrap="none">
            <a:spAutoFit/>
          </a:bodyPr>
          <a:lstStyle/>
          <a:p>
            <a:pPr>
              <a:lnSpc>
                <a:spcPct val="107000"/>
              </a:lnSpc>
              <a:spcAft>
                <a:spcPts val="800"/>
              </a:spcAft>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1. INSERT:</a:t>
            </a:r>
            <a:endParaRPr lang="en-IN" sz="14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651000" y="736600"/>
            <a:ext cx="8762999" cy="4673600"/>
          </a:xfrm>
          <a:prstGeom prst="rect">
            <a:avLst/>
          </a:prstGeom>
        </p:spPr>
      </p:pic>
      <p:sp>
        <p:nvSpPr>
          <p:cNvPr id="4" name="Rectangle 3"/>
          <p:cNvSpPr/>
          <p:nvPr/>
        </p:nvSpPr>
        <p:spPr>
          <a:xfrm>
            <a:off x="1651000" y="7366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82664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02157" y="190500"/>
            <a:ext cx="1123000" cy="369332"/>
          </a:xfrm>
          <a:prstGeom prst="rect">
            <a:avLst/>
          </a:prstGeom>
        </p:spPr>
        <p:txBody>
          <a:bodyPr wrap="none">
            <a:spAutoFit/>
          </a:bodyPr>
          <a:lstStyle/>
          <a:p>
            <a:r>
              <a:rPr lang="en-US"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2.UPDATE</a:t>
            </a:r>
            <a:endParaRPr lang="en-IN" b="1"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2324100" y="876299"/>
            <a:ext cx="8254999" cy="4978401"/>
          </a:xfrm>
          <a:prstGeom prst="rect">
            <a:avLst/>
          </a:prstGeom>
        </p:spPr>
      </p:pic>
      <p:sp>
        <p:nvSpPr>
          <p:cNvPr id="10" name="Rectangle 9"/>
          <p:cNvSpPr/>
          <p:nvPr/>
        </p:nvSpPr>
        <p:spPr>
          <a:xfrm>
            <a:off x="2324100" y="876299"/>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26711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148" y="0"/>
            <a:ext cx="8911687" cy="1280890"/>
          </a:xfrm>
        </p:spPr>
        <p:txBody>
          <a:bodyPr>
            <a:normAutofit/>
          </a:bodyPr>
          <a:lstStyle/>
          <a:p>
            <a:r>
              <a:rPr lang="en-US" sz="2800" u="sng" dirty="0" smtClean="0">
                <a:latin typeface="Times New Roman" pitchFamily="18" charset="0"/>
                <a:cs typeface="Times New Roman" pitchFamily="18" charset="0"/>
              </a:rPr>
              <a:t>Required Analysis</a:t>
            </a:r>
            <a:endParaRPr lang="en-IN" sz="2800" u="sng" dirty="0">
              <a:latin typeface="Times New Roman" pitchFamily="18" charset="0"/>
              <a:cs typeface="Times New Roman" pitchFamily="18" charset="0"/>
            </a:endParaRPr>
          </a:p>
        </p:txBody>
      </p:sp>
      <p:sp>
        <p:nvSpPr>
          <p:cNvPr id="3" name="Content Placeholder 2"/>
          <p:cNvSpPr>
            <a:spLocks noGrp="1"/>
          </p:cNvSpPr>
          <p:nvPr>
            <p:ph idx="1"/>
          </p:nvPr>
        </p:nvSpPr>
        <p:spPr>
          <a:xfrm>
            <a:off x="1714000" y="640444"/>
            <a:ext cx="9650685" cy="6217555"/>
          </a:xfrm>
        </p:spPr>
        <p:txBody>
          <a:bodyPr>
            <a:noAutofit/>
          </a:bodyPr>
          <a:lstStyle/>
          <a:p>
            <a:pPr lvl="0"/>
            <a:r>
              <a:rPr lang="en-US" sz="1600" u="sng" dirty="0">
                <a:latin typeface="Times New Roman" pitchFamily="18" charset="0"/>
                <a:cs typeface="Times New Roman" pitchFamily="18" charset="0"/>
              </a:rPr>
              <a:t>Server Side Specification</a:t>
            </a:r>
            <a:endParaRPr lang="en-IN" sz="1600" u="sng"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u="sng" dirty="0" smtClean="0">
                <a:latin typeface="Times New Roman" pitchFamily="18" charset="0"/>
                <a:cs typeface="Times New Roman" pitchFamily="18" charset="0"/>
              </a:rPr>
              <a:t>Hardware </a:t>
            </a:r>
            <a:r>
              <a:rPr lang="en-US" sz="1600" u="sng" dirty="0">
                <a:latin typeface="Times New Roman" pitchFamily="18" charset="0"/>
                <a:cs typeface="Times New Roman" pitchFamily="18" charset="0"/>
              </a:rPr>
              <a:t>Specifications</a:t>
            </a:r>
            <a:endParaRPr lang="en-IN" sz="1600" u="sng"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Processor with high capacity.</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Hard disk having storage capacity in GBs.</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UPS</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High bandwidth Internet </a:t>
            </a:r>
            <a:r>
              <a:rPr lang="en-US" sz="1600" dirty="0" smtClean="0">
                <a:latin typeface="Times New Roman" pitchFamily="18" charset="0"/>
                <a:cs typeface="Times New Roman" pitchFamily="18" charset="0"/>
              </a:rPr>
              <a:t>Connection</a:t>
            </a: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lvl="1"/>
            <a:r>
              <a:rPr lang="en-US" u="sng" dirty="0">
                <a:latin typeface="Times New Roman" pitchFamily="18" charset="0"/>
                <a:cs typeface="Times New Roman" pitchFamily="18" charset="0"/>
              </a:rPr>
              <a:t>Software Specifications</a:t>
            </a:r>
            <a:endParaRPr lang="en-IN" u="sng"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Client Side Configuration</a:t>
            </a:r>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u="sng" dirty="0" smtClean="0">
                <a:latin typeface="Times New Roman" pitchFamily="18" charset="0"/>
                <a:cs typeface="Times New Roman" pitchFamily="18" charset="0"/>
              </a:rPr>
              <a:t>Client </a:t>
            </a:r>
            <a:r>
              <a:rPr lang="en-US" sz="1600" u="sng" dirty="0">
                <a:latin typeface="Times New Roman" pitchFamily="18" charset="0"/>
                <a:cs typeface="Times New Roman" pitchFamily="18" charset="0"/>
              </a:rPr>
              <a:t>Side </a:t>
            </a:r>
            <a:r>
              <a:rPr lang="en-US" sz="1600" u="sng" dirty="0" smtClean="0">
                <a:latin typeface="Times New Roman" pitchFamily="18" charset="0"/>
                <a:cs typeface="Times New Roman" pitchFamily="18" charset="0"/>
              </a:rPr>
              <a:t>Specification</a:t>
            </a: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lvl="1"/>
            <a:r>
              <a:rPr lang="en-US" u="sng" dirty="0">
                <a:latin typeface="Times New Roman" pitchFamily="18" charset="0"/>
                <a:cs typeface="Times New Roman" pitchFamily="18" charset="0"/>
              </a:rPr>
              <a:t>Hardware Specifications</a:t>
            </a:r>
            <a:endParaRPr lang="en-IN" u="sng"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Processor: Dual Core or above</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Hard-disk: 100 GB or above</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RAM: 2GB or above</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Internet Connection</a:t>
            </a:r>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u="sng" dirty="0" smtClean="0">
                <a:latin typeface="Times New Roman" pitchFamily="18" charset="0"/>
                <a:cs typeface="Times New Roman" pitchFamily="18" charset="0"/>
              </a:rPr>
              <a:t>Software </a:t>
            </a:r>
            <a:r>
              <a:rPr lang="en-US" sz="1600" u="sng" dirty="0">
                <a:latin typeface="Times New Roman" pitchFamily="18" charset="0"/>
                <a:cs typeface="Times New Roman" pitchFamily="18" charset="0"/>
              </a:rPr>
              <a:t>Specification</a:t>
            </a:r>
            <a:endParaRPr lang="en-IN" sz="1600" u="sng"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Microsoft Windows 7 Ultimate or above</a:t>
            </a:r>
            <a:endParaRPr lang="en-IN" sz="1600" dirty="0">
              <a:latin typeface="Times New Roman" pitchFamily="18" charset="0"/>
              <a:cs typeface="Times New Roman" pitchFamily="18" charset="0"/>
            </a:endParaRPr>
          </a:p>
          <a:p>
            <a:pPr lvl="2"/>
            <a:r>
              <a:rPr lang="en-US" sz="1600" dirty="0">
                <a:latin typeface="Times New Roman" pitchFamily="18" charset="0"/>
                <a:cs typeface="Times New Roman" pitchFamily="18" charset="0"/>
              </a:rPr>
              <a:t>Web browsers i.e. Google Chrome, Mozilla .etc</a:t>
            </a:r>
            <a:endParaRPr lang="en-IN" sz="1600" dirty="0">
              <a:latin typeface="Times New Roman" pitchFamily="18" charset="0"/>
              <a:cs typeface="Times New Roman" pitchFamily="18" charset="0"/>
            </a:endParaRPr>
          </a:p>
          <a:p>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12202446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0043" y="0"/>
            <a:ext cx="1170513" cy="619272"/>
          </a:xfrm>
          <a:prstGeom prst="rect">
            <a:avLst/>
          </a:prstGeom>
        </p:spPr>
        <p:txBody>
          <a:bodyPr wrap="none">
            <a:spAutoFit/>
          </a:bodyPr>
          <a:lstStyle/>
          <a:p>
            <a:pPr>
              <a:lnSpc>
                <a:spcPct val="107000"/>
              </a:lnSpc>
              <a:spcAft>
                <a:spcPts val="800"/>
              </a:spcAft>
            </a:pP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3</a:t>
            </a:r>
            <a:r>
              <a:rPr lang="en-US" sz="3200" b="1"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DELETE</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a:t>
            </a:r>
            <a:endParaRPr lang="en-IN" sz="14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044700" y="1130300"/>
            <a:ext cx="7734300" cy="4229100"/>
          </a:xfrm>
          <a:prstGeom prst="rect">
            <a:avLst/>
          </a:prstGeom>
        </p:spPr>
      </p:pic>
      <p:sp>
        <p:nvSpPr>
          <p:cNvPr id="4" name="Rectangle 3"/>
          <p:cNvSpPr/>
          <p:nvPr/>
        </p:nvSpPr>
        <p:spPr>
          <a:xfrm>
            <a:off x="2044700" y="12446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94532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9259" y="504152"/>
            <a:ext cx="1649682" cy="388696"/>
          </a:xfrm>
          <a:prstGeom prst="rect">
            <a:avLst/>
          </a:prstGeom>
        </p:spPr>
        <p:txBody>
          <a:bodyPr wrap="none">
            <a:spAutoFit/>
          </a:bodyPr>
          <a:lstStyle/>
          <a:p>
            <a:pPr>
              <a:lnSpc>
                <a:spcPct val="107000"/>
              </a:lnSpc>
              <a:spcAft>
                <a:spcPts val="800"/>
              </a:spcAft>
            </a:pPr>
            <a:r>
              <a:rPr lang="en-US" b="1" u="sng" dirty="0">
                <a:latin typeface="Calibri" panose="020F0502020204030204" pitchFamily="34" charset="0"/>
                <a:ea typeface="Calibri" panose="020F0502020204030204" pitchFamily="34" charset="0"/>
                <a:cs typeface="Calibri" panose="020F0502020204030204" pitchFamily="34" charset="0"/>
              </a:rPr>
              <a:t>Bill of material:</a:t>
            </a:r>
            <a:endParaRPr lang="en-IN" sz="14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682240" y="1384300"/>
            <a:ext cx="6918960" cy="4292600"/>
          </a:xfrm>
          <a:prstGeom prst="rect">
            <a:avLst/>
          </a:prstGeom>
        </p:spPr>
      </p:pic>
      <p:cxnSp>
        <p:nvCxnSpPr>
          <p:cNvPr id="4" name="Straight Arrow Connector 3"/>
          <p:cNvCxnSpPr>
            <a:cxnSpLocks noChangeShapeType="1"/>
          </p:cNvCxnSpPr>
          <p:nvPr/>
        </p:nvCxnSpPr>
        <p:spPr bwMode="auto">
          <a:xfrm flipV="1">
            <a:off x="4213225" y="2467610"/>
            <a:ext cx="641350" cy="93980"/>
          </a:xfrm>
          <a:prstGeom prst="straightConnector1">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cxnSp>
      <p:sp>
        <p:nvSpPr>
          <p:cNvPr id="5" name="Rectangle 4"/>
          <p:cNvSpPr/>
          <p:nvPr/>
        </p:nvSpPr>
        <p:spPr>
          <a:xfrm>
            <a:off x="4854575" y="2329110"/>
            <a:ext cx="692818" cy="276999"/>
          </a:xfrm>
          <a:prstGeom prst="rect">
            <a:avLst/>
          </a:prstGeom>
        </p:spPr>
        <p:txBody>
          <a:bodyPr wrap="none">
            <a:spAutoFit/>
          </a:bodyPr>
          <a:lstStyle/>
          <a:p>
            <a:pPr>
              <a:spcAft>
                <a:spcPts val="0"/>
              </a:spcAft>
            </a:pPr>
            <a:r>
              <a:rPr lang="en-US" sz="1200" b="1" dirty="0">
                <a:solidFill>
                  <a:srgbClr val="FF0000"/>
                </a:solidFill>
                <a:latin typeface="Times New Roman" panose="02020603050405020304" pitchFamily="18" charset="0"/>
                <a:ea typeface="Times New Roman" panose="02020603050405020304" pitchFamily="18" charset="0"/>
              </a:rPr>
              <a:t>1.Insert</a:t>
            </a:r>
            <a:endParaRPr lang="en-IN" sz="1200" dirty="0">
              <a:effectLst/>
              <a:latin typeface="Times New Roman" panose="02020603050405020304" pitchFamily="18" charset="0"/>
              <a:ea typeface="Times New Roman" panose="02020603050405020304" pitchFamily="18" charset="0"/>
            </a:endParaRPr>
          </a:p>
        </p:txBody>
      </p:sp>
      <p:cxnSp>
        <p:nvCxnSpPr>
          <p:cNvPr id="6" name="Straight Arrow Connector 5"/>
          <p:cNvCxnSpPr>
            <a:cxnSpLocks noChangeShapeType="1"/>
          </p:cNvCxnSpPr>
          <p:nvPr/>
        </p:nvCxnSpPr>
        <p:spPr bwMode="auto">
          <a:xfrm flipV="1">
            <a:off x="4213225" y="4432300"/>
            <a:ext cx="0" cy="367665"/>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Straight Arrow Connector 6"/>
          <p:cNvCxnSpPr>
            <a:cxnSpLocks noChangeShapeType="1"/>
          </p:cNvCxnSpPr>
          <p:nvPr/>
        </p:nvCxnSpPr>
        <p:spPr bwMode="auto">
          <a:xfrm flipV="1">
            <a:off x="4533900" y="4432300"/>
            <a:ext cx="0" cy="367665"/>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9" name="Rectangle 8"/>
          <p:cNvSpPr/>
          <p:nvPr/>
        </p:nvSpPr>
        <p:spPr>
          <a:xfrm>
            <a:off x="3778639" y="4799965"/>
            <a:ext cx="1075936" cy="261610"/>
          </a:xfrm>
          <a:prstGeom prst="rect">
            <a:avLst/>
          </a:prstGeom>
        </p:spPr>
        <p:txBody>
          <a:bodyPr wrap="square">
            <a:spAutoFit/>
          </a:bodyPr>
          <a:lstStyle/>
          <a:p>
            <a:pPr>
              <a:spcAft>
                <a:spcPts val="0"/>
              </a:spcAft>
            </a:pPr>
            <a:r>
              <a:rPr lang="en-US" sz="1100" b="1" dirty="0">
                <a:solidFill>
                  <a:srgbClr val="FF0000"/>
                </a:solidFill>
                <a:latin typeface="Times New Roman" panose="02020603050405020304" pitchFamily="18" charset="0"/>
                <a:ea typeface="Times New Roman" panose="02020603050405020304" pitchFamily="18" charset="0"/>
              </a:rPr>
              <a:t>2.Update</a:t>
            </a:r>
            <a:endParaRPr lang="en-IN" sz="1100" dirty="0">
              <a:effectLst/>
              <a:latin typeface="Times New Roman" panose="02020603050405020304" pitchFamily="18" charset="0"/>
              <a:ea typeface="Times New Roman" panose="02020603050405020304" pitchFamily="18" charset="0"/>
            </a:endParaRPr>
          </a:p>
        </p:txBody>
      </p:sp>
      <p:sp>
        <p:nvSpPr>
          <p:cNvPr id="10" name="Rectangle 9"/>
          <p:cNvSpPr/>
          <p:nvPr/>
        </p:nvSpPr>
        <p:spPr>
          <a:xfrm>
            <a:off x="4367903" y="4659818"/>
            <a:ext cx="643125" cy="253916"/>
          </a:xfrm>
          <a:prstGeom prst="rect">
            <a:avLst/>
          </a:prstGeom>
        </p:spPr>
        <p:txBody>
          <a:bodyPr wrap="none">
            <a:spAutoFit/>
          </a:bodyPr>
          <a:lstStyle/>
          <a:p>
            <a:pPr>
              <a:spcAft>
                <a:spcPts val="0"/>
              </a:spcAft>
            </a:pPr>
            <a:r>
              <a:rPr lang="en-US" sz="1050" b="1" dirty="0">
                <a:solidFill>
                  <a:srgbClr val="FF0000"/>
                </a:solidFill>
                <a:latin typeface="Times New Roman" panose="02020603050405020304" pitchFamily="18" charset="0"/>
                <a:ea typeface="Times New Roman" panose="02020603050405020304" pitchFamily="18" charset="0"/>
              </a:rPr>
              <a:t>3.Delete</a:t>
            </a:r>
            <a:endParaRPr lang="en-IN" sz="1050" dirty="0">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2682240" y="14859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06563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5763" y="389852"/>
            <a:ext cx="1145763" cy="374077"/>
          </a:xfrm>
          <a:prstGeom prst="rect">
            <a:avLst/>
          </a:prstGeom>
        </p:spPr>
        <p:txBody>
          <a:bodyPr wrap="none">
            <a:spAutoFit/>
          </a:bodyPr>
          <a:lstStyle/>
          <a:p>
            <a:pPr>
              <a:lnSpc>
                <a:spcPct val="107000"/>
              </a:lnSpc>
              <a:spcAft>
                <a:spcPts val="800"/>
              </a:spcAft>
              <a:tabLst>
                <a:tab pos="1766570" algn="l"/>
              </a:tabLst>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1. INSERT:</a:t>
            </a:r>
            <a:endParaRPr lang="en-IN" sz="14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t="4617" b="3752"/>
          <a:stretch>
            <a:fillRect/>
          </a:stretch>
        </p:blipFill>
        <p:spPr>
          <a:xfrm>
            <a:off x="1879600" y="1168400"/>
            <a:ext cx="8064500" cy="4597400"/>
          </a:xfrm>
          <a:prstGeom prst="rect">
            <a:avLst/>
          </a:prstGeom>
          <a:ln>
            <a:noFill/>
          </a:ln>
        </p:spPr>
      </p:pic>
    </p:spTree>
    <p:extLst>
      <p:ext uri="{BB962C8B-B14F-4D97-AF65-F5344CB8AC3E}">
        <p14:creationId xmlns:p14="http://schemas.microsoft.com/office/powerpoint/2010/main" val="14839471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3785" y="453352"/>
            <a:ext cx="1241687" cy="374077"/>
          </a:xfrm>
          <a:prstGeom prst="rect">
            <a:avLst/>
          </a:prstGeom>
        </p:spPr>
        <p:txBody>
          <a:bodyPr wrap="none">
            <a:spAutoFit/>
          </a:bodyPr>
          <a:lstStyle/>
          <a:p>
            <a:pPr>
              <a:lnSpc>
                <a:spcPct val="107000"/>
              </a:lnSpc>
              <a:spcAft>
                <a:spcPts val="800"/>
              </a:spcAft>
              <a:tabLst>
                <a:tab pos="883920" algn="l"/>
              </a:tabLst>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2. UPDATE:</a:t>
            </a:r>
            <a:endParaRPr lang="en-IN" sz="14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t="3463" b="4182"/>
          <a:stretch>
            <a:fillRect/>
          </a:stretch>
        </p:blipFill>
        <p:spPr>
          <a:xfrm>
            <a:off x="2044700" y="1155700"/>
            <a:ext cx="7543800" cy="5130800"/>
          </a:xfrm>
          <a:prstGeom prst="rect">
            <a:avLst/>
          </a:prstGeom>
          <a:ln>
            <a:noFill/>
          </a:ln>
        </p:spPr>
      </p:pic>
    </p:spTree>
    <p:extLst>
      <p:ext uri="{BB962C8B-B14F-4D97-AF65-F5344CB8AC3E}">
        <p14:creationId xmlns:p14="http://schemas.microsoft.com/office/powerpoint/2010/main" val="1582915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9649" y="580352"/>
            <a:ext cx="1164101" cy="388696"/>
          </a:xfrm>
          <a:prstGeom prst="rect">
            <a:avLst/>
          </a:prstGeom>
        </p:spPr>
        <p:txBody>
          <a:bodyPr wrap="none">
            <a:spAutoFit/>
          </a:bodyPr>
          <a:lstStyle/>
          <a:p>
            <a:pPr>
              <a:lnSpc>
                <a:spcPct val="107000"/>
              </a:lnSpc>
              <a:spcAft>
                <a:spcPts val="800"/>
              </a:spcAft>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3. DELETE:</a:t>
            </a:r>
            <a:endParaRPr lang="en-IN" sz="14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260600" y="1765301"/>
            <a:ext cx="8166099" cy="4064000"/>
          </a:xfrm>
          <a:prstGeom prst="rect">
            <a:avLst/>
          </a:prstGeom>
        </p:spPr>
      </p:pic>
      <p:sp>
        <p:nvSpPr>
          <p:cNvPr id="4" name="Rectangle 3"/>
          <p:cNvSpPr/>
          <p:nvPr/>
        </p:nvSpPr>
        <p:spPr>
          <a:xfrm>
            <a:off x="2260600" y="19050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74249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9567" y="491452"/>
            <a:ext cx="1081065" cy="405367"/>
          </a:xfrm>
          <a:prstGeom prst="rect">
            <a:avLst/>
          </a:prstGeom>
        </p:spPr>
        <p:txBody>
          <a:bodyPr wrap="none">
            <a:spAutoFit/>
          </a:bodyPr>
          <a:lstStyle/>
          <a:p>
            <a:pPr>
              <a:lnSpc>
                <a:spcPct val="107000"/>
              </a:lnSpc>
              <a:spcAft>
                <a:spcPts val="800"/>
              </a:spcAft>
            </a:pPr>
            <a:r>
              <a:rPr lang="en-US" sz="2000" b="1" u="sng" dirty="0">
                <a:latin typeface="Calibri" panose="020F0502020204030204" pitchFamily="34" charset="0"/>
                <a:ea typeface="Calibri" panose="020F0502020204030204" pitchFamily="34" charset="0"/>
                <a:cs typeface="Calibri" panose="020F0502020204030204" pitchFamily="34" charset="0"/>
              </a:rPr>
              <a:t>Routing:</a:t>
            </a:r>
            <a:endParaRPr lang="en-IN" sz="20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070099" y="1574800"/>
            <a:ext cx="8191500" cy="4521200"/>
          </a:xfrm>
          <a:prstGeom prst="rect">
            <a:avLst/>
          </a:prstGeom>
        </p:spPr>
      </p:pic>
      <p:cxnSp>
        <p:nvCxnSpPr>
          <p:cNvPr id="4" name="Straight Arrow Connector 3"/>
          <p:cNvCxnSpPr>
            <a:cxnSpLocks noChangeShapeType="1"/>
          </p:cNvCxnSpPr>
          <p:nvPr/>
        </p:nvCxnSpPr>
        <p:spPr bwMode="auto">
          <a:xfrm flipV="1">
            <a:off x="3904615" y="2590800"/>
            <a:ext cx="496570" cy="101600"/>
          </a:xfrm>
          <a:prstGeom prst="straightConnector1">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cxnSp>
      <p:sp>
        <p:nvSpPr>
          <p:cNvPr id="5" name="Rectangle 4"/>
          <p:cNvSpPr/>
          <p:nvPr/>
        </p:nvSpPr>
        <p:spPr>
          <a:xfrm>
            <a:off x="4401185" y="2406134"/>
            <a:ext cx="649537" cy="261610"/>
          </a:xfrm>
          <a:prstGeom prst="rect">
            <a:avLst/>
          </a:prstGeom>
        </p:spPr>
        <p:txBody>
          <a:bodyPr wrap="none">
            <a:spAutoFit/>
          </a:bodyPr>
          <a:lstStyle/>
          <a:p>
            <a:pPr>
              <a:spcAft>
                <a:spcPts val="0"/>
              </a:spcAft>
            </a:pPr>
            <a:r>
              <a:rPr lang="en-US" sz="1100" b="1" dirty="0">
                <a:solidFill>
                  <a:srgbClr val="FF0000"/>
                </a:solidFill>
                <a:latin typeface="Times New Roman" panose="02020603050405020304" pitchFamily="18" charset="0"/>
                <a:ea typeface="Times New Roman" panose="02020603050405020304" pitchFamily="18" charset="0"/>
              </a:rPr>
              <a:t>1.Insert</a:t>
            </a:r>
            <a:endParaRPr lang="en-IN" sz="1100" dirty="0">
              <a:effectLst/>
              <a:latin typeface="Times New Roman" panose="02020603050405020304" pitchFamily="18" charset="0"/>
              <a:ea typeface="Times New Roman" panose="02020603050405020304" pitchFamily="18" charset="0"/>
            </a:endParaRPr>
          </a:p>
        </p:txBody>
      </p:sp>
      <p:cxnSp>
        <p:nvCxnSpPr>
          <p:cNvPr id="6" name="Straight Arrow Connector 5"/>
          <p:cNvCxnSpPr>
            <a:cxnSpLocks noChangeShapeType="1"/>
          </p:cNvCxnSpPr>
          <p:nvPr/>
        </p:nvCxnSpPr>
        <p:spPr bwMode="auto">
          <a:xfrm flipV="1">
            <a:off x="3904615" y="4535489"/>
            <a:ext cx="0" cy="227011"/>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Straight Arrow Connector 6"/>
          <p:cNvCxnSpPr>
            <a:cxnSpLocks noChangeShapeType="1"/>
          </p:cNvCxnSpPr>
          <p:nvPr/>
        </p:nvCxnSpPr>
        <p:spPr bwMode="auto">
          <a:xfrm flipH="1" flipV="1">
            <a:off x="4220210" y="4535490"/>
            <a:ext cx="96203" cy="36742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2" name="Rectangle 11"/>
          <p:cNvSpPr/>
          <p:nvPr/>
        </p:nvSpPr>
        <p:spPr>
          <a:xfrm>
            <a:off x="3462532" y="4648994"/>
            <a:ext cx="1299968" cy="253916"/>
          </a:xfrm>
          <a:prstGeom prst="rect">
            <a:avLst/>
          </a:prstGeom>
        </p:spPr>
        <p:txBody>
          <a:bodyPr wrap="square">
            <a:spAutoFit/>
          </a:bodyPr>
          <a:lstStyle/>
          <a:p>
            <a:pPr>
              <a:spcAft>
                <a:spcPts val="0"/>
              </a:spcAft>
            </a:pPr>
            <a:r>
              <a:rPr lang="en-US" sz="1050" b="1" dirty="0">
                <a:solidFill>
                  <a:srgbClr val="FF0000"/>
                </a:solidFill>
                <a:latin typeface="Times New Roman" panose="02020603050405020304" pitchFamily="18" charset="0"/>
                <a:ea typeface="Times New Roman" panose="02020603050405020304" pitchFamily="18" charset="0"/>
              </a:rPr>
              <a:t>2.Update</a:t>
            </a:r>
            <a:endParaRPr lang="en-IN" sz="1050" dirty="0">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4112516" y="4805047"/>
            <a:ext cx="665567" cy="261610"/>
          </a:xfrm>
          <a:prstGeom prst="rect">
            <a:avLst/>
          </a:prstGeom>
        </p:spPr>
        <p:txBody>
          <a:bodyPr wrap="none">
            <a:spAutoFit/>
          </a:bodyPr>
          <a:lstStyle/>
          <a:p>
            <a:pPr>
              <a:spcAft>
                <a:spcPts val="0"/>
              </a:spcAft>
            </a:pPr>
            <a:r>
              <a:rPr lang="en-US" sz="1100" b="1" dirty="0">
                <a:solidFill>
                  <a:srgbClr val="FF0000"/>
                </a:solidFill>
                <a:latin typeface="Times New Roman" panose="02020603050405020304" pitchFamily="18" charset="0"/>
                <a:ea typeface="Times New Roman" panose="02020603050405020304" pitchFamily="18" charset="0"/>
              </a:rPr>
              <a:t>3.Delete</a:t>
            </a:r>
            <a:endParaRPr lang="en-IN" sz="1100" dirty="0">
              <a:effectLst/>
              <a:latin typeface="Times New Roman" panose="02020603050405020304" pitchFamily="18" charset="0"/>
              <a:ea typeface="Times New Roman" panose="02020603050405020304" pitchFamily="18" charset="0"/>
            </a:endParaRPr>
          </a:p>
        </p:txBody>
      </p:sp>
      <p:sp>
        <p:nvSpPr>
          <p:cNvPr id="15" name="Rectangle 14"/>
          <p:cNvSpPr/>
          <p:nvPr/>
        </p:nvSpPr>
        <p:spPr>
          <a:xfrm>
            <a:off x="2070099" y="16637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21990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2263" y="466052"/>
            <a:ext cx="1253420" cy="405367"/>
          </a:xfrm>
          <a:prstGeom prst="rect">
            <a:avLst/>
          </a:prstGeom>
        </p:spPr>
        <p:txBody>
          <a:bodyPr wrap="none">
            <a:spAutoFit/>
          </a:bodyPr>
          <a:lstStyle/>
          <a:p>
            <a:pPr>
              <a:lnSpc>
                <a:spcPct val="107000"/>
              </a:lnSpc>
              <a:spcAft>
                <a:spcPts val="800"/>
              </a:spcAft>
            </a:pP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1. INSERT:</a:t>
            </a:r>
            <a:endParaRPr lang="en-IN" sz="20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t="4666" b="4740"/>
          <a:stretch>
            <a:fillRect/>
          </a:stretch>
        </p:blipFill>
        <p:spPr>
          <a:xfrm>
            <a:off x="2045144" y="1123950"/>
            <a:ext cx="8102600" cy="5111750"/>
          </a:xfrm>
          <a:prstGeom prst="rect">
            <a:avLst/>
          </a:prstGeom>
          <a:ln>
            <a:noFill/>
          </a:ln>
        </p:spPr>
      </p:pic>
    </p:spTree>
    <p:extLst>
      <p:ext uri="{BB962C8B-B14F-4D97-AF65-F5344CB8AC3E}">
        <p14:creationId xmlns:p14="http://schemas.microsoft.com/office/powerpoint/2010/main" val="4084759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28044" y="412234"/>
            <a:ext cx="1287084" cy="400110"/>
          </a:xfrm>
          <a:prstGeom prst="rect">
            <a:avLst/>
          </a:prstGeom>
        </p:spPr>
        <p:txBody>
          <a:bodyPr wrap="none">
            <a:spAutoFit/>
          </a:bodyPr>
          <a:lstStyle/>
          <a:p>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2. UPDATE</a:t>
            </a:r>
            <a:endParaRPr lang="en-IN" sz="2000" b="1" dirty="0"/>
          </a:p>
        </p:txBody>
      </p:sp>
      <p:pic>
        <p:nvPicPr>
          <p:cNvPr id="6" name="Picture 5"/>
          <p:cNvPicPr/>
          <p:nvPr/>
        </p:nvPicPr>
        <p:blipFill>
          <a:blip r:embed="rId2">
            <a:extLst>
              <a:ext uri="{28A0092B-C50C-407E-A947-70E740481C1C}">
                <a14:useLocalDpi xmlns:a14="http://schemas.microsoft.com/office/drawing/2010/main" val="0"/>
              </a:ext>
            </a:extLst>
          </a:blip>
          <a:srcRect t="-278" b="4602"/>
          <a:stretch>
            <a:fillRect/>
          </a:stretch>
        </p:blipFill>
        <p:spPr>
          <a:xfrm>
            <a:off x="1790700" y="1130300"/>
            <a:ext cx="8280399" cy="5207000"/>
          </a:xfrm>
          <a:prstGeom prst="rect">
            <a:avLst/>
          </a:prstGeom>
          <a:ln>
            <a:noFill/>
          </a:ln>
        </p:spPr>
      </p:pic>
      <p:sp>
        <p:nvSpPr>
          <p:cNvPr id="7" name="Rectangle 6"/>
          <p:cNvSpPr/>
          <p:nvPr/>
        </p:nvSpPr>
        <p:spPr>
          <a:xfrm>
            <a:off x="1816100" y="1206500"/>
            <a:ext cx="1219200" cy="889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257254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5349" y="478752"/>
            <a:ext cx="1284326" cy="405367"/>
          </a:xfrm>
          <a:prstGeom prst="rect">
            <a:avLst/>
          </a:prstGeom>
        </p:spPr>
        <p:txBody>
          <a:bodyPr wrap="none">
            <a:spAutoFit/>
          </a:bodyPr>
          <a:lstStyle/>
          <a:p>
            <a:pPr>
              <a:lnSpc>
                <a:spcPct val="107000"/>
              </a:lnSpc>
              <a:spcAft>
                <a:spcPts val="800"/>
              </a:spcAft>
            </a:pP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3. DELETE:</a:t>
            </a:r>
            <a:endParaRPr lang="en-IN" sz="20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032000" y="1473200"/>
            <a:ext cx="7848600" cy="4254500"/>
          </a:xfrm>
          <a:prstGeom prst="rect">
            <a:avLst/>
          </a:prstGeom>
        </p:spPr>
      </p:pic>
      <p:sp>
        <p:nvSpPr>
          <p:cNvPr id="4" name="Rectangle 3"/>
          <p:cNvSpPr/>
          <p:nvPr/>
        </p:nvSpPr>
        <p:spPr>
          <a:xfrm>
            <a:off x="2032000" y="14732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9299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1600" y="2146300"/>
            <a:ext cx="6527800" cy="1469120"/>
          </a:xfrm>
          <a:prstGeom prst="rect">
            <a:avLst/>
          </a:prstGeom>
        </p:spPr>
        <p:txBody>
          <a:bodyPr wrap="square">
            <a:spAutoFit/>
          </a:bodyPr>
          <a:lstStyle/>
          <a:p>
            <a:pPr algn="ctr">
              <a:lnSpc>
                <a:spcPct val="107000"/>
              </a:lnSpc>
              <a:spcAft>
                <a:spcPts val="800"/>
              </a:spcAft>
            </a:pPr>
            <a:r>
              <a:rPr lang="en-US" sz="4000"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 Production </a:t>
            </a:r>
            <a:r>
              <a:rPr lang="en-US" sz="4000" b="1" dirty="0">
                <a:solidFill>
                  <a:srgbClr val="FF0000"/>
                </a:solidFill>
                <a:latin typeface="Calibri" panose="020F0502020204030204" pitchFamily="34" charset="0"/>
                <a:ea typeface="Calibri" panose="020F0502020204030204" pitchFamily="34" charset="0"/>
                <a:cs typeface="Calibri" panose="020F0502020204030204" pitchFamily="34" charset="0"/>
              </a:rPr>
              <a:t>Module</a:t>
            </a:r>
            <a:endParaRPr lang="en-IN" sz="4000" b="1" dirty="0">
              <a:solidFill>
                <a:srgbClr val="FF0000"/>
              </a:solidFill>
              <a:latin typeface="Times New Roman" panose="02020603050405020304" pitchFamily="18" charset="0"/>
              <a:ea typeface="Times New Roman" panose="02020603050405020304" pitchFamily="18" charset="0"/>
            </a:endParaRPr>
          </a:p>
          <a:p>
            <a:r>
              <a:rPr lang="en-US" sz="4000" b="1" dirty="0">
                <a:solidFill>
                  <a:srgbClr val="FF0000"/>
                </a:solidFill>
                <a:latin typeface="Arial" panose="020B0604020202020204" pitchFamily="34" charset="0"/>
                <a:ea typeface="Calibri" panose="020F0502020204030204" pitchFamily="34" charset="0"/>
              </a:rPr>
              <a:t>      </a:t>
            </a:r>
            <a:r>
              <a:rPr lang="en-US" sz="4000" b="1" dirty="0" smtClean="0">
                <a:solidFill>
                  <a:srgbClr val="FF0000"/>
                </a:solidFill>
                <a:latin typeface="Arial" panose="020B0604020202020204" pitchFamily="34" charset="0"/>
                <a:ea typeface="Calibri" panose="020F0502020204030204" pitchFamily="34" charset="0"/>
              </a:rPr>
              <a:t> Transaction </a:t>
            </a:r>
            <a:r>
              <a:rPr lang="en-US" sz="4000" b="1" dirty="0">
                <a:solidFill>
                  <a:srgbClr val="FF0000"/>
                </a:solidFill>
                <a:latin typeface="Arial" panose="020B0604020202020204" pitchFamily="34" charset="0"/>
                <a:ea typeface="Calibri" panose="020F0502020204030204" pitchFamily="34" charset="0"/>
              </a:rPr>
              <a:t>Forms</a:t>
            </a:r>
            <a:endParaRPr lang="en-IN" sz="4000" dirty="0">
              <a:solidFill>
                <a:srgbClr val="FF0000"/>
              </a:solidFill>
            </a:endParaRPr>
          </a:p>
        </p:txBody>
      </p:sp>
    </p:spTree>
    <p:extLst>
      <p:ext uri="{BB962C8B-B14F-4D97-AF65-F5344CB8AC3E}">
        <p14:creationId xmlns:p14="http://schemas.microsoft.com/office/powerpoint/2010/main" val="51938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76400" y="1639888"/>
            <a:ext cx="8915400" cy="4062412"/>
          </a:xfrm>
        </p:spPr>
        <p:txBody>
          <a:bodyPr>
            <a:normAutofit/>
          </a:bodyPr>
          <a:lstStyle/>
          <a:p>
            <a:pPr lvl="0"/>
            <a:r>
              <a:rPr lang="en-US" b="1" u="sng" dirty="0">
                <a:latin typeface="Times New Roman" pitchFamily="18" charset="0"/>
                <a:cs typeface="Times New Roman" pitchFamily="18" charset="0"/>
              </a:rPr>
              <a:t>Material Management:</a:t>
            </a:r>
            <a:endParaRPr lang="en-IN"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Purchases Module has Purchase Requisition, Quotation, Purchase Order, Gate Entry, GRN, and Purchase Invoice Respectively. GRN is Further Inspected and further added to the stock in other case it is Rejected and Sent Back to supplier.</a:t>
            </a:r>
            <a:endParaRPr lang="en-IN" dirty="0">
              <a:latin typeface="Times New Roman" pitchFamily="18" charset="0"/>
              <a:cs typeface="Times New Roman" pitchFamily="18" charset="0"/>
            </a:endParaRPr>
          </a:p>
          <a:p>
            <a:pPr lvl="0"/>
            <a:r>
              <a:rPr lang="en-US" b="1" u="sng" dirty="0">
                <a:latin typeface="Times New Roman" pitchFamily="18" charset="0"/>
                <a:cs typeface="Times New Roman" pitchFamily="18" charset="0"/>
              </a:rPr>
              <a:t>Production Management:</a:t>
            </a:r>
            <a:endParaRPr lang="en-IN"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Production Module has Part Master, Bill of Material, Routing, Sales Order with Production Quantity, Production Plan, MRP, Purchase Requisition, Material Requirement, Material Issue with BOM and Routing, Job Order Release, Actual Production and Invoice Respectively.</a:t>
            </a:r>
            <a:endParaRPr lang="en-IN" dirty="0">
              <a:latin typeface="Times New Roman" pitchFamily="18" charset="0"/>
              <a:cs typeface="Times New Roman" pitchFamily="18" charset="0"/>
            </a:endParaRPr>
          </a:p>
          <a:p>
            <a:endParaRPr lang="en-IN" dirty="0"/>
          </a:p>
        </p:txBody>
      </p:sp>
      <p:sp>
        <p:nvSpPr>
          <p:cNvPr id="2" name="Title 1"/>
          <p:cNvSpPr>
            <a:spLocks noGrp="1"/>
          </p:cNvSpPr>
          <p:nvPr>
            <p:ph type="title" idx="4294967295"/>
          </p:nvPr>
        </p:nvSpPr>
        <p:spPr>
          <a:xfrm>
            <a:off x="1638301" y="711201"/>
            <a:ext cx="4978400" cy="825500"/>
          </a:xfrm>
        </p:spPr>
        <p:txBody>
          <a:bodyPr>
            <a:normAutofit/>
          </a:bodyPr>
          <a:lstStyle/>
          <a:p>
            <a:r>
              <a:rPr lang="en-US" sz="2400" b="1" u="sng" dirty="0" smtClean="0">
                <a:latin typeface="Times New Roman" pitchFamily="18" charset="0"/>
                <a:cs typeface="Times New Roman" pitchFamily="18" charset="0"/>
              </a:rPr>
              <a:t>Scope of the system</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3683802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5906" y="656552"/>
            <a:ext cx="3896388" cy="388696"/>
          </a:xfrm>
          <a:prstGeom prst="rect">
            <a:avLst/>
          </a:prstGeom>
        </p:spPr>
        <p:txBody>
          <a:bodyPr wrap="none">
            <a:spAutoFit/>
          </a:bodyPr>
          <a:lstStyle/>
          <a:p>
            <a:pPr>
              <a:lnSpc>
                <a:spcPct val="107000"/>
              </a:lnSpc>
              <a:spcAft>
                <a:spcPts val="800"/>
              </a:spcAft>
            </a:pPr>
            <a:r>
              <a:rPr lang="en-US" b="1" u="sng" dirty="0">
                <a:solidFill>
                  <a:srgbClr val="000000"/>
                </a:solidFill>
                <a:latin typeface="Calibri" panose="020F0502020204030204" pitchFamily="34" charset="0"/>
                <a:ea typeface="Calibri" panose="020F0502020204030204" pitchFamily="34" charset="0"/>
                <a:cs typeface="Calibri" panose="020F0502020204030204" pitchFamily="34" charset="0"/>
              </a:rPr>
              <a:t>Production plan manual with job order</a:t>
            </a:r>
            <a:endParaRPr lang="en-IN" sz="14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993900" y="1612900"/>
            <a:ext cx="8788400" cy="4978400"/>
          </a:xfrm>
          <a:prstGeom prst="rect">
            <a:avLst/>
          </a:prstGeom>
        </p:spPr>
      </p:pic>
      <p:sp>
        <p:nvSpPr>
          <p:cNvPr id="4" name="Rectangle 3"/>
          <p:cNvSpPr/>
          <p:nvPr/>
        </p:nvSpPr>
        <p:spPr>
          <a:xfrm>
            <a:off x="1993900" y="17018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250722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6973" y="628134"/>
            <a:ext cx="1145763" cy="369332"/>
          </a:xfrm>
          <a:prstGeom prst="rect">
            <a:avLst/>
          </a:prstGeom>
        </p:spPr>
        <p:txBody>
          <a:bodyPr wrap="none">
            <a:spAutoFit/>
          </a:bodyPr>
          <a:lstStyle/>
          <a:p>
            <a:r>
              <a:rPr lang="en-US"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1.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INSERT:</a:t>
            </a:r>
            <a:endParaRPr lang="en-IN" b="1"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828800" y="1117600"/>
            <a:ext cx="8686800" cy="5511800"/>
          </a:xfrm>
          <a:prstGeom prst="rect">
            <a:avLst/>
          </a:prstGeom>
        </p:spPr>
      </p:pic>
      <p:sp>
        <p:nvSpPr>
          <p:cNvPr id="4" name="Rectangle 3"/>
          <p:cNvSpPr/>
          <p:nvPr/>
        </p:nvSpPr>
        <p:spPr>
          <a:xfrm>
            <a:off x="1828800" y="11176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62320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8085" y="554952"/>
            <a:ext cx="1241687" cy="374077"/>
          </a:xfrm>
          <a:prstGeom prst="rect">
            <a:avLst/>
          </a:prstGeom>
        </p:spPr>
        <p:txBody>
          <a:bodyPr wrap="none">
            <a:spAutoFit/>
          </a:bodyPr>
          <a:lstStyle/>
          <a:p>
            <a:pPr>
              <a:lnSpc>
                <a:spcPct val="107000"/>
              </a:lnSpc>
              <a:spcAft>
                <a:spcPts val="800"/>
              </a:spcAft>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2. UPDATE:</a:t>
            </a:r>
            <a:endParaRPr lang="en-IN" sz="16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619500" y="554952"/>
            <a:ext cx="7759700" cy="6066449"/>
          </a:xfrm>
          <a:prstGeom prst="rect">
            <a:avLst/>
          </a:prstGeom>
        </p:spPr>
      </p:pic>
      <p:sp>
        <p:nvSpPr>
          <p:cNvPr id="4" name="Rectangle 3"/>
          <p:cNvSpPr/>
          <p:nvPr/>
        </p:nvSpPr>
        <p:spPr>
          <a:xfrm>
            <a:off x="3619500" y="554952"/>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518525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5849" y="643852"/>
            <a:ext cx="1164101" cy="388696"/>
          </a:xfrm>
          <a:prstGeom prst="rect">
            <a:avLst/>
          </a:prstGeom>
        </p:spPr>
        <p:txBody>
          <a:bodyPr wrap="none">
            <a:spAutoFit/>
          </a:bodyPr>
          <a:lstStyle/>
          <a:p>
            <a:pPr>
              <a:lnSpc>
                <a:spcPct val="107000"/>
              </a:lnSpc>
              <a:spcAft>
                <a:spcPts val="800"/>
              </a:spcAft>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3. DELETE:</a:t>
            </a:r>
            <a:endParaRPr lang="en-IN" sz="16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t="8259" b="12091"/>
          <a:stretch>
            <a:fillRect/>
          </a:stretch>
        </p:blipFill>
        <p:spPr>
          <a:xfrm>
            <a:off x="1765300" y="1652904"/>
            <a:ext cx="8953500" cy="4646296"/>
          </a:xfrm>
          <a:prstGeom prst="rect">
            <a:avLst/>
          </a:prstGeom>
        </p:spPr>
      </p:pic>
      <p:sp>
        <p:nvSpPr>
          <p:cNvPr id="4" name="Rectangle 3"/>
          <p:cNvSpPr/>
          <p:nvPr/>
        </p:nvSpPr>
        <p:spPr>
          <a:xfrm>
            <a:off x="1765300" y="20574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392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1169" y="720052"/>
            <a:ext cx="1898661" cy="388696"/>
          </a:xfrm>
          <a:prstGeom prst="rect">
            <a:avLst/>
          </a:prstGeom>
        </p:spPr>
        <p:txBody>
          <a:bodyPr wrap="none">
            <a:spAutoFit/>
          </a:bodyPr>
          <a:lstStyle/>
          <a:p>
            <a:pPr>
              <a:lnSpc>
                <a:spcPct val="107000"/>
              </a:lnSpc>
              <a:spcAft>
                <a:spcPts val="800"/>
              </a:spcAft>
            </a:pPr>
            <a:r>
              <a:rPr lang="en-US" b="1" u="sng">
                <a:latin typeface="Calibri" panose="020F0502020204030204" pitchFamily="34" charset="0"/>
                <a:ea typeface="Calibri" panose="020F0502020204030204" pitchFamily="34" charset="0"/>
                <a:cs typeface="Calibri" panose="020F0502020204030204" pitchFamily="34" charset="0"/>
              </a:rPr>
              <a:t>Actual Production</a:t>
            </a:r>
            <a:endParaRPr lang="en-IN" sz="14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943100" y="1625600"/>
            <a:ext cx="7810500" cy="3848099"/>
          </a:xfrm>
          <a:prstGeom prst="rect">
            <a:avLst/>
          </a:prstGeom>
        </p:spPr>
      </p:pic>
      <p:sp>
        <p:nvSpPr>
          <p:cNvPr id="4" name="Rectangle 3"/>
          <p:cNvSpPr/>
          <p:nvPr/>
        </p:nvSpPr>
        <p:spPr>
          <a:xfrm>
            <a:off x="1943100" y="16256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18715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4861" y="720052"/>
            <a:ext cx="1193917" cy="375552"/>
          </a:xfrm>
          <a:prstGeom prst="rect">
            <a:avLst/>
          </a:prstGeom>
        </p:spPr>
        <p:txBody>
          <a:bodyPr wrap="none">
            <a:spAutoFit/>
          </a:bodyPr>
          <a:lstStyle/>
          <a:p>
            <a:pPr>
              <a:lnSpc>
                <a:spcPct val="107000"/>
              </a:lnSpc>
              <a:spcAft>
                <a:spcPts val="800"/>
              </a:spcAft>
              <a:tabLst>
                <a:tab pos="1363980" algn="l"/>
              </a:tabLst>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1. INSERT</a:t>
            </a: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1600" b="1" dirty="0">
                <a:latin typeface="Calibri" panose="020F0502020204030204" pitchFamily="34" charset="0"/>
                <a:ea typeface="Calibri" panose="020F0502020204030204" pitchFamily="34" charset="0"/>
                <a:cs typeface="Calibri" panose="020F0502020204030204" pitchFamily="34" charset="0"/>
              </a:rPr>
              <a:t> </a:t>
            </a:r>
            <a:endParaRPr lang="en-IN" sz="1400" b="1" dirty="0">
              <a:effectLst/>
              <a:latin typeface="Times New Roman" panose="02020603050405020304" pitchFamily="18" charset="0"/>
              <a:ea typeface="Times New Roman" panose="02020603050405020304" pitchFamily="18" charset="0"/>
            </a:endParaRPr>
          </a:p>
        </p:txBody>
      </p:sp>
      <p:pic>
        <p:nvPicPr>
          <p:cNvPr id="3" name="Picture 2" descr="ActualProdinsert1.png"/>
          <p:cNvPicPr/>
          <p:nvPr/>
        </p:nvPicPr>
        <p:blipFill>
          <a:blip r:embed="rId2"/>
          <a:stretch>
            <a:fillRect/>
          </a:stretch>
        </p:blipFill>
        <p:spPr>
          <a:xfrm>
            <a:off x="1930400" y="1295400"/>
            <a:ext cx="8153400" cy="5130800"/>
          </a:xfrm>
          <a:prstGeom prst="rect">
            <a:avLst/>
          </a:prstGeom>
        </p:spPr>
      </p:pic>
    </p:spTree>
    <p:extLst>
      <p:ext uri="{BB962C8B-B14F-4D97-AF65-F5344CB8AC3E}">
        <p14:creationId xmlns:p14="http://schemas.microsoft.com/office/powerpoint/2010/main" val="38445446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ualprodInsert2.png"/>
          <p:cNvPicPr/>
          <p:nvPr/>
        </p:nvPicPr>
        <p:blipFill>
          <a:blip r:embed="rId2" cstate="print"/>
          <a:stretch>
            <a:fillRect/>
          </a:stretch>
        </p:blipFill>
        <p:spPr>
          <a:xfrm>
            <a:off x="2159000" y="406400"/>
            <a:ext cx="9017000" cy="5930900"/>
          </a:xfrm>
          <a:prstGeom prst="rect">
            <a:avLst/>
          </a:prstGeom>
        </p:spPr>
      </p:pic>
    </p:spTree>
    <p:extLst>
      <p:ext uri="{BB962C8B-B14F-4D97-AF65-F5344CB8AC3E}">
        <p14:creationId xmlns:p14="http://schemas.microsoft.com/office/powerpoint/2010/main" val="27134946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ualProdInsert3.png"/>
          <p:cNvPicPr/>
          <p:nvPr/>
        </p:nvPicPr>
        <p:blipFill>
          <a:blip r:embed="rId2" cstate="print"/>
          <a:stretch>
            <a:fillRect/>
          </a:stretch>
        </p:blipFill>
        <p:spPr>
          <a:xfrm>
            <a:off x="1854200" y="685800"/>
            <a:ext cx="9880600" cy="5867400"/>
          </a:xfrm>
          <a:prstGeom prst="rect">
            <a:avLst/>
          </a:prstGeom>
        </p:spPr>
      </p:pic>
    </p:spTree>
    <p:extLst>
      <p:ext uri="{BB962C8B-B14F-4D97-AF65-F5344CB8AC3E}">
        <p14:creationId xmlns:p14="http://schemas.microsoft.com/office/powerpoint/2010/main" val="41221876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ualProdinsert4.png"/>
          <p:cNvPicPr/>
          <p:nvPr/>
        </p:nvPicPr>
        <p:blipFill>
          <a:blip r:embed="rId2" cstate="print"/>
          <a:stretch>
            <a:fillRect/>
          </a:stretch>
        </p:blipFill>
        <p:spPr>
          <a:xfrm>
            <a:off x="2171700" y="584200"/>
            <a:ext cx="8890000" cy="6032500"/>
          </a:xfrm>
          <a:prstGeom prst="rect">
            <a:avLst/>
          </a:prstGeom>
        </p:spPr>
      </p:pic>
    </p:spTree>
    <p:extLst>
      <p:ext uri="{BB962C8B-B14F-4D97-AF65-F5344CB8AC3E}">
        <p14:creationId xmlns:p14="http://schemas.microsoft.com/office/powerpoint/2010/main" val="36096136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5988" y="694652"/>
            <a:ext cx="872739" cy="374077"/>
          </a:xfrm>
          <a:prstGeom prst="rect">
            <a:avLst/>
          </a:prstGeom>
        </p:spPr>
        <p:txBody>
          <a:bodyPr wrap="none">
            <a:spAutoFit/>
          </a:bodyPr>
          <a:lstStyle/>
          <a:p>
            <a:pPr>
              <a:lnSpc>
                <a:spcPct val="107000"/>
              </a:lnSpc>
              <a:spcAft>
                <a:spcPts val="800"/>
              </a:spcAft>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Delete:</a:t>
            </a:r>
            <a:endParaRPr lang="en-IN" sz="1400" b="1"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t="1755" b="5968"/>
          <a:stretch>
            <a:fillRect/>
          </a:stretch>
        </p:blipFill>
        <p:spPr>
          <a:xfrm>
            <a:off x="1536700" y="1498600"/>
            <a:ext cx="9169400" cy="4432300"/>
          </a:xfrm>
          <a:prstGeom prst="rect">
            <a:avLst/>
          </a:prstGeom>
        </p:spPr>
      </p:pic>
      <p:sp>
        <p:nvSpPr>
          <p:cNvPr id="4" name="Rectangle 3"/>
          <p:cNvSpPr/>
          <p:nvPr/>
        </p:nvSpPr>
        <p:spPr>
          <a:xfrm>
            <a:off x="1592757" y="18669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82967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39900" y="691634"/>
            <a:ext cx="3860800" cy="461665"/>
          </a:xfrm>
          <a:prstGeom prst="rect">
            <a:avLst/>
          </a:prstGeom>
        </p:spPr>
        <p:txBody>
          <a:bodyPr wrap="square">
            <a:spAutoFit/>
          </a:bodyPr>
          <a:lstStyle/>
          <a:p>
            <a:r>
              <a:rPr lang="en-US" altLang="en-US" sz="2400" b="1" u="sng" dirty="0">
                <a:latin typeface="Times New Roman" panose="02020603050405020304" pitchFamily="18" charset="0"/>
                <a:cs typeface="Times New Roman" panose="02020603050405020304" pitchFamily="18" charset="0"/>
              </a:rPr>
              <a:t>Operating environment</a:t>
            </a:r>
            <a:endParaRPr lang="en-IN" sz="2400" dirty="0"/>
          </a:p>
        </p:txBody>
      </p:sp>
      <p:sp>
        <p:nvSpPr>
          <p:cNvPr id="7" name="Rectangle 6"/>
          <p:cNvSpPr/>
          <p:nvPr/>
        </p:nvSpPr>
        <p:spPr>
          <a:xfrm>
            <a:off x="2184400" y="1210136"/>
            <a:ext cx="3581400" cy="1034129"/>
          </a:xfrm>
          <a:prstGeom prst="rect">
            <a:avLst/>
          </a:prstGeom>
        </p:spPr>
        <p:txBody>
          <a:bodyPr wrap="square">
            <a:spAutoFit/>
          </a:bodyPr>
          <a:lstStyle/>
          <a:p>
            <a:pPr marL="342900" lvl="0" indent="-342900" defTabSz="914400" fontAlgn="base">
              <a:spcBef>
                <a:spcPct val="20000"/>
              </a:spcBef>
              <a:spcAft>
                <a:spcPct val="0"/>
              </a:spcAft>
              <a:buFont typeface="Arial" panose="020B0604020202020204" pitchFamily="34" charset="0"/>
              <a:buChar char="•"/>
              <a:defRPr/>
            </a:pPr>
            <a:r>
              <a:rPr lang="en-IN" altLang="en-US" b="1" dirty="0">
                <a:solidFill>
                  <a:sysClr val="windowText" lastClr="000000"/>
                </a:solidFill>
                <a:latin typeface="Times New Roman" panose="02020603050405020304" pitchFamily="18" charset="0"/>
                <a:cs typeface="Times New Roman" panose="02020603050405020304" pitchFamily="18" charset="0"/>
              </a:rPr>
              <a:t>Front End : </a:t>
            </a:r>
            <a:r>
              <a:rPr lang="en-IN" altLang="en-US" dirty="0">
                <a:solidFill>
                  <a:sysClr val="windowText" lastClr="000000"/>
                </a:solidFill>
                <a:latin typeface="Times New Roman" panose="02020603050405020304" pitchFamily="18" charset="0"/>
                <a:cs typeface="Times New Roman" panose="02020603050405020304" pitchFamily="18" charset="0"/>
              </a:rPr>
              <a:t># Asp.Net 4.0</a:t>
            </a:r>
            <a:endParaRPr lang="en-US" altLang="en-US" dirty="0">
              <a:solidFill>
                <a:sysClr val="windowText" lastClr="000000"/>
              </a:solidFill>
              <a:latin typeface="Times New Roman" panose="02020603050405020304" pitchFamily="18" charset="0"/>
              <a:cs typeface="Times New Roman" panose="02020603050405020304" pitchFamily="18" charset="0"/>
            </a:endParaRPr>
          </a:p>
          <a:p>
            <a:pPr marL="342900" lvl="0" indent="-342900" defTabSz="914400" fontAlgn="base">
              <a:spcBef>
                <a:spcPct val="20000"/>
              </a:spcBef>
              <a:spcAft>
                <a:spcPct val="0"/>
              </a:spcAft>
              <a:buFont typeface="Arial" panose="020B0604020202020204" pitchFamily="34" charset="0"/>
              <a:buChar char="•"/>
              <a:defRPr/>
            </a:pPr>
            <a:r>
              <a:rPr lang="en-IN" altLang="en-US" b="1" dirty="0">
                <a:solidFill>
                  <a:sysClr val="windowText" lastClr="000000"/>
                </a:solidFill>
                <a:latin typeface="Times New Roman" panose="02020603050405020304" pitchFamily="18" charset="0"/>
                <a:cs typeface="Times New Roman" panose="02020603050405020304" pitchFamily="18" charset="0"/>
              </a:rPr>
              <a:t>Back End : </a:t>
            </a:r>
            <a:r>
              <a:rPr lang="en-IN" altLang="en-US" dirty="0">
                <a:solidFill>
                  <a:sysClr val="windowText" lastClr="000000"/>
                </a:solidFill>
                <a:latin typeface="Times New Roman" panose="02020603050405020304" pitchFamily="18" charset="0"/>
                <a:cs typeface="Times New Roman" panose="02020603050405020304" pitchFamily="18" charset="0"/>
              </a:rPr>
              <a:t>SQL Server 2008</a:t>
            </a:r>
            <a:endParaRPr lang="en-US" altLang="en-US" dirty="0">
              <a:solidFill>
                <a:sysClr val="windowText" lastClr="000000"/>
              </a:solidFill>
              <a:latin typeface="Times New Roman" panose="02020603050405020304" pitchFamily="18" charset="0"/>
              <a:cs typeface="Times New Roman" panose="02020603050405020304" pitchFamily="18" charset="0"/>
            </a:endParaRPr>
          </a:p>
          <a:p>
            <a:pPr marL="342900" lvl="0" indent="-342900" defTabSz="914400" fontAlgn="base">
              <a:spcBef>
                <a:spcPct val="20000"/>
              </a:spcBef>
              <a:spcAft>
                <a:spcPct val="0"/>
              </a:spcAft>
              <a:buFont typeface="Arial" panose="020B0604020202020204" pitchFamily="34" charset="0"/>
              <a:buChar char="•"/>
              <a:defRPr/>
            </a:pPr>
            <a:r>
              <a:rPr lang="en-US" altLang="en-US" b="1" dirty="0">
                <a:solidFill>
                  <a:sysClr val="windowText" lastClr="000000"/>
                </a:solidFill>
                <a:latin typeface="Times New Roman" panose="02020603050405020304" pitchFamily="18" charset="0"/>
                <a:cs typeface="Times New Roman" panose="02020603050405020304" pitchFamily="18" charset="0"/>
              </a:rPr>
              <a:t>Deployment environment: </a:t>
            </a:r>
          </a:p>
        </p:txBody>
      </p:sp>
      <p:graphicFrame>
        <p:nvGraphicFramePr>
          <p:cNvPr id="9" name="Table 8"/>
          <p:cNvGraphicFramePr>
            <a:graphicFrameLocks noGrp="1"/>
          </p:cNvGraphicFramePr>
          <p:nvPr>
            <p:extLst>
              <p:ext uri="{D42A27DB-BD31-4B8C-83A1-F6EECF244321}">
                <p14:modId xmlns:p14="http://schemas.microsoft.com/office/powerpoint/2010/main" val="3887466083"/>
              </p:ext>
            </p:extLst>
          </p:nvPr>
        </p:nvGraphicFramePr>
        <p:xfrm>
          <a:off x="2616200" y="2256965"/>
          <a:ext cx="5754688" cy="1892299"/>
        </p:xfrm>
        <a:graphic>
          <a:graphicData uri="http://schemas.openxmlformats.org/drawingml/2006/table">
            <a:tbl>
              <a:tblPr firstRow="1" bandRow="1">
                <a:tableStyleId>{69CF1AB2-1976-4502-BF36-3FF5EA218861}</a:tableStyleId>
              </a:tblPr>
              <a:tblGrid>
                <a:gridCol w="2877344">
                  <a:extLst>
                    <a:ext uri="{9D8B030D-6E8A-4147-A177-3AD203B41FA5}">
                      <a16:colId xmlns:a16="http://schemas.microsoft.com/office/drawing/2014/main" val="20000"/>
                    </a:ext>
                  </a:extLst>
                </a:gridCol>
                <a:gridCol w="2877344">
                  <a:extLst>
                    <a:ext uri="{9D8B030D-6E8A-4147-A177-3AD203B41FA5}">
                      <a16:colId xmlns:a16="http://schemas.microsoft.com/office/drawing/2014/main" val="20001"/>
                    </a:ext>
                  </a:extLst>
                </a:gridCol>
              </a:tblGrid>
              <a:tr h="55987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50000"/>
                        </a:lnSpc>
                        <a:spcBef>
                          <a:spcPts val="600"/>
                        </a:spcBef>
                        <a:spcAft>
                          <a:spcPts val="600"/>
                        </a:spcAft>
                        <a:tabLst>
                          <a:tab pos="285750" algn="l"/>
                        </a:tabLst>
                      </a:pPr>
                      <a:r>
                        <a:rPr lang="en-US" sz="1400" dirty="0"/>
                        <a:t>Hardware</a:t>
                      </a:r>
                      <a:endParaRPr lang="en-US" sz="1100" dirty="0">
                        <a:latin typeface="Calibri" panose="020F0502020204030204"/>
                        <a:ea typeface="Times New Roman" panose="02020603050405020304"/>
                        <a:cs typeface="Mangal"/>
                      </a:endParaRPr>
                    </a:p>
                  </a:txBody>
                  <a:tcPr marL="68580" marR="68580" marT="0" marB="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50000"/>
                        </a:lnSpc>
                        <a:spcBef>
                          <a:spcPts val="600"/>
                        </a:spcBef>
                        <a:spcAft>
                          <a:spcPts val="600"/>
                        </a:spcAft>
                        <a:tabLst>
                          <a:tab pos="285750" algn="l"/>
                        </a:tabLst>
                      </a:pPr>
                      <a:r>
                        <a:rPr lang="en-US" sz="1400" dirty="0"/>
                        <a:t>Software</a:t>
                      </a:r>
                      <a:endParaRPr lang="en-US" sz="11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0"/>
                  </a:ext>
                </a:extLst>
              </a:tr>
              <a:tr h="44376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l">
                        <a:lnSpc>
                          <a:spcPct val="150000"/>
                        </a:lnSpc>
                        <a:spcBef>
                          <a:spcPts val="600"/>
                        </a:spcBef>
                        <a:spcAft>
                          <a:spcPts val="600"/>
                        </a:spcAft>
                        <a:tabLst>
                          <a:tab pos="285750" algn="l"/>
                        </a:tabLst>
                      </a:pPr>
                      <a:r>
                        <a:rPr lang="en-US" sz="1400" dirty="0"/>
                        <a:t>Processor: Dual Core or Above</a:t>
                      </a:r>
                      <a:endParaRPr lang="en-US" sz="1100" dirty="0">
                        <a:latin typeface="Calibri" panose="020F0502020204030204"/>
                        <a:ea typeface="Times New Roman" panose="02020603050405020304"/>
                        <a:cs typeface="Mangal"/>
                      </a:endParaRPr>
                    </a:p>
                  </a:txBody>
                  <a:tcPr marL="68580" marR="68580" marT="0" marB="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l">
                        <a:lnSpc>
                          <a:spcPct val="150000"/>
                        </a:lnSpc>
                        <a:spcBef>
                          <a:spcPts val="600"/>
                        </a:spcBef>
                        <a:spcAft>
                          <a:spcPts val="600"/>
                        </a:spcAft>
                        <a:tabLst>
                          <a:tab pos="285750" algn="l"/>
                        </a:tabLst>
                      </a:pPr>
                      <a:r>
                        <a:rPr lang="en-US" sz="1400" dirty="0"/>
                        <a:t>OS: Win XP onwards</a:t>
                      </a:r>
                      <a:endParaRPr lang="en-US" sz="11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1"/>
                  </a:ext>
                </a:extLst>
              </a:tr>
              <a:tr h="44433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l">
                        <a:lnSpc>
                          <a:spcPct val="150000"/>
                        </a:lnSpc>
                        <a:spcBef>
                          <a:spcPts val="600"/>
                        </a:spcBef>
                        <a:spcAft>
                          <a:spcPts val="600"/>
                        </a:spcAft>
                        <a:tabLst>
                          <a:tab pos="285750" algn="l"/>
                        </a:tabLst>
                      </a:pPr>
                      <a:r>
                        <a:rPr lang="en-US" sz="1400" dirty="0"/>
                        <a:t>RAM: 2 GB Min.</a:t>
                      </a:r>
                      <a:endParaRPr lang="en-US" sz="1100" dirty="0">
                        <a:latin typeface="Calibri" panose="020F0502020204030204"/>
                        <a:ea typeface="Times New Roman" panose="02020603050405020304"/>
                        <a:cs typeface="Mangal"/>
                      </a:endParaRPr>
                    </a:p>
                  </a:txBody>
                  <a:tcPr marL="68580" marR="68580" marT="0" marB="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l">
                        <a:lnSpc>
                          <a:spcPct val="150000"/>
                        </a:lnSpc>
                        <a:spcBef>
                          <a:spcPts val="600"/>
                        </a:spcBef>
                        <a:spcAft>
                          <a:spcPts val="600"/>
                        </a:spcAft>
                        <a:tabLst>
                          <a:tab pos="285750" algn="l"/>
                        </a:tabLst>
                      </a:pPr>
                      <a:r>
                        <a:rPr lang="en-US" sz="1400" dirty="0"/>
                        <a:t>Framework: .NET framework 4.0</a:t>
                      </a:r>
                      <a:endParaRPr lang="en-US" sz="11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2"/>
                  </a:ext>
                </a:extLst>
              </a:tr>
              <a:tr h="44433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l">
                        <a:lnSpc>
                          <a:spcPct val="150000"/>
                        </a:lnSpc>
                        <a:spcBef>
                          <a:spcPts val="600"/>
                        </a:spcBef>
                        <a:spcAft>
                          <a:spcPts val="600"/>
                        </a:spcAft>
                        <a:tabLst>
                          <a:tab pos="285750" algn="l"/>
                        </a:tabLst>
                      </a:pPr>
                      <a:r>
                        <a:rPr lang="en-US" sz="1400" dirty="0"/>
                        <a:t>Disk: Min. 40 GB</a:t>
                      </a:r>
                      <a:endParaRPr lang="en-US" sz="1100" dirty="0">
                        <a:latin typeface="Calibri" panose="020F0502020204030204"/>
                        <a:ea typeface="Times New Roman" panose="02020603050405020304"/>
                        <a:cs typeface="Mangal"/>
                      </a:endParaRPr>
                    </a:p>
                  </a:txBody>
                  <a:tcPr marL="68580" marR="68580" marT="0" marB="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l">
                        <a:lnSpc>
                          <a:spcPct val="150000"/>
                        </a:lnSpc>
                        <a:spcBef>
                          <a:spcPts val="600"/>
                        </a:spcBef>
                        <a:spcAft>
                          <a:spcPts val="600"/>
                        </a:spcAft>
                        <a:tabLst>
                          <a:tab pos="285750" algn="l"/>
                        </a:tabLst>
                      </a:pPr>
                      <a:r>
                        <a:rPr lang="en-US" sz="1400" dirty="0"/>
                        <a:t>Database: SQL Server 2008</a:t>
                      </a:r>
                      <a:endParaRPr lang="en-US" sz="11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3"/>
                  </a:ext>
                </a:extLst>
              </a:tr>
            </a:tbl>
          </a:graphicData>
        </a:graphic>
      </p:graphicFrame>
      <p:sp>
        <p:nvSpPr>
          <p:cNvPr id="10" name="Rectangle 9"/>
          <p:cNvSpPr/>
          <p:nvPr/>
        </p:nvSpPr>
        <p:spPr>
          <a:xfrm>
            <a:off x="2616200" y="4276668"/>
            <a:ext cx="4241800" cy="701731"/>
          </a:xfrm>
          <a:prstGeom prst="rect">
            <a:avLst/>
          </a:prstGeom>
        </p:spPr>
        <p:txBody>
          <a:bodyPr wrap="square">
            <a:spAutoFit/>
          </a:bodyPr>
          <a:lstStyle/>
          <a:p>
            <a:pPr marL="285750" lvl="0" indent="-285750" defTabSz="914400" fontAlgn="base">
              <a:spcBef>
                <a:spcPct val="20000"/>
              </a:spcBef>
              <a:spcAft>
                <a:spcPct val="0"/>
              </a:spcAft>
              <a:buFont typeface="Arial" pitchFamily="34" charset="0"/>
              <a:buChar char="•"/>
              <a:defRPr/>
            </a:pPr>
            <a:r>
              <a:rPr lang="en-IN" altLang="en-US" b="1" dirty="0">
                <a:solidFill>
                  <a:sysClr val="windowText" lastClr="000000"/>
                </a:solidFill>
                <a:latin typeface="Times New Roman" pitchFamily="18" charset="0"/>
                <a:cs typeface="Times New Roman" pitchFamily="18" charset="0"/>
              </a:rPr>
              <a:t>Development Environment:</a:t>
            </a:r>
            <a:endParaRPr lang="en-US" altLang="en-US" dirty="0">
              <a:solidFill>
                <a:sysClr val="windowText" lastClr="000000"/>
              </a:solidFill>
              <a:latin typeface="Times New Roman" pitchFamily="18" charset="0"/>
              <a:cs typeface="Times New Roman" pitchFamily="18" charset="0"/>
            </a:endParaRPr>
          </a:p>
          <a:p>
            <a:pPr marL="342900" lvl="0" indent="-342900" defTabSz="914400" fontAlgn="base">
              <a:spcBef>
                <a:spcPct val="20000"/>
              </a:spcBef>
              <a:spcAft>
                <a:spcPct val="0"/>
              </a:spcAft>
              <a:buFont typeface="Arial" panose="020B0604020202020204" pitchFamily="34" charset="0"/>
              <a:buChar char="•"/>
              <a:defRPr/>
            </a:pPr>
            <a:endParaRPr lang="en-US" altLang="en-US" b="1" dirty="0">
              <a:solidFill>
                <a:sysClr val="windowText" lastClr="000000"/>
              </a:solidFill>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796944391"/>
              </p:ext>
            </p:extLst>
          </p:nvPr>
        </p:nvGraphicFramePr>
        <p:xfrm>
          <a:off x="2616200" y="4780699"/>
          <a:ext cx="6096000" cy="1716684"/>
        </p:xfrm>
        <a:graphic>
          <a:graphicData uri="http://schemas.openxmlformats.org/drawingml/2006/table">
            <a:tbl>
              <a:tblPr firstRow="1" bandRow="1">
                <a:tableStyleId>{69CF1AB2-1976-4502-BF36-3FF5EA218861}</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6238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50000"/>
                        </a:lnSpc>
                        <a:spcBef>
                          <a:spcPts val="600"/>
                        </a:spcBef>
                        <a:spcAft>
                          <a:spcPts val="600"/>
                        </a:spcAft>
                        <a:tabLst>
                          <a:tab pos="285750" algn="l"/>
                        </a:tabLst>
                      </a:pPr>
                      <a:r>
                        <a:rPr lang="en-US" sz="1400" dirty="0"/>
                        <a:t>Hardware</a:t>
                      </a:r>
                      <a:endParaRPr lang="en-US" sz="1100" dirty="0">
                        <a:latin typeface="Calibri" panose="020F0502020204030204"/>
                        <a:ea typeface="Times New Roman" panose="02020603050405020304"/>
                        <a:cs typeface="Mangal"/>
                      </a:endParaRPr>
                    </a:p>
                  </a:txBody>
                  <a:tcPr marL="68580" marR="68580" marT="0" marB="0"/>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50000"/>
                        </a:lnSpc>
                        <a:spcBef>
                          <a:spcPts val="600"/>
                        </a:spcBef>
                        <a:spcAft>
                          <a:spcPts val="600"/>
                        </a:spcAft>
                        <a:tabLst>
                          <a:tab pos="285750" algn="l"/>
                        </a:tabLst>
                      </a:pPr>
                      <a:r>
                        <a:rPr lang="en-US" sz="1400" dirty="0"/>
                        <a:t>Software</a:t>
                      </a:r>
                      <a:endParaRPr lang="en-US" sz="11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0"/>
                  </a:ext>
                </a:extLst>
              </a:tr>
              <a:tr h="37828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50000"/>
                        </a:lnSpc>
                        <a:spcBef>
                          <a:spcPts val="600"/>
                        </a:spcBef>
                        <a:spcAft>
                          <a:spcPts val="600"/>
                        </a:spcAft>
                        <a:tabLst>
                          <a:tab pos="285750" algn="l"/>
                        </a:tabLst>
                      </a:pPr>
                      <a:r>
                        <a:rPr lang="en-US" sz="1400" dirty="0"/>
                        <a:t>Processor: Pentium IV or Above</a:t>
                      </a:r>
                      <a:endParaRPr lang="en-US" sz="1100" dirty="0">
                        <a:latin typeface="Calibri" panose="020F0502020204030204"/>
                        <a:ea typeface="Times New Roman" panose="02020603050405020304"/>
                        <a:cs typeface="Mangal"/>
                      </a:endParaRPr>
                    </a:p>
                  </a:txBody>
                  <a:tcPr marL="68580" marR="68580" marT="0" marB="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50000"/>
                        </a:lnSpc>
                        <a:spcBef>
                          <a:spcPts val="600"/>
                        </a:spcBef>
                        <a:spcAft>
                          <a:spcPts val="600"/>
                        </a:spcAft>
                        <a:tabLst>
                          <a:tab pos="285750" algn="l"/>
                        </a:tabLst>
                      </a:pPr>
                      <a:r>
                        <a:rPr lang="en-US" sz="1400" dirty="0"/>
                        <a:t>OS: Win XP onwards</a:t>
                      </a:r>
                      <a:endParaRPr lang="en-US" sz="11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1"/>
                  </a:ext>
                </a:extLst>
              </a:tr>
              <a:tr h="61775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50000"/>
                        </a:lnSpc>
                        <a:spcBef>
                          <a:spcPts val="600"/>
                        </a:spcBef>
                        <a:spcAft>
                          <a:spcPts val="600"/>
                        </a:spcAft>
                        <a:tabLst>
                          <a:tab pos="285750" algn="l"/>
                        </a:tabLst>
                      </a:pPr>
                      <a:r>
                        <a:rPr lang="en-US" sz="1400" dirty="0"/>
                        <a:t>RAM: 2 GB Min.</a:t>
                      </a:r>
                      <a:endParaRPr lang="en-US" sz="1100" dirty="0">
                        <a:latin typeface="Calibri" panose="020F0502020204030204"/>
                        <a:ea typeface="Times New Roman" panose="02020603050405020304"/>
                        <a:cs typeface="Mangal"/>
                      </a:endParaRPr>
                    </a:p>
                  </a:txBody>
                  <a:tcPr marL="68580" marR="68580" marT="0" marB="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50000"/>
                        </a:lnSpc>
                        <a:spcBef>
                          <a:spcPts val="600"/>
                        </a:spcBef>
                        <a:spcAft>
                          <a:spcPts val="600"/>
                        </a:spcAft>
                        <a:tabLst>
                          <a:tab pos="285750" algn="l"/>
                        </a:tabLst>
                      </a:pPr>
                      <a:r>
                        <a:rPr lang="en-US" sz="1400" dirty="0"/>
                        <a:t>Development Tool: MS Visual Studio 2015</a:t>
                      </a:r>
                      <a:endParaRPr lang="en-US" sz="11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2"/>
                  </a:ext>
                </a:extLst>
              </a:tr>
              <a:tr h="37828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50000"/>
                        </a:lnSpc>
                        <a:spcBef>
                          <a:spcPts val="600"/>
                        </a:spcBef>
                        <a:spcAft>
                          <a:spcPts val="600"/>
                        </a:spcAft>
                        <a:tabLst>
                          <a:tab pos="285750" algn="l"/>
                        </a:tabLst>
                      </a:pPr>
                      <a:r>
                        <a:rPr lang="en-US" sz="1400" dirty="0"/>
                        <a:t>Disk: Min. 80 GB</a:t>
                      </a:r>
                      <a:endParaRPr lang="en-US" sz="1100" dirty="0">
                        <a:latin typeface="Calibri" panose="020F0502020204030204"/>
                        <a:ea typeface="Times New Roman" panose="02020603050405020304"/>
                        <a:cs typeface="Mangal"/>
                      </a:endParaRPr>
                    </a:p>
                  </a:txBody>
                  <a:tcPr marL="68580" marR="68580" marT="0" marB="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100" dirty="0">
                        <a:latin typeface="Calibri" panose="020F0502020204030204"/>
                        <a:cs typeface="Mangal"/>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30750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7999" y="2324595"/>
            <a:ext cx="6844145" cy="1407565"/>
          </a:xfrm>
          <a:prstGeom prst="rect">
            <a:avLst/>
          </a:prstGeom>
        </p:spPr>
        <p:txBody>
          <a:bodyPr wrap="square">
            <a:spAutoFit/>
          </a:bodyPr>
          <a:lstStyle/>
          <a:p>
            <a:pPr algn="ctr">
              <a:lnSpc>
                <a:spcPct val="107000"/>
              </a:lnSpc>
              <a:spcAft>
                <a:spcPts val="800"/>
              </a:spcAft>
            </a:pPr>
            <a:r>
              <a:rPr lang="en-US" sz="4000"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Production </a:t>
            </a:r>
            <a:r>
              <a:rPr lang="en-US" sz="4000" b="1" dirty="0">
                <a:solidFill>
                  <a:srgbClr val="FF0000"/>
                </a:solidFill>
                <a:latin typeface="Calibri" panose="020F0502020204030204" pitchFamily="34" charset="0"/>
                <a:ea typeface="Calibri" panose="020F0502020204030204" pitchFamily="34" charset="0"/>
                <a:cs typeface="Calibri" panose="020F0502020204030204" pitchFamily="34" charset="0"/>
              </a:rPr>
              <a:t>Module</a:t>
            </a:r>
            <a:endParaRPr lang="en-IN" sz="4000" b="1" dirty="0">
              <a:solidFill>
                <a:srgbClr val="FF0000"/>
              </a:solidFill>
              <a:latin typeface="Times New Roman" panose="02020603050405020304" pitchFamily="18" charset="0"/>
              <a:ea typeface="Times New Roman" panose="02020603050405020304" pitchFamily="18" charset="0"/>
            </a:endParaRPr>
          </a:p>
          <a:p>
            <a:r>
              <a:rPr lang="en-US" sz="3600" b="1" dirty="0" smtClean="0">
                <a:solidFill>
                  <a:srgbClr val="FF0000"/>
                </a:solidFill>
                <a:latin typeface="Arial" panose="020B0604020202020204" pitchFamily="34" charset="0"/>
                <a:ea typeface="Calibri" panose="020F0502020204030204" pitchFamily="34" charset="0"/>
              </a:rPr>
              <a:t>             Report Forms</a:t>
            </a:r>
            <a:endParaRPr lang="en-IN" sz="3600" dirty="0">
              <a:solidFill>
                <a:srgbClr val="FF0000"/>
              </a:solidFill>
            </a:endParaRPr>
          </a:p>
        </p:txBody>
      </p:sp>
    </p:spTree>
    <p:extLst>
      <p:ext uri="{BB962C8B-B14F-4D97-AF65-F5344CB8AC3E}">
        <p14:creationId xmlns:p14="http://schemas.microsoft.com/office/powerpoint/2010/main" val="11137884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0800" y="350796"/>
            <a:ext cx="6096000" cy="619208"/>
          </a:xfrm>
          <a:prstGeom prst="rect">
            <a:avLst/>
          </a:prstGeom>
        </p:spPr>
        <p:txBody>
          <a:bodyPr>
            <a:spAutoFit/>
          </a:bodyPr>
          <a:lstStyle/>
          <a:p>
            <a:pPr>
              <a:lnSpc>
                <a:spcPct val="107000"/>
              </a:lnSpc>
              <a:spcAft>
                <a:spcPts val="800"/>
              </a:spcAft>
            </a:pPr>
            <a:r>
              <a:rPr lang="en-IN" b="1" u="sng" dirty="0">
                <a:latin typeface="Calibri" panose="020F0502020204030204" pitchFamily="34" charset="0"/>
                <a:ea typeface="Calibri" panose="020F0502020204030204" pitchFamily="34" charset="0"/>
                <a:cs typeface="Calibri" panose="020F0502020204030204" pitchFamily="34" charset="0"/>
              </a:rPr>
              <a:t>BOM Report</a:t>
            </a:r>
            <a:br>
              <a:rPr lang="en-IN" b="1" u="sng" dirty="0">
                <a:latin typeface="Calibri" panose="020F0502020204030204" pitchFamily="34" charset="0"/>
                <a:ea typeface="Calibri" panose="020F0502020204030204" pitchFamily="34" charset="0"/>
                <a:cs typeface="Calibri" panose="020F0502020204030204" pitchFamily="34" charset="0"/>
              </a:rPr>
            </a:br>
            <a:endParaRPr lang="en-IN" sz="14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714500" y="970005"/>
            <a:ext cx="9093199" cy="2433595"/>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714500" y="3759200"/>
            <a:ext cx="9093199" cy="3098800"/>
          </a:xfrm>
          <a:prstGeom prst="rect">
            <a:avLst/>
          </a:prstGeom>
        </p:spPr>
      </p:pic>
      <p:sp>
        <p:nvSpPr>
          <p:cNvPr id="5" name="Rectangle 4"/>
          <p:cNvSpPr/>
          <p:nvPr/>
        </p:nvSpPr>
        <p:spPr>
          <a:xfrm>
            <a:off x="1714500" y="1135104"/>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42400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3425" y="351752"/>
            <a:ext cx="1629549" cy="388696"/>
          </a:xfrm>
          <a:prstGeom prst="rect">
            <a:avLst/>
          </a:prstGeom>
        </p:spPr>
        <p:txBody>
          <a:bodyPr wrap="none">
            <a:spAutoFit/>
          </a:bodyPr>
          <a:lstStyle/>
          <a:p>
            <a:pPr>
              <a:lnSpc>
                <a:spcPct val="107000"/>
              </a:lnSpc>
              <a:spcAft>
                <a:spcPts val="800"/>
              </a:spcAft>
            </a:pPr>
            <a:r>
              <a:rPr lang="en-IN" b="1" u="sng" dirty="0">
                <a:latin typeface="Calibri" panose="020F0502020204030204" pitchFamily="34" charset="0"/>
                <a:ea typeface="Calibri" panose="020F0502020204030204" pitchFamily="34" charset="0"/>
                <a:cs typeface="Calibri" panose="020F0502020204030204" pitchFamily="34" charset="0"/>
              </a:rPr>
              <a:t>Routing Report</a:t>
            </a:r>
            <a:endParaRPr lang="en-IN" sz="14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rotWithShape="1">
          <a:blip r:embed="rId2">
            <a:extLst>
              <a:ext uri="{28A0092B-C50C-407E-A947-70E740481C1C}">
                <a14:useLocalDpi xmlns:a14="http://schemas.microsoft.com/office/drawing/2010/main" val="0"/>
              </a:ext>
            </a:extLst>
          </a:blip>
          <a:srcRect l="1" r="-2707" b="9562"/>
          <a:stretch/>
        </p:blipFill>
        <p:spPr bwMode="auto">
          <a:xfrm>
            <a:off x="2108199" y="1162386"/>
            <a:ext cx="7962900" cy="3345816"/>
          </a:xfrm>
          <a:prstGeom prst="rect">
            <a:avLst/>
          </a:prstGeom>
          <a:ln>
            <a:noFill/>
          </a:ln>
          <a:extLst>
            <a:ext uri="{53640926-AAD7-44D8-BBD7-CCE9431645EC}">
              <a14:shadowObscured xmlns:a14="http://schemas.microsoft.com/office/drawing/2010/main"/>
            </a:ext>
          </a:extLst>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324100" y="4930140"/>
            <a:ext cx="7823200" cy="1750060"/>
          </a:xfrm>
          <a:prstGeom prst="rect">
            <a:avLst/>
          </a:prstGeom>
        </p:spPr>
      </p:pic>
      <p:sp>
        <p:nvSpPr>
          <p:cNvPr id="5" name="Rectangle 4"/>
          <p:cNvSpPr/>
          <p:nvPr/>
        </p:nvSpPr>
        <p:spPr>
          <a:xfrm>
            <a:off x="2108199" y="1524000"/>
            <a:ext cx="1219200" cy="190500"/>
          </a:xfrm>
          <a:prstGeom prst="rect">
            <a:avLst/>
          </a:prstGeom>
          <a:solidFill>
            <a:srgbClr val="4894D6"/>
          </a:solidFill>
          <a:ln>
            <a:solidFill>
              <a:srgbClr val="489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5787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9527" y="1468582"/>
            <a:ext cx="9199418" cy="5043054"/>
          </a:xfrm>
        </p:spPr>
        <p:txBody>
          <a:bodyPr>
            <a:normAutofit/>
          </a:bodyPr>
          <a:lstStyle/>
          <a:p>
            <a:r>
              <a:rPr lang="en-US" sz="1800" dirty="0">
                <a:latin typeface="Times New Roman" pitchFamily="18" charset="0"/>
                <a:cs typeface="Times New Roman" pitchFamily="18" charset="0"/>
              </a:rPr>
              <a:t>1. The cost of ERP Software, planning, customization, configuration,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testing, implementation, etc. is too high.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2. ERP deployments are highly time-consuming – projects may take 1-3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years (or more) to get completed and fully functional.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3. Too little customization may not integrate the ERP system with the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business process &amp; too much customization may slow down the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project and make it difficult to upgrade.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4. The cost savings/payback may not be realized immediately after the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ERP implementation &amp; it is quite difficult to measure the same.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5. The participation of users is very important for successful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implementation of ERP projects – hence, exhaustive user training and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simple user interface might be critical. But ERP systems are generally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difficult to learn (and use).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6. Migration of existing data to the new ERP systems is difficult (or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impossible) to achieve. Integrating ERP systems with other stand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alone software systems is equally difficult (if possible). These activities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may consume a lot of time, money &amp; resources, if attempted</a:t>
            </a:r>
            <a:endParaRPr lang="en-IN" sz="1800" dirty="0">
              <a:latin typeface="Times New Roman" pitchFamily="18" charset="0"/>
              <a:cs typeface="Times New Roman" pitchFamily="18" charset="0"/>
            </a:endParaRPr>
          </a:p>
        </p:txBody>
      </p:sp>
      <p:sp>
        <p:nvSpPr>
          <p:cNvPr id="3" name="TextBox 2"/>
          <p:cNvSpPr txBox="1"/>
          <p:nvPr/>
        </p:nvSpPr>
        <p:spPr>
          <a:xfrm>
            <a:off x="333302" y="724614"/>
            <a:ext cx="5917474" cy="461665"/>
          </a:xfrm>
          <a:prstGeom prst="rect">
            <a:avLst/>
          </a:prstGeom>
          <a:noFill/>
        </p:spPr>
        <p:txBody>
          <a:bodyPr wrap="square" rtlCol="0">
            <a:spAutoFit/>
          </a:bodyPr>
          <a:lstStyle/>
          <a:p>
            <a:pPr algn="ctr"/>
            <a:r>
              <a:rPr lang="en-US" sz="2400" b="1" u="sng" dirty="0" smtClean="0">
                <a:latin typeface="Times New Roman" pitchFamily="18" charset="0"/>
                <a:cs typeface="Times New Roman" pitchFamily="18" charset="0"/>
              </a:rPr>
              <a:t>Limitation /Drawback</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700726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5124" y="1893005"/>
            <a:ext cx="9955713" cy="3477875"/>
          </a:xfrm>
          <a:prstGeom prst="rect">
            <a:avLst/>
          </a:prstGeom>
        </p:spPr>
        <p:txBody>
          <a:bodyPr wrap="square">
            <a:spAutoFit/>
          </a:bodyPr>
          <a:lstStyle/>
          <a:p>
            <a:pPr lvl="0"/>
            <a:r>
              <a:rPr lang="en-US" sz="2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Working </a:t>
            </a:r>
            <a:r>
              <a:rPr lang="en-US" sz="2000" dirty="0">
                <a:latin typeface="Times New Roman" pitchFamily="18" charset="0"/>
                <a:cs typeface="Times New Roman" pitchFamily="18" charset="0"/>
              </a:rPr>
              <a:t>on this project was a good experience. From this project I understood the need </a:t>
            </a:r>
            <a:r>
              <a:rPr lang="en-US" sz="2000" dirty="0" smtClean="0">
                <a:latin typeface="Times New Roman" pitchFamily="18" charset="0"/>
                <a:cs typeface="Times New Roman" pitchFamily="18" charset="0"/>
              </a:rPr>
              <a:t>                   	of </a:t>
            </a:r>
            <a:r>
              <a:rPr lang="en-US" sz="2000" dirty="0">
                <a:latin typeface="Times New Roman" pitchFamily="18" charset="0"/>
                <a:cs typeface="Times New Roman" pitchFamily="18" charset="0"/>
              </a:rPr>
              <a:t>system analysis, planning and designing and also flow of running system</a:t>
            </a:r>
            <a:r>
              <a:rPr lang="en-US" sz="2000" dirty="0" smtClean="0">
                <a:latin typeface="Times New Roman" pitchFamily="18" charset="0"/>
                <a:cs typeface="Times New Roman" pitchFamily="18" charset="0"/>
              </a:rPr>
              <a:t>.</a:t>
            </a:r>
          </a:p>
          <a:p>
            <a:pPr lvl="0"/>
            <a:endParaRPr lang="en-IN" sz="2000" dirty="0">
              <a:latin typeface="Times New Roman" pitchFamily="18" charset="0"/>
              <a:cs typeface="Times New Roman" pitchFamily="18" charset="0"/>
            </a:endParaRPr>
          </a:p>
          <a:p>
            <a:pPr lvl="0"/>
            <a:r>
              <a:rPr lang="en-US" sz="2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Also </a:t>
            </a:r>
            <a:r>
              <a:rPr lang="en-US" sz="2000" dirty="0">
                <a:latin typeface="Times New Roman" pitchFamily="18" charset="0"/>
                <a:cs typeface="Times New Roman" pitchFamily="18" charset="0"/>
              </a:rPr>
              <a:t>the completion if this project </a:t>
            </a:r>
            <a:r>
              <a:rPr lang="en-US" dirty="0">
                <a:latin typeface="Times New Roman" pitchFamily="18" charset="0"/>
                <a:cs typeface="Times New Roman" pitchFamily="18" charset="0"/>
              </a:rPr>
              <a:t>helps</a:t>
            </a:r>
            <a:r>
              <a:rPr lang="en-US" sz="2000" dirty="0">
                <a:latin typeface="Times New Roman" pitchFamily="18" charset="0"/>
                <a:cs typeface="Times New Roman" pitchFamily="18" charset="0"/>
              </a:rPr>
              <a:t> me to understand the actual working of industry. </a:t>
            </a:r>
            <a:r>
              <a:rPr lang="en-US" sz="2000" dirty="0" smtClean="0">
                <a:latin typeface="Times New Roman" pitchFamily="18" charset="0"/>
                <a:cs typeface="Times New Roman" pitchFamily="18" charset="0"/>
              </a:rPr>
              <a:t>      	From </a:t>
            </a:r>
            <a:r>
              <a:rPr lang="en-US" sz="2000" dirty="0">
                <a:latin typeface="Times New Roman" pitchFamily="18" charset="0"/>
                <a:cs typeface="Times New Roman" pitchFamily="18" charset="0"/>
              </a:rPr>
              <a:t>this project I also learn how to complete different tasks simultaneously so that </a:t>
            </a:r>
            <a:r>
              <a:rPr lang="en-US" sz="2000" dirty="0" smtClean="0">
                <a:latin typeface="Times New Roman" pitchFamily="18" charset="0"/>
                <a:cs typeface="Times New Roman" pitchFamily="18" charset="0"/>
              </a:rPr>
              <a:t>	target </a:t>
            </a:r>
            <a:r>
              <a:rPr lang="en-US" sz="2000" dirty="0" smtClean="0">
                <a:latin typeface="Times New Roman" pitchFamily="18" charset="0"/>
                <a:cs typeface="Times New Roman" pitchFamily="18" charset="0"/>
              </a:rPr>
              <a:t>                	can </a:t>
            </a:r>
            <a:r>
              <a:rPr lang="en-US" sz="2000" dirty="0">
                <a:latin typeface="Times New Roman" pitchFamily="18" charset="0"/>
                <a:cs typeface="Times New Roman" pitchFamily="18" charset="0"/>
              </a:rPr>
              <a:t>be achieved</a:t>
            </a:r>
            <a:r>
              <a:rPr lang="en-US" sz="2000" dirty="0" smtClean="0">
                <a:latin typeface="Times New Roman" pitchFamily="18" charset="0"/>
                <a:cs typeface="Times New Roman" pitchFamily="18" charset="0"/>
              </a:rPr>
              <a:t>.</a:t>
            </a:r>
          </a:p>
          <a:p>
            <a:pPr lvl="0"/>
            <a:endParaRPr lang="en-IN" sz="2000" dirty="0">
              <a:latin typeface="Times New Roman" pitchFamily="18" charset="0"/>
              <a:cs typeface="Times New Roman" pitchFamily="18" charset="0"/>
            </a:endParaRPr>
          </a:p>
          <a:p>
            <a:pPr lvl="0"/>
            <a:r>
              <a:rPr lang="en-US" sz="2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We </a:t>
            </a:r>
            <a:r>
              <a:rPr lang="en-US" sz="2000" dirty="0">
                <a:latin typeface="Times New Roman" pitchFamily="18" charset="0"/>
                <a:cs typeface="Times New Roman" pitchFamily="18" charset="0"/>
              </a:rPr>
              <a:t>summarize the progress with respect to the main objectives of the project.</a:t>
            </a:r>
            <a:endParaRPr lang="en-IN" sz="2000" dirty="0">
              <a:latin typeface="Times New Roman" pitchFamily="18" charset="0"/>
              <a:cs typeface="Times New Roman" pitchFamily="18" charset="0"/>
            </a:endParaRPr>
          </a:p>
          <a:p>
            <a:pPr lvl="0"/>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User-friendly </a:t>
            </a:r>
            <a:r>
              <a:rPr lang="en-US" sz="2000" dirty="0">
                <a:latin typeface="Times New Roman" pitchFamily="18" charset="0"/>
                <a:cs typeface="Times New Roman" pitchFamily="18" charset="0"/>
              </a:rPr>
              <a:t>GUI, Better compatibility.</a:t>
            </a:r>
            <a:endParaRPr lang="en-IN"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4</a:t>
            </a:r>
            <a:r>
              <a:rPr lang="en-US" sz="2000" dirty="0" smtClean="0">
                <a:latin typeface="Times New Roman" pitchFamily="18" charset="0"/>
                <a:cs typeface="Times New Roman" pitchFamily="18" charset="0"/>
              </a:rPr>
              <a:t>.  Reduces </a:t>
            </a:r>
            <a:r>
              <a:rPr lang="en-US" sz="2000" dirty="0">
                <a:latin typeface="Times New Roman" pitchFamily="18" charset="0"/>
                <a:cs typeface="Times New Roman" pitchFamily="18" charset="0"/>
              </a:rPr>
              <a:t>all the paper work and making digitalize</a:t>
            </a:r>
            <a:endParaRPr lang="en-US" sz="2000" dirty="0">
              <a:latin typeface="Times New Roman" pitchFamily="18" charset="0"/>
              <a:ea typeface="Times New Roman" panose="02020603050405020304" pitchFamily="18" charset="0"/>
              <a:cs typeface="Times New Roman" pitchFamily="18" charset="0"/>
            </a:endParaRPr>
          </a:p>
        </p:txBody>
      </p:sp>
      <p:sp>
        <p:nvSpPr>
          <p:cNvPr id="3" name="Rectangle 2"/>
          <p:cNvSpPr/>
          <p:nvPr/>
        </p:nvSpPr>
        <p:spPr>
          <a:xfrm>
            <a:off x="1085483" y="717365"/>
            <a:ext cx="3886320" cy="461665"/>
          </a:xfrm>
          <a:prstGeom prst="rect">
            <a:avLst/>
          </a:prstGeom>
        </p:spPr>
        <p:txBody>
          <a:bodyPr wrap="none">
            <a:spAutoFit/>
          </a:bodyPr>
          <a:lstStyle/>
          <a:p>
            <a:pPr marL="777240" marR="939165" algn="ctr">
              <a:spcBef>
                <a:spcPts val="315"/>
              </a:spcBef>
              <a:spcAft>
                <a:spcPts val="0"/>
              </a:spcAft>
            </a:pPr>
            <a:r>
              <a:rPr lang="en-US" sz="2400" b="1" u="sng" dirty="0" smtClean="0">
                <a:latin typeface="Times New Roman" panose="02020603050405020304" pitchFamily="18" charset="0"/>
                <a:ea typeface="Times New Roman" panose="02020603050405020304" pitchFamily="18" charset="0"/>
              </a:rPr>
              <a:t>CONClUSION</a:t>
            </a:r>
            <a:endParaRPr lang="en-US" sz="2400" u="sng"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774431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3755" y="1532591"/>
            <a:ext cx="9469989" cy="5016758"/>
          </a:xfrm>
          <a:prstGeom prst="rect">
            <a:avLst/>
          </a:prstGeom>
        </p:spPr>
        <p:txBody>
          <a:bodyPr wrap="square">
            <a:spAutoFit/>
          </a:bodyPr>
          <a:lstStyle/>
          <a:p>
            <a:r>
              <a:rPr lang="en-US" sz="2000" dirty="0" smtClean="0">
                <a:latin typeface="Times New Roman" pitchFamily="18" charset="0"/>
                <a:cs typeface="Times New Roman" pitchFamily="18" charset="0"/>
              </a:rPr>
              <a:t>	Whenever </a:t>
            </a:r>
            <a:r>
              <a:rPr lang="en-US" sz="2000" dirty="0">
                <a:latin typeface="Times New Roman" pitchFamily="18" charset="0"/>
                <a:cs typeface="Times New Roman" pitchFamily="18" charset="0"/>
              </a:rPr>
              <a:t>we talk about IT project they can be scaled to infinite level. There’s always a scope of improvement in IT project. We took care of core functionality but in the race of available substitutes we have to upgrade our Application and have to launch it with improved </a:t>
            </a:r>
            <a:r>
              <a:rPr lang="en-US" sz="2000" dirty="0" smtClean="0">
                <a:latin typeface="Times New Roman" pitchFamily="18" charset="0"/>
                <a:cs typeface="Times New Roman" pitchFamily="18" charset="0"/>
              </a:rPr>
              <a:t>features-</a:t>
            </a:r>
          </a:p>
          <a:p>
            <a:endParaRPr lang="en-IN" dirty="0">
              <a:latin typeface="Times New Roman" pitchFamily="18" charset="0"/>
              <a:cs typeface="Times New Roman" pitchFamily="18" charset="0"/>
            </a:endParaRPr>
          </a:p>
          <a:p>
            <a:pPr lvl="0"/>
            <a:r>
              <a:rPr lang="en-US" sz="2000" dirty="0" smtClean="0">
                <a:latin typeface="Times New Roman" pitchFamily="18" charset="0"/>
                <a:cs typeface="Times New Roman" pitchFamily="18" charset="0"/>
              </a:rPr>
              <a:t>1.Making </a:t>
            </a:r>
            <a:r>
              <a:rPr lang="en-US" sz="2000" dirty="0">
                <a:latin typeface="Times New Roman" pitchFamily="18" charset="0"/>
                <a:cs typeface="Times New Roman" pitchFamily="18" charset="0"/>
              </a:rPr>
              <a:t>android Application for SM Web ERP System where user can access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from anywhere and anytime</a:t>
            </a:r>
            <a:r>
              <a:rPr lang="en-US" sz="2000" dirty="0" smtClean="0">
                <a:latin typeface="Times New Roman" pitchFamily="18" charset="0"/>
                <a:cs typeface="Times New Roman" pitchFamily="18" charset="0"/>
              </a:rPr>
              <a:t>.</a:t>
            </a:r>
          </a:p>
          <a:p>
            <a:pPr lvl="0"/>
            <a:endParaRPr lang="en-IN" sz="2000" dirty="0">
              <a:latin typeface="Times New Roman" pitchFamily="18" charset="0"/>
              <a:cs typeface="Times New Roman" pitchFamily="18" charset="0"/>
            </a:endParaRPr>
          </a:p>
          <a:p>
            <a:pPr lvl="0"/>
            <a:r>
              <a:rPr lang="en-US" sz="2000" dirty="0" smtClean="0">
                <a:latin typeface="Times New Roman" pitchFamily="18" charset="0"/>
                <a:cs typeface="Times New Roman" pitchFamily="18" charset="0"/>
              </a:rPr>
              <a:t>2.System </a:t>
            </a:r>
            <a:r>
              <a:rPr lang="en-US" sz="2000" dirty="0">
                <a:latin typeface="Times New Roman" pitchFamily="18" charset="0"/>
                <a:cs typeface="Times New Roman" pitchFamily="18" charset="0"/>
              </a:rPr>
              <a:t>Issue tracking.</a:t>
            </a:r>
            <a:endParaRPr lang="en-IN"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a:p>
            <a:pPr lvl="0"/>
            <a:r>
              <a:rPr lang="en-US" sz="2000" dirty="0" smtClean="0">
                <a:latin typeface="Times New Roman" pitchFamily="18" charset="0"/>
                <a:cs typeface="Times New Roman" pitchFamily="18" charset="0"/>
              </a:rPr>
              <a:t>3.Customer </a:t>
            </a:r>
            <a:r>
              <a:rPr lang="en-US" sz="2000" dirty="0">
                <a:latin typeface="Times New Roman" pitchFamily="18" charset="0"/>
                <a:cs typeface="Times New Roman" pitchFamily="18" charset="0"/>
              </a:rPr>
              <a:t>Support portal for solving problems fastly.</a:t>
            </a:r>
            <a:endParaRPr lang="en-IN"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We </a:t>
            </a:r>
            <a:r>
              <a:rPr lang="en-US" sz="2000" dirty="0">
                <a:latin typeface="Times New Roman" pitchFamily="18" charset="0"/>
                <a:cs typeface="Times New Roman" pitchFamily="18" charset="0"/>
              </a:rPr>
              <a:t>can predicate that our project will help the user for doing their computation fast in compare to the manual work. Also, that our project is successful for those user that have little knowledge about the computer</a:t>
            </a:r>
            <a:endParaRPr lang="en-IN" sz="2000" dirty="0">
              <a:latin typeface="Times New Roman" pitchFamily="18" charset="0"/>
              <a:cs typeface="Times New Roman" pitchFamily="18" charset="0"/>
            </a:endParaRPr>
          </a:p>
          <a:p>
            <a:pPr marL="342900" marR="0" lvl="0" indent="-342900">
              <a:spcBef>
                <a:spcPts val="5"/>
              </a:spcBef>
              <a:spcAft>
                <a:spcPts val="0"/>
              </a:spcAft>
              <a:buSzPts val="1200"/>
              <a:buFont typeface="Symbol" panose="05050102010706020507" pitchFamily="18" charset="2"/>
              <a:buChar char="➢"/>
              <a:tabLst>
                <a:tab pos="648970" algn="l"/>
              </a:tabLst>
            </a:pPr>
            <a:endParaRPr lang="en-US" sz="2000" dirty="0">
              <a:latin typeface="Times New Roman" pitchFamily="18" charset="0"/>
              <a:cs typeface="Times New Roman" pitchFamily="18" charset="0"/>
            </a:endParaRPr>
          </a:p>
        </p:txBody>
      </p:sp>
      <p:sp>
        <p:nvSpPr>
          <p:cNvPr id="3" name="Rectangle 2"/>
          <p:cNvSpPr/>
          <p:nvPr/>
        </p:nvSpPr>
        <p:spPr>
          <a:xfrm>
            <a:off x="956670" y="681543"/>
            <a:ext cx="4476867" cy="461665"/>
          </a:xfrm>
          <a:prstGeom prst="rect">
            <a:avLst/>
          </a:prstGeom>
        </p:spPr>
        <p:txBody>
          <a:bodyPr wrap="none">
            <a:spAutoFit/>
          </a:bodyPr>
          <a:lstStyle/>
          <a:p>
            <a:pPr marL="967105" marR="939165" algn="ctr">
              <a:spcBef>
                <a:spcPts val="315"/>
              </a:spcBef>
              <a:spcAft>
                <a:spcPts val="0"/>
              </a:spcAft>
            </a:pPr>
            <a:r>
              <a:rPr lang="en-US" sz="2400" b="1" u="sng" dirty="0" smtClean="0">
                <a:latin typeface="Times New Roman" panose="02020603050405020304" pitchFamily="18" charset="0"/>
                <a:ea typeface="Times New Roman" panose="02020603050405020304" pitchFamily="18" charset="0"/>
              </a:rPr>
              <a:t>FUTURE</a:t>
            </a:r>
            <a:r>
              <a:rPr lang="en-US" sz="2400" b="1" u="sng" spc="-15" dirty="0" smtClean="0">
                <a:latin typeface="Times New Roman" panose="02020603050405020304" pitchFamily="18" charset="0"/>
                <a:ea typeface="Times New Roman" panose="02020603050405020304" pitchFamily="18" charset="0"/>
              </a:rPr>
              <a:t> </a:t>
            </a:r>
            <a:r>
              <a:rPr lang="en-US" sz="2400" b="1" u="sng" dirty="0">
                <a:latin typeface="Times New Roman" panose="02020603050405020304" pitchFamily="18" charset="0"/>
                <a:ea typeface="Times New Roman" panose="02020603050405020304" pitchFamily="18" charset="0"/>
              </a:rPr>
              <a:t>SCOPE</a:t>
            </a:r>
            <a:endParaRPr lang="en-US" sz="2400" u="sng"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86433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9745" y="1161002"/>
            <a:ext cx="7245928" cy="5370381"/>
          </a:xfrm>
          <a:prstGeom prst="rect">
            <a:avLst/>
          </a:prstGeom>
        </p:spPr>
        <p:txBody>
          <a:bodyPr wrap="square">
            <a:spAutoFit/>
          </a:bodyPr>
          <a:lstStyle/>
          <a:p>
            <a:pPr marL="146685">
              <a:spcBef>
                <a:spcPts val="505"/>
              </a:spcBef>
              <a:spcAft>
                <a:spcPts val="0"/>
              </a:spcAft>
            </a:pPr>
            <a:r>
              <a:rPr lang="en-US" sz="1400" b="1" u="sng" dirty="0">
                <a:latin typeface="Times New Roman" panose="02020603050405020304" pitchFamily="18" charset="0"/>
                <a:ea typeface="Times New Roman" panose="02020603050405020304" pitchFamily="18" charset="0"/>
              </a:rPr>
              <a:t>Reference</a:t>
            </a:r>
            <a:r>
              <a:rPr lang="en-US" sz="1400" b="1" u="sng" spc="-25" dirty="0">
                <a:latin typeface="Times New Roman" panose="02020603050405020304" pitchFamily="18" charset="0"/>
                <a:ea typeface="Times New Roman" panose="02020603050405020304" pitchFamily="18" charset="0"/>
              </a:rPr>
              <a:t> </a:t>
            </a:r>
            <a:r>
              <a:rPr lang="en-US" sz="1400" b="1" u="sng" dirty="0">
                <a:latin typeface="Times New Roman" panose="02020603050405020304" pitchFamily="18" charset="0"/>
                <a:ea typeface="Times New Roman" panose="02020603050405020304" pitchFamily="18" charset="0"/>
              </a:rPr>
              <a:t>Books:</a:t>
            </a:r>
            <a:endParaRPr lang="en-IN" sz="1400" dirty="0">
              <a:latin typeface="Times New Roman" panose="02020603050405020304" pitchFamily="18" charset="0"/>
              <a:ea typeface="Times New Roman" panose="02020603050405020304" pitchFamily="18" charset="0"/>
            </a:endParaRPr>
          </a:p>
          <a:p>
            <a:pPr>
              <a:spcAft>
                <a:spcPts val="0"/>
              </a:spcAft>
            </a:pPr>
            <a:r>
              <a:rPr lang="en-US" sz="1200" b="1" dirty="0">
                <a:latin typeface="Cambria" panose="02040503050406030204" pitchFamily="18" charset="0"/>
                <a:ea typeface="Cambria" panose="02040503050406030204" pitchFamily="18" charset="0"/>
                <a:cs typeface="Cambria" panose="02040503050406030204" pitchFamily="18" charset="0"/>
              </a:rPr>
              <a:t> </a:t>
            </a:r>
            <a:endParaRPr lang="en-IN" sz="1200" dirty="0">
              <a:latin typeface="Cambria" panose="02040503050406030204" pitchFamily="18" charset="0"/>
              <a:ea typeface="Cambria" panose="02040503050406030204" pitchFamily="18" charset="0"/>
              <a:cs typeface="Cambria" panose="02040503050406030204" pitchFamily="18" charset="0"/>
            </a:endParaRPr>
          </a:p>
          <a:p>
            <a:pPr>
              <a:spcBef>
                <a:spcPts val="30"/>
              </a:spcBef>
              <a:spcAft>
                <a:spcPts val="0"/>
              </a:spcAft>
            </a:pPr>
            <a:r>
              <a:rPr lang="en-US" sz="1200" b="1" dirty="0">
                <a:latin typeface="Cambria" panose="02040503050406030204" pitchFamily="18" charset="0"/>
                <a:ea typeface="Cambria" panose="02040503050406030204" pitchFamily="18" charset="0"/>
                <a:cs typeface="Cambria" panose="02040503050406030204" pitchFamily="18" charset="0"/>
              </a:rPr>
              <a:t> </a:t>
            </a:r>
            <a:endParaRPr lang="en-IN" sz="1200" dirty="0">
              <a:latin typeface="Cambria" panose="02040503050406030204" pitchFamily="18" charset="0"/>
              <a:ea typeface="Cambria" panose="02040503050406030204" pitchFamily="18" charset="0"/>
              <a:cs typeface="Cambria" panose="02040503050406030204" pitchFamily="18" charset="0"/>
            </a:endParaRPr>
          </a:p>
          <a:p>
            <a:pPr marL="742950" lvl="1" indent="-285750">
              <a:spcBef>
                <a:spcPts val="505"/>
              </a:spcBef>
              <a:spcAft>
                <a:spcPts val="0"/>
              </a:spcAft>
              <a:buSzPts val="1400"/>
              <a:buFont typeface="Cambria" panose="02040503050406030204" pitchFamily="18" charset="0"/>
              <a:buAutoNum type="arabicPeriod"/>
              <a:tabLst>
                <a:tab pos="833120" algn="l"/>
              </a:tabLst>
            </a:pPr>
            <a:r>
              <a:rPr lang="en-US" sz="1400" dirty="0">
                <a:latin typeface="Times New Roman" panose="02020603050405020304" pitchFamily="18" charset="0"/>
                <a:ea typeface="Cambria" panose="02040503050406030204" pitchFamily="18" charset="0"/>
                <a:cs typeface="Cambria" panose="02040503050406030204" pitchFamily="18" charset="0"/>
              </a:rPr>
              <a:t>McGraw Hill:</a:t>
            </a:r>
            <a:r>
              <a:rPr lang="en-US" sz="1400" spc="29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C#</a:t>
            </a:r>
            <a:r>
              <a:rPr lang="en-US" sz="1400" spc="-2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4.0</a:t>
            </a:r>
            <a:r>
              <a:rPr lang="en-US" sz="1400" spc="-1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The</a:t>
            </a:r>
            <a:r>
              <a:rPr lang="en-US" sz="1400" spc="-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Complete Reference</a:t>
            </a:r>
            <a:endParaRPr lang="en-IN" sz="1400" dirty="0">
              <a:latin typeface="Times New Roman" panose="02020603050405020304" pitchFamily="18" charset="0"/>
              <a:ea typeface="Cambria" panose="02040503050406030204" pitchFamily="18" charset="0"/>
              <a:cs typeface="Cambria" panose="02040503050406030204" pitchFamily="18" charset="0"/>
            </a:endParaRPr>
          </a:p>
          <a:p>
            <a:pPr>
              <a:spcAft>
                <a:spcPts val="0"/>
              </a:spcAft>
            </a:pPr>
            <a:r>
              <a:rPr lang="en-US" sz="1400" dirty="0">
                <a:latin typeface="Cambria" panose="02040503050406030204" pitchFamily="18" charset="0"/>
                <a:ea typeface="Cambria" panose="02040503050406030204" pitchFamily="18" charset="0"/>
                <a:cs typeface="Cambria" panose="02040503050406030204" pitchFamily="18" charset="0"/>
              </a:rPr>
              <a:t> </a:t>
            </a:r>
            <a:endParaRPr lang="en-IN" sz="1400" dirty="0">
              <a:latin typeface="Cambria" panose="02040503050406030204" pitchFamily="18" charset="0"/>
              <a:ea typeface="Cambria" panose="02040503050406030204" pitchFamily="18" charset="0"/>
              <a:cs typeface="Cambria" panose="02040503050406030204" pitchFamily="18" charset="0"/>
            </a:endParaRPr>
          </a:p>
          <a:p>
            <a:pPr marL="742950" lvl="1" indent="-285750">
              <a:spcBef>
                <a:spcPts val="5"/>
              </a:spcBef>
              <a:spcAft>
                <a:spcPts val="0"/>
              </a:spcAft>
              <a:buSzPts val="1400"/>
              <a:buFont typeface="Cambria" panose="02040503050406030204" pitchFamily="18" charset="0"/>
              <a:buAutoNum type="arabicPeriod"/>
              <a:tabLst>
                <a:tab pos="833120" algn="l"/>
              </a:tabLst>
            </a:pPr>
            <a:r>
              <a:rPr lang="en-US" sz="1400" dirty="0">
                <a:latin typeface="Times New Roman" panose="02020603050405020304" pitchFamily="18" charset="0"/>
                <a:ea typeface="Cambria" panose="02040503050406030204" pitchFamily="18" charset="0"/>
                <a:cs typeface="Cambria" panose="02040503050406030204" pitchFamily="18" charset="0"/>
              </a:rPr>
              <a:t>ASP.NET</a:t>
            </a:r>
            <a:r>
              <a:rPr lang="en-US" sz="1400" spc="-1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4</a:t>
            </a:r>
            <a:r>
              <a:rPr lang="en-US" sz="1400" spc="-1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in</a:t>
            </a:r>
            <a:r>
              <a:rPr lang="en-US" sz="1400" spc="-2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C#</a:t>
            </a:r>
            <a:r>
              <a:rPr lang="en-US" sz="1400" spc="-1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and</a:t>
            </a:r>
            <a:r>
              <a:rPr lang="en-US" sz="1400" spc="-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VB</a:t>
            </a:r>
            <a:r>
              <a:rPr lang="en-US" sz="1400" spc="-1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a:t>
            </a:r>
            <a:r>
              <a:rPr lang="en-US" sz="1400" spc="-1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Bill</a:t>
            </a:r>
            <a:r>
              <a:rPr lang="en-US" sz="1400" spc="-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Evjen,</a:t>
            </a:r>
            <a:r>
              <a:rPr lang="en-US" sz="1400" spc="-2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Scott Hanselman,</a:t>
            </a:r>
            <a:r>
              <a:rPr lang="en-US" sz="1400" spc="-1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Davin</a:t>
            </a:r>
            <a:r>
              <a:rPr lang="en-US" sz="1400" spc="-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Rader</a:t>
            </a:r>
            <a:endParaRPr lang="en-IN" sz="1400" dirty="0">
              <a:latin typeface="Times New Roman" panose="02020603050405020304" pitchFamily="18" charset="0"/>
              <a:ea typeface="Cambria" panose="02040503050406030204" pitchFamily="18" charset="0"/>
              <a:cs typeface="Cambria" panose="02040503050406030204" pitchFamily="18" charset="0"/>
            </a:endParaRPr>
          </a:p>
          <a:p>
            <a:pPr>
              <a:spcBef>
                <a:spcPts val="50"/>
              </a:spcBef>
              <a:spcAft>
                <a:spcPts val="0"/>
              </a:spcAft>
            </a:pPr>
            <a:r>
              <a:rPr lang="en-US" sz="1400" dirty="0">
                <a:latin typeface="Cambria" panose="02040503050406030204" pitchFamily="18" charset="0"/>
                <a:ea typeface="Cambria" panose="02040503050406030204" pitchFamily="18" charset="0"/>
                <a:cs typeface="Cambria" panose="02040503050406030204" pitchFamily="18" charset="0"/>
              </a:rPr>
              <a:t> </a:t>
            </a:r>
            <a:endParaRPr lang="en-IN" sz="1400" dirty="0">
              <a:latin typeface="Cambria" panose="02040503050406030204" pitchFamily="18" charset="0"/>
              <a:ea typeface="Cambria" panose="02040503050406030204" pitchFamily="18" charset="0"/>
              <a:cs typeface="Cambria" panose="02040503050406030204" pitchFamily="18" charset="0"/>
            </a:endParaRPr>
          </a:p>
          <a:p>
            <a:pPr marL="742950" lvl="1" indent="-285750">
              <a:spcAft>
                <a:spcPts val="0"/>
              </a:spcAft>
              <a:buSzPts val="1400"/>
              <a:buFont typeface="Cambria" panose="02040503050406030204" pitchFamily="18" charset="0"/>
              <a:buAutoNum type="arabicPeriod"/>
              <a:tabLst>
                <a:tab pos="833120" algn="l"/>
              </a:tabLst>
            </a:pPr>
            <a:r>
              <a:rPr lang="en-US" sz="1400" dirty="0">
                <a:latin typeface="Times New Roman" panose="02020603050405020304" pitchFamily="18" charset="0"/>
                <a:ea typeface="Cambria" panose="02040503050406030204" pitchFamily="18" charset="0"/>
                <a:cs typeface="Cambria" panose="02040503050406030204" pitchFamily="18" charset="0"/>
              </a:rPr>
              <a:t>SQL</a:t>
            </a:r>
            <a:r>
              <a:rPr lang="en-US" sz="1400" spc="-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Server</a:t>
            </a:r>
            <a:r>
              <a:rPr lang="en-US" sz="1400" spc="-15" dirty="0">
                <a:latin typeface="Times New Roman" panose="02020603050405020304" pitchFamily="18" charset="0"/>
                <a:ea typeface="Cambria" panose="02040503050406030204" pitchFamily="18" charset="0"/>
                <a:cs typeface="Cambria" panose="02040503050406030204" pitchFamily="18" charset="0"/>
              </a:rPr>
              <a:t> </a:t>
            </a:r>
            <a:r>
              <a:rPr lang="en-US" dirty="0">
                <a:latin typeface="Times New Roman" panose="02020603050405020304" pitchFamily="18" charset="0"/>
                <a:ea typeface="Cambria" panose="02040503050406030204" pitchFamily="18" charset="0"/>
                <a:cs typeface="Cambria" panose="02040503050406030204" pitchFamily="18" charset="0"/>
              </a:rPr>
              <a:t>The</a:t>
            </a:r>
            <a:r>
              <a:rPr lang="en-US" sz="1400" spc="-1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Complete</a:t>
            </a:r>
            <a:r>
              <a:rPr lang="en-US" sz="1400" spc="-20"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Reference</a:t>
            </a:r>
            <a:r>
              <a:rPr lang="en-US" sz="1400" spc="-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a:t>
            </a:r>
            <a:r>
              <a:rPr lang="en-US" sz="1400" spc="-5" dirty="0">
                <a:latin typeface="Times New Roman" panose="02020603050405020304" pitchFamily="18" charset="0"/>
                <a:ea typeface="Cambria" panose="02040503050406030204" pitchFamily="18" charset="0"/>
                <a:cs typeface="Cambria" panose="02040503050406030204" pitchFamily="18" charset="0"/>
              </a:rPr>
              <a:t> </a:t>
            </a:r>
            <a:r>
              <a:rPr lang="en-US" sz="1400" dirty="0">
                <a:latin typeface="Times New Roman" panose="02020603050405020304" pitchFamily="18" charset="0"/>
                <a:ea typeface="Cambria" panose="02040503050406030204" pitchFamily="18" charset="0"/>
                <a:cs typeface="Cambria" panose="02040503050406030204" pitchFamily="18" charset="0"/>
              </a:rPr>
              <a:t>Gayle Coffman</a:t>
            </a:r>
            <a:endParaRPr lang="en-IN" sz="1400" dirty="0">
              <a:latin typeface="Times New Roman" panose="02020603050405020304" pitchFamily="18" charset="0"/>
              <a:ea typeface="Cambria" panose="02040503050406030204" pitchFamily="18" charset="0"/>
              <a:cs typeface="Cambria" panose="02040503050406030204" pitchFamily="18" charset="0"/>
            </a:endParaRPr>
          </a:p>
          <a:p>
            <a:pPr>
              <a:spcAft>
                <a:spcPts val="0"/>
              </a:spcAft>
            </a:pPr>
            <a:r>
              <a:rPr lang="en-US" sz="1200" dirty="0">
                <a:latin typeface="Cambria" panose="02040503050406030204" pitchFamily="18" charset="0"/>
                <a:ea typeface="Cambria" panose="02040503050406030204" pitchFamily="18" charset="0"/>
                <a:cs typeface="Cambria" panose="02040503050406030204" pitchFamily="18" charset="0"/>
              </a:rPr>
              <a:t> </a:t>
            </a:r>
            <a:endParaRPr lang="en-IN" sz="1200" dirty="0">
              <a:latin typeface="Cambria" panose="02040503050406030204" pitchFamily="18" charset="0"/>
              <a:ea typeface="Cambria" panose="02040503050406030204" pitchFamily="18" charset="0"/>
              <a:cs typeface="Cambria" panose="02040503050406030204" pitchFamily="18" charset="0"/>
            </a:endParaRPr>
          </a:p>
          <a:p>
            <a:pPr>
              <a:spcBef>
                <a:spcPts val="10"/>
              </a:spcBef>
              <a:spcAft>
                <a:spcPts val="0"/>
              </a:spcAft>
            </a:pPr>
            <a:r>
              <a:rPr lang="en-US" sz="1200" dirty="0">
                <a:latin typeface="Cambria" panose="02040503050406030204" pitchFamily="18" charset="0"/>
                <a:ea typeface="Cambria" panose="02040503050406030204" pitchFamily="18" charset="0"/>
                <a:cs typeface="Cambria" panose="02040503050406030204" pitchFamily="18" charset="0"/>
              </a:rPr>
              <a:t> </a:t>
            </a:r>
            <a:endParaRPr lang="en-IN" sz="1200" dirty="0">
              <a:latin typeface="Cambria" panose="02040503050406030204" pitchFamily="18" charset="0"/>
              <a:ea typeface="Cambria" panose="02040503050406030204" pitchFamily="18" charset="0"/>
              <a:cs typeface="Cambria" panose="02040503050406030204" pitchFamily="18" charset="0"/>
            </a:endParaRPr>
          </a:p>
          <a:p>
            <a:pPr marL="146685">
              <a:spcAft>
                <a:spcPts val="0"/>
              </a:spcAft>
            </a:pPr>
            <a:r>
              <a:rPr lang="en-US" sz="1400" b="1" dirty="0">
                <a:latin typeface="Times New Roman" panose="02020603050405020304" pitchFamily="18" charset="0"/>
                <a:ea typeface="Times New Roman" panose="02020603050405020304" pitchFamily="18" charset="0"/>
              </a:rPr>
              <a:t>Websites:</a:t>
            </a:r>
            <a:endParaRPr lang="en-IN" sz="1400" dirty="0">
              <a:latin typeface="Times New Roman" panose="02020603050405020304" pitchFamily="18" charset="0"/>
              <a:ea typeface="Times New Roman" panose="02020603050405020304" pitchFamily="18" charset="0"/>
            </a:endParaRPr>
          </a:p>
          <a:p>
            <a:pPr>
              <a:spcAft>
                <a:spcPts val="0"/>
              </a:spcAft>
            </a:pPr>
            <a:r>
              <a:rPr lang="en-US" sz="1200" b="1" dirty="0">
                <a:latin typeface="Cambria" panose="02040503050406030204" pitchFamily="18" charset="0"/>
                <a:ea typeface="Cambria" panose="02040503050406030204" pitchFamily="18" charset="0"/>
                <a:cs typeface="Cambria" panose="02040503050406030204" pitchFamily="18" charset="0"/>
              </a:rPr>
              <a:t> </a:t>
            </a:r>
            <a:endParaRPr lang="en-IN" sz="1200" dirty="0">
              <a:latin typeface="Cambria" panose="02040503050406030204" pitchFamily="18" charset="0"/>
              <a:ea typeface="Cambria" panose="02040503050406030204" pitchFamily="18" charset="0"/>
              <a:cs typeface="Cambria" panose="02040503050406030204" pitchFamily="18" charset="0"/>
            </a:endParaRPr>
          </a:p>
          <a:p>
            <a:pPr marL="342900" lvl="0" indent="-342900">
              <a:spcAft>
                <a:spcPts val="0"/>
              </a:spcAft>
              <a:buSzPts val="1100"/>
              <a:buFont typeface="Calibri" panose="020F0502020204030204" pitchFamily="34" charset="0"/>
              <a:buAutoNum type="arabicPeriod"/>
              <a:tabLst>
                <a:tab pos="604520" algn="l"/>
              </a:tabLst>
            </a:pPr>
            <a:r>
              <a:rPr lang="en-US" sz="14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2"/>
              </a:rPr>
              <a:t>https://www.gaposm.com/tag/project-report-on-erp/</a:t>
            </a:r>
            <a:endParaRPr lang="en-IN" sz="1400" dirty="0">
              <a:latin typeface="Times New Roman" panose="02020603050405020304" pitchFamily="18" charset="0"/>
              <a:ea typeface="Calibri" panose="020F0502020204030204" pitchFamily="34" charset="0"/>
              <a:cs typeface="Calibri" panose="020F0502020204030204" pitchFamily="34" charset="0"/>
            </a:endParaRPr>
          </a:p>
          <a:p>
            <a:pPr marL="342900" lvl="0" indent="-342900">
              <a:spcBef>
                <a:spcPts val="670"/>
              </a:spcBef>
              <a:spcAft>
                <a:spcPts val="0"/>
              </a:spcAft>
              <a:buSzPts val="1100"/>
              <a:buFont typeface="Calibri" panose="020F0502020204030204" pitchFamily="34" charset="0"/>
              <a:buAutoNum type="arabicPeriod"/>
              <a:tabLst>
                <a:tab pos="604520" algn="l"/>
              </a:tabLst>
            </a:pPr>
            <a:r>
              <a:rPr lang="en-US" sz="14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3"/>
              </a:rPr>
              <a:t>https://www.syspro.com/product/syspro-erp/applications/production-management/</a:t>
            </a:r>
            <a:endParaRPr lang="en-IN" sz="1400" dirty="0">
              <a:latin typeface="Times New Roman" panose="02020603050405020304" pitchFamily="18" charset="0"/>
              <a:ea typeface="Calibri" panose="020F0502020204030204" pitchFamily="34" charset="0"/>
              <a:cs typeface="Calibri" panose="020F0502020204030204" pitchFamily="34" charset="0"/>
            </a:endParaRPr>
          </a:p>
          <a:p>
            <a:pPr marL="342900" lvl="0" indent="-342900">
              <a:spcBef>
                <a:spcPts val="665"/>
              </a:spcBef>
              <a:spcAft>
                <a:spcPts val="0"/>
              </a:spcAft>
              <a:buSzPts val="1100"/>
              <a:buFont typeface="Calibri" panose="020F0502020204030204" pitchFamily="34" charset="0"/>
              <a:buAutoNum type="arabicPeriod"/>
              <a:tabLst>
                <a:tab pos="604520" algn="l"/>
              </a:tabLst>
            </a:pPr>
            <a:r>
              <a:rPr lang="en-US" sz="14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4"/>
              </a:rPr>
              <a:t>https://www.scribd.com/document/162448147/105987116-a-Project-Report-on-ERP</a:t>
            </a:r>
            <a:endParaRPr lang="en-IN" sz="1400" dirty="0">
              <a:latin typeface="Times New Roman" panose="02020603050405020304" pitchFamily="18" charset="0"/>
              <a:ea typeface="Calibri" panose="020F0502020204030204" pitchFamily="34" charset="0"/>
              <a:cs typeface="Calibri" panose="020F0502020204030204" pitchFamily="34" charset="0"/>
            </a:endParaRPr>
          </a:p>
          <a:p>
            <a:pPr marL="342900" lvl="0" indent="-342900">
              <a:spcBef>
                <a:spcPts val="670"/>
              </a:spcBef>
              <a:spcAft>
                <a:spcPts val="0"/>
              </a:spcAft>
              <a:buSzPts val="1100"/>
              <a:buFont typeface="Calibri" panose="020F0502020204030204" pitchFamily="34" charset="0"/>
              <a:buAutoNum type="arabicPeriod"/>
              <a:tabLst>
                <a:tab pos="604520" algn="l"/>
              </a:tabLst>
            </a:pPr>
            <a:r>
              <a:rPr lang="en-US" sz="14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5"/>
              </a:rPr>
              <a:t>http://www.open-source-erp-site.com/erp-production-planning-module.html</a:t>
            </a:r>
            <a:endParaRPr lang="en-IN" sz="1400" dirty="0">
              <a:latin typeface="Times New Roman" panose="02020603050405020304" pitchFamily="18" charset="0"/>
              <a:ea typeface="Calibri" panose="020F0502020204030204" pitchFamily="34" charset="0"/>
              <a:cs typeface="Calibri" panose="020F0502020204030204" pitchFamily="34" charset="0"/>
            </a:endParaRPr>
          </a:p>
          <a:p>
            <a:pPr marL="342900" lvl="0" indent="-342900">
              <a:spcBef>
                <a:spcPts val="675"/>
              </a:spcBef>
              <a:spcAft>
                <a:spcPts val="0"/>
              </a:spcAft>
              <a:buSzPts val="1100"/>
              <a:buFont typeface="Calibri" panose="020F0502020204030204" pitchFamily="34" charset="0"/>
              <a:buAutoNum type="arabicPeriod"/>
              <a:tabLst>
                <a:tab pos="604520" algn="l"/>
              </a:tabLst>
            </a:pPr>
            <a:r>
              <a:rPr lang="en-US" sz="14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6"/>
              </a:rPr>
              <a:t>http://www.visibility.com/erpModule_materialPlanning.html</a:t>
            </a:r>
            <a:endParaRPr lang="en-IN" sz="1400" dirty="0">
              <a:latin typeface="Times New Roman" panose="02020603050405020304" pitchFamily="18" charset="0"/>
              <a:ea typeface="Calibri" panose="020F0502020204030204" pitchFamily="34" charset="0"/>
              <a:cs typeface="Calibri" panose="020F0502020204030204" pitchFamily="34" charset="0"/>
            </a:endParaRPr>
          </a:p>
          <a:p>
            <a:pPr marL="342900" lvl="0" indent="-342900">
              <a:spcBef>
                <a:spcPts val="675"/>
              </a:spcBef>
              <a:spcAft>
                <a:spcPts val="0"/>
              </a:spcAft>
              <a:buSzPts val="1100"/>
              <a:buFont typeface="Calibri" panose="020F0502020204030204" pitchFamily="34" charset="0"/>
              <a:buAutoNum type="arabicPeriod"/>
              <a:tabLst>
                <a:tab pos="604520" algn="l"/>
              </a:tabLst>
            </a:pPr>
            <a:r>
              <a:rPr lang="en-US" sz="14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7"/>
              </a:rPr>
              <a:t>https://www.slideshare.net/rajeevsharan/production-module</a:t>
            </a:r>
            <a:endParaRPr lang="en-IN" sz="1400" dirty="0">
              <a:latin typeface="Times New Roman" panose="02020603050405020304" pitchFamily="18" charset="0"/>
              <a:ea typeface="Calibri" panose="020F0502020204030204" pitchFamily="34" charset="0"/>
              <a:cs typeface="Calibri" panose="020F0502020204030204" pitchFamily="34" charset="0"/>
            </a:endParaRPr>
          </a:p>
          <a:p>
            <a:pPr marL="342900" marR="504190" lvl="0" indent="-342900">
              <a:lnSpc>
                <a:spcPct val="150000"/>
              </a:lnSpc>
              <a:spcBef>
                <a:spcPts val="670"/>
              </a:spcBef>
              <a:spcAft>
                <a:spcPts val="0"/>
              </a:spcAft>
              <a:buSzPts val="1100"/>
              <a:buFont typeface="Calibri" panose="020F0502020204030204" pitchFamily="34" charset="0"/>
              <a:buAutoNum type="arabicPeriod"/>
              <a:tabLst>
                <a:tab pos="604520" algn="l"/>
              </a:tabLst>
            </a:pPr>
            <a:r>
              <a:rPr lang="en-US" sz="1400" u="sng" spc="-5"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8"/>
              </a:rPr>
              <a:t>http://www.excitingip.com/2010/advantages-disadvantages-of-erp-enterprise-resource-</a:t>
            </a:r>
            <a:r>
              <a:rPr lang="en-US" sz="14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14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8"/>
              </a:rPr>
              <a:t>planning-systems/</a:t>
            </a:r>
            <a:endParaRPr lang="en-IN" sz="1400" dirty="0">
              <a:latin typeface="Times New Roman" panose="02020603050405020304" pitchFamily="18" charset="0"/>
              <a:ea typeface="Calibri" panose="020F0502020204030204" pitchFamily="34" charset="0"/>
              <a:cs typeface="Calibri" panose="020F0502020204030204" pitchFamily="34" charset="0"/>
            </a:endParaRPr>
          </a:p>
          <a:p>
            <a:pPr>
              <a:lnSpc>
                <a:spcPct val="107000"/>
              </a:lnSpc>
              <a:spcAft>
                <a:spcPts val="800"/>
              </a:spcAft>
            </a:pPr>
            <a:r>
              <a:rPr lang="en-IN" sz="1400" dirty="0">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p:txBody>
      </p:sp>
      <p:sp>
        <p:nvSpPr>
          <p:cNvPr id="3" name="TextBox 2"/>
          <p:cNvSpPr txBox="1"/>
          <p:nvPr/>
        </p:nvSpPr>
        <p:spPr>
          <a:xfrm>
            <a:off x="1812967" y="581155"/>
            <a:ext cx="5316583" cy="461665"/>
          </a:xfrm>
          <a:prstGeom prst="rect">
            <a:avLst/>
          </a:prstGeom>
          <a:noFill/>
        </p:spPr>
        <p:txBody>
          <a:bodyPr wrap="square" rtlCol="0">
            <a:spAutoFit/>
          </a:bodyPr>
          <a:lstStyle/>
          <a:p>
            <a:r>
              <a:rPr lang="en-US" sz="2400" b="1" u="sng" dirty="0" smtClean="0"/>
              <a:t>Bibliography</a:t>
            </a:r>
            <a:endParaRPr lang="en-IN" sz="2400" b="1" u="sng" dirty="0"/>
          </a:p>
        </p:txBody>
      </p:sp>
    </p:spTree>
    <p:extLst>
      <p:ext uri="{BB962C8B-B14F-4D97-AF65-F5344CB8AC3E}">
        <p14:creationId xmlns:p14="http://schemas.microsoft.com/office/powerpoint/2010/main" val="30562657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1070" y="2967335"/>
            <a:ext cx="6221895" cy="92333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endParaRPr 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178433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3210" y="0"/>
            <a:ext cx="8911687" cy="587829"/>
          </a:xfrm>
        </p:spPr>
        <p:txBody>
          <a:bodyPr>
            <a:normAutofit/>
          </a:bodyPr>
          <a:lstStyle/>
          <a:p>
            <a:r>
              <a:rPr lang="en-US" sz="2400" b="1" u="sng" dirty="0" smtClean="0">
                <a:latin typeface="Times New Roman" pitchFamily="18" charset="0"/>
                <a:cs typeface="Times New Roman" pitchFamily="18" charset="0"/>
              </a:rPr>
              <a:t>Feasibility Study</a:t>
            </a:r>
            <a:endParaRPr lang="en-IN" sz="2400" b="1" u="sng" dirty="0">
              <a:latin typeface="Times New Roman" pitchFamily="18" charset="0"/>
              <a:cs typeface="Times New Roman" pitchFamily="18" charset="0"/>
            </a:endParaRPr>
          </a:p>
        </p:txBody>
      </p:sp>
      <p:sp>
        <p:nvSpPr>
          <p:cNvPr id="3" name="Content Placeholder 2"/>
          <p:cNvSpPr>
            <a:spLocks noGrp="1"/>
          </p:cNvSpPr>
          <p:nvPr>
            <p:ph idx="1"/>
          </p:nvPr>
        </p:nvSpPr>
        <p:spPr>
          <a:xfrm>
            <a:off x="1792378" y="587828"/>
            <a:ext cx="10399622" cy="6270171"/>
          </a:xfrm>
        </p:spPr>
        <p:txBody>
          <a:bodyPr>
            <a:normAutofit/>
          </a:bodyPr>
          <a:lstStyle/>
          <a:p>
            <a:r>
              <a:rPr lang="en-US" sz="1600" dirty="0">
                <a:latin typeface="Arial" panose="020B0604020202020204" pitchFamily="34" charset="0"/>
                <a:cs typeface="Arial" panose="020B0604020202020204" pitchFamily="34" charset="0"/>
              </a:rPr>
              <a:t>A feasibility analysis usually involves a thorough assessment of the operational (need), financial and technical aspects of a proposal. Feasibility study is the test of the system proposal made to identify whether the user needs may be satisfied using the current software and hardware technologies, whether the system will be cost effective from a business point of view and whether it can be developed with the given budgetary constraints. A feasibility study should be relatively cheap and done at the earliest possible time. Depending on the study, the decision is made whether to go ahead with a more detailed analysis.</a:t>
            </a:r>
            <a:endParaRPr lang="en-IN" sz="1600" dirty="0">
              <a:latin typeface="Arial" panose="020B0604020202020204" pitchFamily="34" charset="0"/>
              <a:cs typeface="Arial" panose="020B0604020202020204" pitchFamily="34" charset="0"/>
            </a:endParaRPr>
          </a:p>
          <a:p>
            <a:pPr lvl="0"/>
            <a:r>
              <a:rPr lang="en-US" sz="1600" b="1" u="sng" dirty="0">
                <a:latin typeface="Arial" panose="020B0604020202020204" pitchFamily="34" charset="0"/>
                <a:cs typeface="Arial" panose="020B0604020202020204" pitchFamily="34" charset="0"/>
              </a:rPr>
              <a:t>Operational Feasibility Study :-</a:t>
            </a:r>
            <a:endParaRPr lang="en-IN" sz="1600" dirty="0">
              <a:latin typeface="Arial" panose="020B0604020202020204" pitchFamily="34" charset="0"/>
              <a:cs typeface="Arial" panose="020B0604020202020204" pitchFamily="34" charset="0"/>
            </a:endParaRPr>
          </a:p>
          <a:p>
            <a:pPr marL="0" indent="0">
              <a:buNone/>
            </a:pPr>
            <a:r>
              <a:rPr lang="en-US" sz="1600" dirty="0" smtClean="0">
                <a:latin typeface="Arial" panose="020B0604020202020204" pitchFamily="34" charset="0"/>
                <a:cs typeface="Arial" panose="020B0604020202020204" pitchFamily="34" charset="0"/>
              </a:rPr>
              <a:t>	The </a:t>
            </a:r>
            <a:r>
              <a:rPr lang="en-US" sz="1600" dirty="0">
                <a:latin typeface="Arial" panose="020B0604020202020204" pitchFamily="34" charset="0"/>
                <a:cs typeface="Arial" panose="020B0604020202020204" pitchFamily="34" charset="0"/>
              </a:rPr>
              <a:t>system “Production Management Module” is user friendly one. Whenever a user </a:t>
            </a:r>
            <a:r>
              <a:rPr lang="en-US" sz="1600" dirty="0" smtClean="0">
                <a:latin typeface="Arial" panose="020B0604020202020204" pitchFamily="34" charset="0"/>
                <a:cs typeface="Arial" panose="020B0604020202020204" pitchFamily="34" charset="0"/>
              </a:rPr>
              <a:t>	wants </a:t>
            </a:r>
            <a:r>
              <a:rPr lang="en-US" sz="1600" dirty="0">
                <a:latin typeface="Arial" panose="020B0604020202020204" pitchFamily="34" charset="0"/>
                <a:cs typeface="Arial" panose="020B0604020202020204" pitchFamily="34" charset="0"/>
              </a:rPr>
              <a:t>to perform </a:t>
            </a:r>
            <a:r>
              <a:rPr lang="en-US" sz="1600" dirty="0" smtClean="0">
                <a:latin typeface="Arial" panose="020B0604020202020204" pitchFamily="34" charset="0"/>
                <a:cs typeface="Arial" panose="020B0604020202020204" pitchFamily="34" charset="0"/>
              </a:rPr>
              <a:t>	whatever </a:t>
            </a:r>
            <a:r>
              <a:rPr lang="en-US" sz="1600" dirty="0">
                <a:latin typeface="Arial" panose="020B0604020202020204" pitchFamily="34" charset="0"/>
                <a:cs typeface="Arial" panose="020B0604020202020204" pitchFamily="34" charset="0"/>
              </a:rPr>
              <a:t>kind of operation regarding with its products he can perform </a:t>
            </a:r>
            <a:r>
              <a:rPr lang="en-US" sz="1600" dirty="0" smtClean="0">
                <a:latin typeface="Arial" panose="020B0604020202020204" pitchFamily="34" charset="0"/>
                <a:cs typeface="Arial" panose="020B0604020202020204" pitchFamily="34" charset="0"/>
              </a:rPr>
              <a:t>	It </a:t>
            </a:r>
            <a:r>
              <a:rPr lang="en-US" sz="1600" dirty="0">
                <a:latin typeface="Arial" panose="020B0604020202020204" pitchFamily="34" charset="0"/>
                <a:cs typeface="Arial" panose="020B0604020202020204" pitchFamily="34" charset="0"/>
              </a:rPr>
              <a:t>very easily. If in case there is any </a:t>
            </a:r>
            <a:r>
              <a:rPr lang="en-US" sz="1600" dirty="0" smtClean="0">
                <a:latin typeface="Arial" panose="020B0604020202020204" pitchFamily="34" charset="0"/>
                <a:cs typeface="Arial" panose="020B0604020202020204" pitchFamily="34" charset="0"/>
              </a:rPr>
              <a:t>	problem </a:t>
            </a:r>
            <a:r>
              <a:rPr lang="en-US" sz="1600" dirty="0">
                <a:latin typeface="Arial" panose="020B0604020202020204" pitchFamily="34" charset="0"/>
                <a:cs typeface="Arial" panose="020B0604020202020204" pitchFamily="34" charset="0"/>
              </a:rPr>
              <a:t>then there is a provision for help in the form </a:t>
            </a:r>
            <a:r>
              <a:rPr lang="en-US" sz="1600" dirty="0" smtClean="0">
                <a:latin typeface="Arial" panose="020B0604020202020204" pitchFamily="34" charset="0"/>
                <a:cs typeface="Arial" panose="020B0604020202020204" pitchFamily="34" charset="0"/>
              </a:rPr>
              <a:t>	of </a:t>
            </a:r>
            <a:r>
              <a:rPr lang="en-US" sz="1600" dirty="0">
                <a:latin typeface="Arial" panose="020B0604020202020204" pitchFamily="34" charset="0"/>
                <a:cs typeface="Arial" panose="020B0604020202020204" pitchFamily="34" charset="0"/>
              </a:rPr>
              <a:t>manual which gives him a step by step procedure </a:t>
            </a:r>
            <a:r>
              <a:rPr lang="en-US" sz="1600" dirty="0" smtClean="0">
                <a:latin typeface="Arial" panose="020B0604020202020204" pitchFamily="34" charset="0"/>
                <a:cs typeface="Arial" panose="020B0604020202020204" pitchFamily="34" charset="0"/>
              </a:rPr>
              <a:t>	follow-up</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lvl="0"/>
            <a:r>
              <a:rPr lang="en-US" sz="1600" b="1" u="sng" dirty="0">
                <a:latin typeface="Arial" panose="020B0604020202020204" pitchFamily="34" charset="0"/>
                <a:cs typeface="Arial" panose="020B0604020202020204" pitchFamily="34" charset="0"/>
              </a:rPr>
              <a:t>Technical Feasibility Study:-</a:t>
            </a:r>
            <a:endParaRPr lang="en-IN" sz="1600" dirty="0">
              <a:latin typeface="Arial" panose="020B0604020202020204" pitchFamily="34" charset="0"/>
              <a:cs typeface="Arial" panose="020B0604020202020204" pitchFamily="34" charset="0"/>
            </a:endParaRPr>
          </a:p>
          <a:p>
            <a:pPr marL="0" indent="0">
              <a:buNone/>
            </a:pPr>
            <a:r>
              <a:rPr lang="en-US" sz="1600" dirty="0" smtClean="0">
                <a:latin typeface="Arial" panose="020B0604020202020204" pitchFamily="34" charset="0"/>
                <a:cs typeface="Arial" panose="020B0604020202020204" pitchFamily="34" charset="0"/>
              </a:rPr>
              <a:t>	The </a:t>
            </a:r>
            <a:r>
              <a:rPr lang="en-US" sz="1600" dirty="0">
                <a:latin typeface="Arial" panose="020B0604020202020204" pitchFamily="34" charset="0"/>
                <a:cs typeface="Arial" panose="020B0604020202020204" pitchFamily="34" charset="0"/>
              </a:rPr>
              <a:t>system is web based in which the developer makes use of ASP.Net language. </a:t>
            </a:r>
            <a:r>
              <a:rPr lang="en-US" sz="1600" dirty="0" smtClean="0">
                <a:latin typeface="Arial" panose="020B0604020202020204" pitchFamily="34" charset="0"/>
                <a:cs typeface="Arial" panose="020B0604020202020204" pitchFamily="34" charset="0"/>
              </a:rPr>
              <a:t>	Whatever </a:t>
            </a:r>
            <a:r>
              <a:rPr lang="en-US" sz="1600" dirty="0">
                <a:latin typeface="Arial" panose="020B0604020202020204" pitchFamily="34" charset="0"/>
                <a:cs typeface="Arial" panose="020B0604020202020204" pitchFamily="34" charset="0"/>
              </a:rPr>
              <a:t>kind of </a:t>
            </a:r>
            <a:r>
              <a:rPr lang="en-US" sz="1600" dirty="0" smtClean="0">
                <a:latin typeface="Arial" panose="020B0604020202020204" pitchFamily="34" charset="0"/>
                <a:cs typeface="Arial" panose="020B0604020202020204" pitchFamily="34" charset="0"/>
              </a:rPr>
              <a:t>	connectivity </a:t>
            </a:r>
            <a:r>
              <a:rPr lang="en-US" sz="1600" dirty="0">
                <a:latin typeface="Arial" panose="020B0604020202020204" pitchFamily="34" charset="0"/>
                <a:cs typeface="Arial" panose="020B0604020202020204" pitchFamily="34" charset="0"/>
              </a:rPr>
              <a:t>needed for respective project is being done through </a:t>
            </a:r>
            <a:r>
              <a:rPr lang="en-US" sz="1600" dirty="0" smtClean="0">
                <a:latin typeface="Arial" panose="020B0604020202020204" pitchFamily="34" charset="0"/>
                <a:cs typeface="Arial" panose="020B0604020202020204" pitchFamily="34" charset="0"/>
              </a:rPr>
              <a:t>	coding</a:t>
            </a:r>
            <a:r>
              <a:rPr lang="en-US" sz="1600" dirty="0">
                <a:latin typeface="Arial" panose="020B0604020202020204" pitchFamily="34" charset="0"/>
                <a:cs typeface="Arial" panose="020B0604020202020204" pitchFamily="34" charset="0"/>
              </a:rPr>
              <a:t>. Also there are some validation </a:t>
            </a:r>
            <a:r>
              <a:rPr lang="en-US" sz="1600" dirty="0" smtClean="0">
                <a:latin typeface="Arial" panose="020B0604020202020204" pitchFamily="34" charset="0"/>
                <a:cs typeface="Arial" panose="020B0604020202020204" pitchFamily="34" charset="0"/>
              </a:rPr>
              <a:t>	used </a:t>
            </a:r>
            <a:r>
              <a:rPr lang="en-US" sz="1600" dirty="0">
                <a:latin typeface="Arial" panose="020B0604020202020204" pitchFamily="34" charset="0"/>
                <a:cs typeface="Arial" panose="020B0604020202020204" pitchFamily="34" charset="0"/>
              </a:rPr>
              <a:t>for security purpose, i.e. unless user enters </a:t>
            </a:r>
            <a:r>
              <a:rPr lang="en-US" sz="1600" dirty="0" smtClean="0">
                <a:latin typeface="Arial" panose="020B0604020202020204" pitchFamily="34" charset="0"/>
                <a:cs typeface="Arial" panose="020B0604020202020204" pitchFamily="34" charset="0"/>
              </a:rPr>
              <a:t>	its </a:t>
            </a:r>
            <a:r>
              <a:rPr lang="en-US" sz="1600" dirty="0">
                <a:latin typeface="Arial" panose="020B0604020202020204" pitchFamily="34" charset="0"/>
                <a:cs typeface="Arial" panose="020B0604020202020204" pitchFamily="34" charset="0"/>
              </a:rPr>
              <a:t>login name and password correctly he will not get </a:t>
            </a:r>
            <a:r>
              <a:rPr lang="en-US" sz="1600" dirty="0" smtClean="0">
                <a:latin typeface="Arial" panose="020B0604020202020204" pitchFamily="34" charset="0"/>
                <a:cs typeface="Arial" panose="020B0604020202020204" pitchFamily="34" charset="0"/>
              </a:rPr>
              <a:t>	connected </a:t>
            </a:r>
            <a:r>
              <a:rPr lang="en-US" sz="1600" dirty="0">
                <a:latin typeface="Arial" panose="020B0604020202020204" pitchFamily="34" charset="0"/>
                <a:cs typeface="Arial" panose="020B0604020202020204" pitchFamily="34" charset="0"/>
              </a:rPr>
              <a:t>to the server. Also </a:t>
            </a:r>
            <a:r>
              <a:rPr lang="en-US" sz="1600" dirty="0" smtClean="0">
                <a:latin typeface="Arial" panose="020B0604020202020204" pitchFamily="34" charset="0"/>
                <a:cs typeface="Arial" panose="020B0604020202020204" pitchFamily="34" charset="0"/>
              </a:rPr>
              <a:t>	worker </a:t>
            </a:r>
            <a:r>
              <a:rPr lang="en-US" sz="1600" dirty="0">
                <a:latin typeface="Arial" panose="020B0604020202020204" pitchFamily="34" charset="0"/>
                <a:cs typeface="Arial" panose="020B0604020202020204" pitchFamily="34" charset="0"/>
              </a:rPr>
              <a:t>test the finished product by using external algorithmic system for </a:t>
            </a:r>
            <a:r>
              <a:rPr lang="en-US" sz="1600" dirty="0" smtClean="0">
                <a:latin typeface="Arial" panose="020B0604020202020204" pitchFamily="34" charset="0"/>
                <a:cs typeface="Arial" panose="020B0604020202020204" pitchFamily="34" charset="0"/>
              </a:rPr>
              <a:t>	calculating </a:t>
            </a:r>
            <a:r>
              <a:rPr lang="en-US" sz="1600" dirty="0">
                <a:latin typeface="Arial" panose="020B0604020202020204" pitchFamily="34" charset="0"/>
                <a:cs typeface="Arial" panose="020B0604020202020204" pitchFamily="34" charset="0"/>
              </a:rPr>
              <a:t>OK </a:t>
            </a:r>
            <a:r>
              <a:rPr lang="en-US" sz="1600" dirty="0" smtClean="0">
                <a:latin typeface="Arial" panose="020B0604020202020204" pitchFamily="34" charset="0"/>
                <a:cs typeface="Arial" panose="020B0604020202020204" pitchFamily="34" charset="0"/>
              </a:rPr>
              <a:t>	and </a:t>
            </a:r>
            <a:r>
              <a:rPr lang="en-US" sz="1600" dirty="0">
                <a:latin typeface="Arial" panose="020B0604020202020204" pitchFamily="34" charset="0"/>
                <a:cs typeface="Arial" panose="020B0604020202020204" pitchFamily="34" charset="0"/>
              </a:rPr>
              <a:t>damaged quantities, also store the backup of the database for secure manner, </a:t>
            </a:r>
            <a:r>
              <a:rPr lang="en-US" sz="1600" dirty="0" smtClean="0">
                <a:latin typeface="Arial" panose="020B0604020202020204" pitchFamily="34" charset="0"/>
                <a:cs typeface="Arial" panose="020B0604020202020204" pitchFamily="34" charset="0"/>
              </a:rPr>
              <a:t>etc.</a:t>
            </a:r>
          </a:p>
          <a:p>
            <a:pPr lvl="0"/>
            <a:r>
              <a:rPr lang="en-US" sz="1600" b="1" u="sng" dirty="0">
                <a:latin typeface="Arial" panose="020B0604020202020204" pitchFamily="34" charset="0"/>
                <a:cs typeface="Arial" panose="020B0604020202020204" pitchFamily="34" charset="0"/>
              </a:rPr>
              <a:t>Economical Feasibility Study:-</a:t>
            </a:r>
            <a:endParaRPr lang="en-IN" sz="1600" dirty="0">
              <a:latin typeface="Arial" panose="020B0604020202020204" pitchFamily="34" charset="0"/>
              <a:cs typeface="Arial" panose="020B0604020202020204" pitchFamily="34" charset="0"/>
            </a:endParaRPr>
          </a:p>
          <a:p>
            <a:pPr marL="0" indent="0">
              <a:buNone/>
            </a:pPr>
            <a:r>
              <a:rPr lang="en-US" sz="1600" dirty="0" smtClean="0">
                <a:latin typeface="Arial" panose="020B0604020202020204" pitchFamily="34" charset="0"/>
                <a:cs typeface="Arial" panose="020B0604020202020204" pitchFamily="34" charset="0"/>
              </a:rPr>
              <a:t>	The </a:t>
            </a:r>
            <a:r>
              <a:rPr lang="en-US" sz="1600" dirty="0">
                <a:latin typeface="Arial" panose="020B0604020202020204" pitchFamily="34" charset="0"/>
                <a:cs typeface="Arial" panose="020B0604020202020204" pitchFamily="34" charset="0"/>
              </a:rPr>
              <a:t>system is developed considering the wide range of customers requirements. The system is </a:t>
            </a:r>
            <a:r>
              <a:rPr lang="en-US" sz="1600" dirty="0" smtClean="0">
                <a:latin typeface="Arial" panose="020B0604020202020204" pitchFamily="34" charset="0"/>
                <a:cs typeface="Arial" panose="020B0604020202020204" pitchFamily="34" charset="0"/>
              </a:rPr>
              <a:t>	developed 	considering </a:t>
            </a:r>
            <a:r>
              <a:rPr lang="en-US" sz="1600" dirty="0">
                <a:latin typeface="Arial" panose="020B0604020202020204" pitchFamily="34" charset="0"/>
                <a:cs typeface="Arial" panose="020B0604020202020204" pitchFamily="34" charset="0"/>
              </a:rPr>
              <a:t>the customers for whom time factor is very much of importance and also </a:t>
            </a:r>
            <a:r>
              <a:rPr lang="en-US" sz="1600" dirty="0" smtClean="0">
                <a:latin typeface="Arial" panose="020B0604020202020204" pitchFamily="34" charset="0"/>
                <a:cs typeface="Arial" panose="020B0604020202020204" pitchFamily="34" charset="0"/>
              </a:rPr>
              <a:t>	having </a:t>
            </a:r>
            <a:r>
              <a:rPr lang="en-US" sz="1600" dirty="0">
                <a:latin typeface="Arial" panose="020B0604020202020204" pitchFamily="34" charset="0"/>
                <a:cs typeface="Arial" panose="020B0604020202020204" pitchFamily="34" charset="0"/>
              </a:rPr>
              <a:t>a fast service </a:t>
            </a:r>
            <a:r>
              <a:rPr lang="en-US" sz="1600" dirty="0" smtClean="0">
                <a:latin typeface="Arial" panose="020B0604020202020204" pitchFamily="34" charset="0"/>
                <a:cs typeface="Arial" panose="020B0604020202020204" pitchFamily="34" charset="0"/>
              </a:rPr>
              <a:t>	for </a:t>
            </a:r>
            <a:r>
              <a:rPr lang="en-US" sz="1600" dirty="0">
                <a:latin typeface="Arial" panose="020B0604020202020204" pitchFamily="34" charset="0"/>
                <a:cs typeface="Arial" panose="020B0604020202020204" pitchFamily="34" charset="0"/>
              </a:rPr>
              <a:t>whatever they are paying for. Basically the system is not much of high </a:t>
            </a:r>
            <a:r>
              <a:rPr lang="en-US" sz="1600" dirty="0" smtClean="0">
                <a:latin typeface="Arial" panose="020B0604020202020204" pitchFamily="34" charset="0"/>
                <a:cs typeface="Arial" panose="020B0604020202020204" pitchFamily="34" charset="0"/>
              </a:rPr>
              <a:t>	range </a:t>
            </a:r>
            <a:r>
              <a:rPr lang="en-US" sz="1600" dirty="0">
                <a:latin typeface="Arial" panose="020B0604020202020204" pitchFamily="34" charset="0"/>
                <a:cs typeface="Arial" panose="020B0604020202020204" pitchFamily="34" charset="0"/>
              </a:rPr>
              <a:t>of cost; it can be used by </a:t>
            </a:r>
            <a:r>
              <a:rPr lang="en-US" sz="1600" dirty="0" smtClean="0">
                <a:latin typeface="Arial" panose="020B0604020202020204" pitchFamily="34" charset="0"/>
                <a:cs typeface="Arial" panose="020B0604020202020204" pitchFamily="34" charset="0"/>
              </a:rPr>
              <a:t>	the </a:t>
            </a:r>
            <a:r>
              <a:rPr lang="en-US" sz="1600" dirty="0">
                <a:latin typeface="Arial" panose="020B0604020202020204" pitchFamily="34" charset="0"/>
                <a:cs typeface="Arial" panose="020B0604020202020204" pitchFamily="34" charset="0"/>
              </a:rPr>
              <a:t>customers who search for facilitation in their work.</a:t>
            </a:r>
            <a:endParaRPr lang="en-IN" sz="1600" dirty="0">
              <a:latin typeface="Arial" panose="020B0604020202020204" pitchFamily="34" charset="0"/>
              <a:cs typeface="Arial" panose="020B0604020202020204" pitchFamily="34" charset="0"/>
            </a:endParaRPr>
          </a:p>
          <a:p>
            <a:pPr marL="0" indent="0">
              <a:buNone/>
            </a:pPr>
            <a:endParaRPr lang="en-US" sz="1600" dirty="0" smtClean="0">
              <a:latin typeface="Arial" panose="020B0604020202020204" pitchFamily="34" charset="0"/>
              <a:cs typeface="Arial" panose="020B0604020202020204" pitchFamily="34" charset="0"/>
            </a:endParaRPr>
          </a:p>
          <a:p>
            <a:pPr marL="0" indent="0">
              <a:buNone/>
            </a:pPr>
            <a:endParaRPr lang="en-IN" sz="16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4104134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1770" y="0"/>
            <a:ext cx="8911687" cy="509451"/>
          </a:xfrm>
        </p:spPr>
        <p:txBody>
          <a:bodyPr>
            <a:normAutofit/>
          </a:bodyPr>
          <a:lstStyle/>
          <a:p>
            <a:r>
              <a:rPr lang="en-US" sz="2400" b="1" u="sng" dirty="0" smtClean="0">
                <a:latin typeface="Arial" panose="020B0604020202020204" pitchFamily="34" charset="0"/>
                <a:cs typeface="Arial" panose="020B0604020202020204" pitchFamily="34" charset="0"/>
              </a:rPr>
              <a:t>Objective of System</a:t>
            </a:r>
            <a:endParaRPr lang="en-IN" sz="2400" b="1" u="sn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1770" y="509451"/>
            <a:ext cx="10670230" cy="6348549"/>
          </a:xfrm>
        </p:spPr>
        <p:txBody>
          <a:bodyPr>
            <a:normAutofit/>
          </a:bodyPr>
          <a:lstStyle/>
          <a:p>
            <a:pPr lvl="1"/>
            <a:r>
              <a:rPr lang="en-US" sz="1800" dirty="0">
                <a:latin typeface="Arial" panose="020B0604020202020204" pitchFamily="34" charset="0"/>
                <a:cs typeface="Arial" panose="020B0604020202020204" pitchFamily="34" charset="0"/>
              </a:rPr>
              <a:t>Faster response time</a:t>
            </a:r>
            <a:r>
              <a:rPr lang="en-US" sz="1800" dirty="0" smtClean="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Ability to meet user requirements</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Flexibility</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Reduced dependency</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Improves resource uses</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Reduction in use of the paper</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Reduction in Man Power</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To purchase quality goods at minimum </a:t>
            </a:r>
            <a:r>
              <a:rPr lang="en-US" sz="1800" dirty="0" smtClean="0">
                <a:latin typeface="Arial" panose="020B0604020202020204" pitchFamily="34" charset="0"/>
                <a:cs typeface="Arial" panose="020B0604020202020204" pitchFamily="34" charset="0"/>
              </a:rPr>
              <a:t>cost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Manage all the records efficiently</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Reduces errors</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To exercise control over Stock</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To Generate Required Reports</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To maintain the efficiency of Sales And Purchase </a:t>
            </a:r>
            <a:r>
              <a:rPr lang="en-US" sz="1800" dirty="0" smtClean="0">
                <a:latin typeface="Arial" panose="020B0604020202020204" pitchFamily="34" charset="0"/>
                <a:cs typeface="Arial" panose="020B0604020202020204" pitchFamily="34" charset="0"/>
              </a:rPr>
              <a:t>department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Reduction in processing cost</a:t>
            </a:r>
            <a:r>
              <a:rPr lang="en-US" sz="1800" dirty="0" smtClean="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Error reduction.</a:t>
            </a:r>
            <a:endParaRPr lang="en-IN" sz="18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77068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88" y="2601883"/>
            <a:ext cx="9166361" cy="1097280"/>
          </a:xfrm>
        </p:spPr>
        <p:txBody>
          <a:bodyPr/>
          <a:lstStyle/>
          <a:p>
            <a:r>
              <a:rPr lang="en-US" b="1" dirty="0" smtClean="0">
                <a:solidFill>
                  <a:schemeClr val="bg2">
                    <a:lumMod val="10000"/>
                  </a:schemeClr>
                </a:solidFill>
                <a:latin typeface="Arial" panose="020B0604020202020204" pitchFamily="34" charset="0"/>
                <a:cs typeface="Arial" panose="020B0604020202020204" pitchFamily="34" charset="0"/>
              </a:rPr>
              <a:t>               </a:t>
            </a:r>
            <a:r>
              <a:rPr lang="en-US" sz="4000" b="1" i="1" dirty="0" smtClean="0">
                <a:solidFill>
                  <a:srgbClr val="C00000"/>
                </a:solidFill>
                <a:latin typeface="Arial" panose="020B0604020202020204" pitchFamily="34" charset="0"/>
                <a:cs typeface="Arial" panose="020B0604020202020204" pitchFamily="34" charset="0"/>
              </a:rPr>
              <a:t>System Analysis and Design</a:t>
            </a:r>
            <a:endParaRPr lang="en-IN" sz="4000" b="1" i="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9452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1240971" y="1528354"/>
            <a:ext cx="10398035" cy="5068985"/>
            <a:chOff x="1769" y="374"/>
            <a:chExt cx="8978" cy="8304"/>
          </a:xfrm>
        </p:grpSpPr>
        <p:sp>
          <p:nvSpPr>
            <p:cNvPr id="5" name="docshape10"/>
            <p:cNvSpPr>
              <a:spLocks noChangeArrowheads="1"/>
            </p:cNvSpPr>
            <p:nvPr/>
          </p:nvSpPr>
          <p:spPr bwMode="auto">
            <a:xfrm>
              <a:off x="1799" y="881"/>
              <a:ext cx="1790" cy="923"/>
            </a:xfrm>
            <a:prstGeom prst="rect">
              <a:avLst/>
            </a:prstGeom>
            <a:solidFill>
              <a:srgbClr val="BDBDBD">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pic>
          <p:nvPicPr>
            <p:cNvPr id="6" name="docshape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 y="835"/>
              <a:ext cx="1790"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Line 6"/>
            <p:cNvCxnSpPr>
              <a:cxnSpLocks noChangeShapeType="1"/>
            </p:cNvCxnSpPr>
            <p:nvPr/>
          </p:nvCxnSpPr>
          <p:spPr bwMode="auto">
            <a:xfrm>
              <a:off x="3559" y="1297"/>
              <a:ext cx="1790" cy="0"/>
            </a:xfrm>
            <a:prstGeom prst="line">
              <a:avLst/>
            </a:prstGeom>
            <a:noFill/>
            <a:ln w="14645">
              <a:solidFill>
                <a:srgbClr val="535353"/>
              </a:solidFill>
              <a:prstDash val="solid"/>
              <a:round/>
              <a:headEnd/>
              <a:tailEnd/>
            </a:ln>
            <a:extLst>
              <a:ext uri="{909E8E84-426E-40DD-AFC4-6F175D3DCCD1}">
                <a14:hiddenFill xmlns:a14="http://schemas.microsoft.com/office/drawing/2010/main">
                  <a:noFill/>
                </a14:hiddenFill>
              </a:ext>
            </a:extLst>
          </p:spPr>
        </p:cxnSp>
        <p:sp>
          <p:nvSpPr>
            <p:cNvPr id="8" name="docshape12"/>
            <p:cNvSpPr>
              <a:spLocks/>
            </p:cNvSpPr>
            <p:nvPr/>
          </p:nvSpPr>
          <p:spPr bwMode="auto">
            <a:xfrm>
              <a:off x="5378" y="420"/>
              <a:ext cx="1790" cy="1846"/>
            </a:xfrm>
            <a:custGeom>
              <a:avLst/>
              <a:gdLst>
                <a:gd name="T0" fmla="+- 0 6273 5379"/>
                <a:gd name="T1" fmla="*/ T0 w 1790"/>
                <a:gd name="T2" fmla="+- 0 420 420"/>
                <a:gd name="T3" fmla="*/ 420 h 1846"/>
                <a:gd name="T4" fmla="+- 0 5379 5379"/>
                <a:gd name="T5" fmla="*/ T4 w 1790"/>
                <a:gd name="T6" fmla="+- 0 1343 420"/>
                <a:gd name="T7" fmla="*/ 1343 h 1846"/>
                <a:gd name="T8" fmla="+- 0 6273 5379"/>
                <a:gd name="T9" fmla="*/ T8 w 1790"/>
                <a:gd name="T10" fmla="+- 0 2265 420"/>
                <a:gd name="T11" fmla="*/ 2265 h 1846"/>
                <a:gd name="T12" fmla="+- 0 7168 5379"/>
                <a:gd name="T13" fmla="*/ T12 w 1790"/>
                <a:gd name="T14" fmla="+- 0 1343 420"/>
                <a:gd name="T15" fmla="*/ 1343 h 1846"/>
                <a:gd name="T16" fmla="+- 0 6273 5379"/>
                <a:gd name="T17" fmla="*/ T16 w 1790"/>
                <a:gd name="T18" fmla="+- 0 420 420"/>
                <a:gd name="T19" fmla="*/ 420 h 1846"/>
              </a:gdLst>
              <a:ahLst/>
              <a:cxnLst>
                <a:cxn ang="0">
                  <a:pos x="T1" y="T3"/>
                </a:cxn>
                <a:cxn ang="0">
                  <a:pos x="T5" y="T7"/>
                </a:cxn>
                <a:cxn ang="0">
                  <a:pos x="T9" y="T11"/>
                </a:cxn>
                <a:cxn ang="0">
                  <a:pos x="T13" y="T15"/>
                </a:cxn>
                <a:cxn ang="0">
                  <a:pos x="T17" y="T19"/>
                </a:cxn>
              </a:cxnLst>
              <a:rect l="0" t="0" r="r" b="b"/>
              <a:pathLst>
                <a:path w="1790" h="1846">
                  <a:moveTo>
                    <a:pt x="894" y="0"/>
                  </a:moveTo>
                  <a:lnTo>
                    <a:pt x="0" y="923"/>
                  </a:lnTo>
                  <a:lnTo>
                    <a:pt x="894" y="1845"/>
                  </a:lnTo>
                  <a:lnTo>
                    <a:pt x="1789" y="923"/>
                  </a:lnTo>
                  <a:lnTo>
                    <a:pt x="894" y="0"/>
                  </a:lnTo>
                  <a:close/>
                </a:path>
              </a:pathLst>
            </a:custGeom>
            <a:solidFill>
              <a:srgbClr val="BDBDB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pic>
          <p:nvPicPr>
            <p:cNvPr id="9" name="docshape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 y="374"/>
              <a:ext cx="1790" cy="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ocshape14"/>
            <p:cNvSpPr>
              <a:spLocks/>
            </p:cNvSpPr>
            <p:nvPr/>
          </p:nvSpPr>
          <p:spPr bwMode="auto">
            <a:xfrm>
              <a:off x="5348" y="374"/>
              <a:ext cx="1790" cy="1846"/>
            </a:xfrm>
            <a:custGeom>
              <a:avLst/>
              <a:gdLst>
                <a:gd name="T0" fmla="+- 0 6244 5349"/>
                <a:gd name="T1" fmla="*/ T0 w 1790"/>
                <a:gd name="T2" fmla="+- 0 2219 374"/>
                <a:gd name="T3" fmla="*/ 2219 h 1846"/>
                <a:gd name="T4" fmla="+- 0 7138 5349"/>
                <a:gd name="T5" fmla="*/ T4 w 1790"/>
                <a:gd name="T6" fmla="+- 0 1297 374"/>
                <a:gd name="T7" fmla="*/ 1297 h 1846"/>
                <a:gd name="T8" fmla="+- 0 6244 5349"/>
                <a:gd name="T9" fmla="*/ T8 w 1790"/>
                <a:gd name="T10" fmla="+- 0 374 374"/>
                <a:gd name="T11" fmla="*/ 374 h 1846"/>
                <a:gd name="T12" fmla="+- 0 5349 5349"/>
                <a:gd name="T13" fmla="*/ T12 w 1790"/>
                <a:gd name="T14" fmla="+- 0 1297 374"/>
                <a:gd name="T15" fmla="*/ 1297 h 1846"/>
                <a:gd name="T16" fmla="+- 0 6244 5349"/>
                <a:gd name="T17" fmla="*/ T16 w 1790"/>
                <a:gd name="T18" fmla="+- 0 2219 374"/>
                <a:gd name="T19" fmla="*/ 2219 h 1846"/>
              </a:gdLst>
              <a:ahLst/>
              <a:cxnLst>
                <a:cxn ang="0">
                  <a:pos x="T1" y="T3"/>
                </a:cxn>
                <a:cxn ang="0">
                  <a:pos x="T5" y="T7"/>
                </a:cxn>
                <a:cxn ang="0">
                  <a:pos x="T9" y="T11"/>
                </a:cxn>
                <a:cxn ang="0">
                  <a:pos x="T13" y="T15"/>
                </a:cxn>
                <a:cxn ang="0">
                  <a:pos x="T17" y="T19"/>
                </a:cxn>
              </a:cxnLst>
              <a:rect l="0" t="0" r="r" b="b"/>
              <a:pathLst>
                <a:path w="1790" h="1846">
                  <a:moveTo>
                    <a:pt x="895" y="1845"/>
                  </a:moveTo>
                  <a:lnTo>
                    <a:pt x="1789" y="923"/>
                  </a:lnTo>
                  <a:lnTo>
                    <a:pt x="895" y="0"/>
                  </a:lnTo>
                  <a:lnTo>
                    <a:pt x="0" y="923"/>
                  </a:lnTo>
                  <a:lnTo>
                    <a:pt x="895" y="1845"/>
                  </a:lnTo>
                  <a:close/>
                </a:path>
              </a:pathLst>
            </a:custGeom>
            <a:noFill/>
            <a:ln w="11978">
              <a:solidFill>
                <a:srgbClr val="53535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1" name="docshape15"/>
            <p:cNvSpPr>
              <a:spLocks noChangeArrowheads="1"/>
            </p:cNvSpPr>
            <p:nvPr/>
          </p:nvSpPr>
          <p:spPr bwMode="auto">
            <a:xfrm>
              <a:off x="8957" y="881"/>
              <a:ext cx="1790" cy="923"/>
            </a:xfrm>
            <a:prstGeom prst="rect">
              <a:avLst/>
            </a:prstGeom>
            <a:solidFill>
              <a:srgbClr val="BDBDBD">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pic>
          <p:nvPicPr>
            <p:cNvPr id="12" name="docshape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7" y="835"/>
              <a:ext cx="1790"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Line 12"/>
            <p:cNvCxnSpPr>
              <a:cxnSpLocks noChangeShapeType="1"/>
            </p:cNvCxnSpPr>
            <p:nvPr/>
          </p:nvCxnSpPr>
          <p:spPr bwMode="auto">
            <a:xfrm>
              <a:off x="7138" y="1297"/>
              <a:ext cx="1790" cy="0"/>
            </a:xfrm>
            <a:prstGeom prst="line">
              <a:avLst/>
            </a:prstGeom>
            <a:noFill/>
            <a:ln w="14645">
              <a:solidFill>
                <a:srgbClr val="535353"/>
              </a:solidFill>
              <a:prstDash val="solid"/>
              <a:round/>
              <a:headEnd/>
              <a:tailEnd/>
            </a:ln>
            <a:extLst>
              <a:ext uri="{909E8E84-426E-40DD-AFC4-6F175D3DCCD1}">
                <a14:hiddenFill xmlns:a14="http://schemas.microsoft.com/office/drawing/2010/main">
                  <a:noFill/>
                </a14:hiddenFill>
              </a:ext>
            </a:extLst>
          </p:spPr>
        </p:cxnSp>
        <p:sp>
          <p:nvSpPr>
            <p:cNvPr id="14" name="docshape17"/>
            <p:cNvSpPr>
              <a:spLocks/>
            </p:cNvSpPr>
            <p:nvPr/>
          </p:nvSpPr>
          <p:spPr bwMode="auto">
            <a:xfrm>
              <a:off x="5378" y="3626"/>
              <a:ext cx="1790" cy="1846"/>
            </a:xfrm>
            <a:custGeom>
              <a:avLst/>
              <a:gdLst>
                <a:gd name="T0" fmla="+- 0 6273 5379"/>
                <a:gd name="T1" fmla="*/ T0 w 1790"/>
                <a:gd name="T2" fmla="+- 0 3626 3626"/>
                <a:gd name="T3" fmla="*/ 3626 h 1846"/>
                <a:gd name="T4" fmla="+- 0 5379 5379"/>
                <a:gd name="T5" fmla="*/ T4 w 1790"/>
                <a:gd name="T6" fmla="+- 0 4549 3626"/>
                <a:gd name="T7" fmla="*/ 4549 h 1846"/>
                <a:gd name="T8" fmla="+- 0 6273 5379"/>
                <a:gd name="T9" fmla="*/ T8 w 1790"/>
                <a:gd name="T10" fmla="+- 0 5471 3626"/>
                <a:gd name="T11" fmla="*/ 5471 h 1846"/>
                <a:gd name="T12" fmla="+- 0 7168 5379"/>
                <a:gd name="T13" fmla="*/ T12 w 1790"/>
                <a:gd name="T14" fmla="+- 0 4549 3626"/>
                <a:gd name="T15" fmla="*/ 4549 h 1846"/>
                <a:gd name="T16" fmla="+- 0 6273 5379"/>
                <a:gd name="T17" fmla="*/ T16 w 1790"/>
                <a:gd name="T18" fmla="+- 0 3626 3626"/>
                <a:gd name="T19" fmla="*/ 3626 h 1846"/>
              </a:gdLst>
              <a:ahLst/>
              <a:cxnLst>
                <a:cxn ang="0">
                  <a:pos x="T1" y="T3"/>
                </a:cxn>
                <a:cxn ang="0">
                  <a:pos x="T5" y="T7"/>
                </a:cxn>
                <a:cxn ang="0">
                  <a:pos x="T9" y="T11"/>
                </a:cxn>
                <a:cxn ang="0">
                  <a:pos x="T13" y="T15"/>
                </a:cxn>
                <a:cxn ang="0">
                  <a:pos x="T17" y="T19"/>
                </a:cxn>
              </a:cxnLst>
              <a:rect l="0" t="0" r="r" b="b"/>
              <a:pathLst>
                <a:path w="1790" h="1846">
                  <a:moveTo>
                    <a:pt x="894" y="0"/>
                  </a:moveTo>
                  <a:lnTo>
                    <a:pt x="0" y="923"/>
                  </a:lnTo>
                  <a:lnTo>
                    <a:pt x="894" y="1845"/>
                  </a:lnTo>
                  <a:lnTo>
                    <a:pt x="1789" y="923"/>
                  </a:lnTo>
                  <a:lnTo>
                    <a:pt x="894" y="0"/>
                  </a:lnTo>
                  <a:close/>
                </a:path>
              </a:pathLst>
            </a:custGeom>
            <a:solidFill>
              <a:srgbClr val="BDBDB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pic>
          <p:nvPicPr>
            <p:cNvPr id="15" name="docshape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 y="3580"/>
              <a:ext cx="1790" cy="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docshape19"/>
            <p:cNvSpPr>
              <a:spLocks/>
            </p:cNvSpPr>
            <p:nvPr/>
          </p:nvSpPr>
          <p:spPr bwMode="auto">
            <a:xfrm>
              <a:off x="3261" y="1758"/>
              <a:ext cx="3878" cy="3668"/>
            </a:xfrm>
            <a:custGeom>
              <a:avLst/>
              <a:gdLst>
                <a:gd name="T0" fmla="+- 0 6244 3261"/>
                <a:gd name="T1" fmla="*/ T0 w 3878"/>
                <a:gd name="T2" fmla="+- 0 5425 1758"/>
                <a:gd name="T3" fmla="*/ 5425 h 3668"/>
                <a:gd name="T4" fmla="+- 0 7138 3261"/>
                <a:gd name="T5" fmla="*/ T4 w 3878"/>
                <a:gd name="T6" fmla="+- 0 4503 1758"/>
                <a:gd name="T7" fmla="*/ 4503 h 3668"/>
                <a:gd name="T8" fmla="+- 0 6244 3261"/>
                <a:gd name="T9" fmla="*/ T8 w 3878"/>
                <a:gd name="T10" fmla="+- 0 3580 1758"/>
                <a:gd name="T11" fmla="*/ 3580 h 3668"/>
                <a:gd name="T12" fmla="+- 0 5349 3261"/>
                <a:gd name="T13" fmla="*/ T12 w 3878"/>
                <a:gd name="T14" fmla="+- 0 4503 1758"/>
                <a:gd name="T15" fmla="*/ 4503 h 3668"/>
                <a:gd name="T16" fmla="+- 0 6244 3261"/>
                <a:gd name="T17" fmla="*/ T16 w 3878"/>
                <a:gd name="T18" fmla="+- 0 5425 1758"/>
                <a:gd name="T19" fmla="*/ 5425 h 3668"/>
                <a:gd name="T20" fmla="+- 0 3261 3261"/>
                <a:gd name="T21" fmla="*/ T20 w 3878"/>
                <a:gd name="T22" fmla="+- 0 1758 1758"/>
                <a:gd name="T23" fmla="*/ 1758 h 3668"/>
                <a:gd name="T24" fmla="+- 0 3261 3261"/>
                <a:gd name="T25" fmla="*/ T24 w 3878"/>
                <a:gd name="T26" fmla="+- 0 4503 1758"/>
                <a:gd name="T27" fmla="*/ 4503 h 3668"/>
                <a:gd name="T28" fmla="+- 0 5349 3261"/>
                <a:gd name="T29" fmla="*/ T28 w 3878"/>
                <a:gd name="T30" fmla="+- 0 4503 1758"/>
                <a:gd name="T31" fmla="*/ 4503 h 3668"/>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878" h="3668">
                  <a:moveTo>
                    <a:pt x="2983" y="3667"/>
                  </a:moveTo>
                  <a:lnTo>
                    <a:pt x="3877" y="2745"/>
                  </a:lnTo>
                  <a:lnTo>
                    <a:pt x="2983" y="1822"/>
                  </a:lnTo>
                  <a:lnTo>
                    <a:pt x="2088" y="2745"/>
                  </a:lnTo>
                  <a:lnTo>
                    <a:pt x="2983" y="3667"/>
                  </a:lnTo>
                  <a:close/>
                  <a:moveTo>
                    <a:pt x="0" y="0"/>
                  </a:moveTo>
                  <a:lnTo>
                    <a:pt x="0" y="2745"/>
                  </a:lnTo>
                  <a:lnTo>
                    <a:pt x="2088" y="2745"/>
                  </a:lnTo>
                </a:path>
              </a:pathLst>
            </a:custGeom>
            <a:noFill/>
            <a:ln w="12057">
              <a:solidFill>
                <a:srgbClr val="53535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7" name="docshape20"/>
            <p:cNvSpPr>
              <a:spLocks/>
            </p:cNvSpPr>
            <p:nvPr/>
          </p:nvSpPr>
          <p:spPr bwMode="auto">
            <a:xfrm>
              <a:off x="8957" y="3188"/>
              <a:ext cx="1790" cy="1846"/>
            </a:xfrm>
            <a:custGeom>
              <a:avLst/>
              <a:gdLst>
                <a:gd name="T0" fmla="+- 0 9852 8958"/>
                <a:gd name="T1" fmla="*/ T0 w 1790"/>
                <a:gd name="T2" fmla="+- 0 3188 3188"/>
                <a:gd name="T3" fmla="*/ 3188 h 1846"/>
                <a:gd name="T4" fmla="+- 0 8958 8958"/>
                <a:gd name="T5" fmla="*/ T4 w 1790"/>
                <a:gd name="T6" fmla="+- 0 4111 3188"/>
                <a:gd name="T7" fmla="*/ 4111 h 1846"/>
                <a:gd name="T8" fmla="+- 0 9852 8958"/>
                <a:gd name="T9" fmla="*/ T8 w 1790"/>
                <a:gd name="T10" fmla="+- 0 5033 3188"/>
                <a:gd name="T11" fmla="*/ 5033 h 1846"/>
                <a:gd name="T12" fmla="+- 0 10747 8958"/>
                <a:gd name="T13" fmla="*/ T12 w 1790"/>
                <a:gd name="T14" fmla="+- 0 4111 3188"/>
                <a:gd name="T15" fmla="*/ 4111 h 1846"/>
                <a:gd name="T16" fmla="+- 0 9852 8958"/>
                <a:gd name="T17" fmla="*/ T16 w 1790"/>
                <a:gd name="T18" fmla="+- 0 3188 3188"/>
                <a:gd name="T19" fmla="*/ 3188 h 1846"/>
              </a:gdLst>
              <a:ahLst/>
              <a:cxnLst>
                <a:cxn ang="0">
                  <a:pos x="T1" y="T3"/>
                </a:cxn>
                <a:cxn ang="0">
                  <a:pos x="T5" y="T7"/>
                </a:cxn>
                <a:cxn ang="0">
                  <a:pos x="T9" y="T11"/>
                </a:cxn>
                <a:cxn ang="0">
                  <a:pos x="T13" y="T15"/>
                </a:cxn>
                <a:cxn ang="0">
                  <a:pos x="T17" y="T19"/>
                </a:cxn>
              </a:cxnLst>
              <a:rect l="0" t="0" r="r" b="b"/>
              <a:pathLst>
                <a:path w="1790" h="1846">
                  <a:moveTo>
                    <a:pt x="894" y="0"/>
                  </a:moveTo>
                  <a:lnTo>
                    <a:pt x="0" y="923"/>
                  </a:lnTo>
                  <a:lnTo>
                    <a:pt x="894" y="1845"/>
                  </a:lnTo>
                  <a:lnTo>
                    <a:pt x="1789" y="923"/>
                  </a:lnTo>
                  <a:lnTo>
                    <a:pt x="894" y="0"/>
                  </a:lnTo>
                  <a:close/>
                </a:path>
              </a:pathLst>
            </a:custGeom>
            <a:solidFill>
              <a:srgbClr val="BDBDB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pic>
          <p:nvPicPr>
            <p:cNvPr id="18" name="docshape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7" y="3141"/>
              <a:ext cx="1790" cy="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docshape22"/>
            <p:cNvSpPr>
              <a:spLocks/>
            </p:cNvSpPr>
            <p:nvPr/>
          </p:nvSpPr>
          <p:spPr bwMode="auto">
            <a:xfrm>
              <a:off x="8927" y="1758"/>
              <a:ext cx="1790" cy="3229"/>
            </a:xfrm>
            <a:custGeom>
              <a:avLst/>
              <a:gdLst>
                <a:gd name="T0" fmla="+- 0 9823 8928"/>
                <a:gd name="T1" fmla="*/ T0 w 1790"/>
                <a:gd name="T2" fmla="+- 0 4987 1758"/>
                <a:gd name="T3" fmla="*/ 4987 h 3229"/>
                <a:gd name="T4" fmla="+- 0 10717 8928"/>
                <a:gd name="T5" fmla="*/ T4 w 1790"/>
                <a:gd name="T6" fmla="+- 0 4064 1758"/>
                <a:gd name="T7" fmla="*/ 4064 h 3229"/>
                <a:gd name="T8" fmla="+- 0 9823 8928"/>
                <a:gd name="T9" fmla="*/ T8 w 1790"/>
                <a:gd name="T10" fmla="+- 0 3142 1758"/>
                <a:gd name="T11" fmla="*/ 3142 h 3229"/>
                <a:gd name="T12" fmla="+- 0 8928 8928"/>
                <a:gd name="T13" fmla="*/ T12 w 1790"/>
                <a:gd name="T14" fmla="+- 0 4064 1758"/>
                <a:gd name="T15" fmla="*/ 4064 h 3229"/>
                <a:gd name="T16" fmla="+- 0 9823 8928"/>
                <a:gd name="T17" fmla="*/ T16 w 1790"/>
                <a:gd name="T18" fmla="+- 0 4987 1758"/>
                <a:gd name="T19" fmla="*/ 4987 h 3229"/>
                <a:gd name="T20" fmla="+- 0 9823 8928"/>
                <a:gd name="T21" fmla="*/ T20 w 1790"/>
                <a:gd name="T22" fmla="+- 0 1758 1758"/>
                <a:gd name="T23" fmla="*/ 1758 h 3229"/>
                <a:gd name="T24" fmla="+- 0 9823 8928"/>
                <a:gd name="T25" fmla="*/ T24 w 1790"/>
                <a:gd name="T26" fmla="+- 0 3142 1758"/>
                <a:gd name="T27" fmla="*/ 3142 h 3229"/>
              </a:gdLst>
              <a:ahLst/>
              <a:cxnLst>
                <a:cxn ang="0">
                  <a:pos x="T1" y="T3"/>
                </a:cxn>
                <a:cxn ang="0">
                  <a:pos x="T5" y="T7"/>
                </a:cxn>
                <a:cxn ang="0">
                  <a:pos x="T9" y="T11"/>
                </a:cxn>
                <a:cxn ang="0">
                  <a:pos x="T13" y="T15"/>
                </a:cxn>
                <a:cxn ang="0">
                  <a:pos x="T17" y="T19"/>
                </a:cxn>
                <a:cxn ang="0">
                  <a:pos x="T21" y="T23"/>
                </a:cxn>
                <a:cxn ang="0">
                  <a:pos x="T25" y="T27"/>
                </a:cxn>
              </a:cxnLst>
              <a:rect l="0" t="0" r="r" b="b"/>
              <a:pathLst>
                <a:path w="1790" h="3229">
                  <a:moveTo>
                    <a:pt x="895" y="3229"/>
                  </a:moveTo>
                  <a:lnTo>
                    <a:pt x="1789" y="2306"/>
                  </a:lnTo>
                  <a:lnTo>
                    <a:pt x="895" y="1384"/>
                  </a:lnTo>
                  <a:lnTo>
                    <a:pt x="0" y="2306"/>
                  </a:lnTo>
                  <a:lnTo>
                    <a:pt x="895" y="3229"/>
                  </a:lnTo>
                  <a:close/>
                  <a:moveTo>
                    <a:pt x="895" y="0"/>
                  </a:moveTo>
                  <a:lnTo>
                    <a:pt x="895" y="1384"/>
                  </a:lnTo>
                </a:path>
              </a:pathLst>
            </a:custGeom>
            <a:noFill/>
            <a:ln w="12057">
              <a:solidFill>
                <a:srgbClr val="53535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0" name="docshape23"/>
            <p:cNvSpPr>
              <a:spLocks noChangeArrowheads="1"/>
            </p:cNvSpPr>
            <p:nvPr/>
          </p:nvSpPr>
          <p:spPr bwMode="auto">
            <a:xfrm>
              <a:off x="8957" y="7293"/>
              <a:ext cx="1790" cy="923"/>
            </a:xfrm>
            <a:prstGeom prst="rect">
              <a:avLst/>
            </a:prstGeom>
            <a:solidFill>
              <a:srgbClr val="BDBDBD">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pic>
          <p:nvPicPr>
            <p:cNvPr id="21" name="docshape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7" y="7247"/>
              <a:ext cx="1790"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Line 21"/>
            <p:cNvCxnSpPr>
              <a:cxnSpLocks noChangeShapeType="1"/>
            </p:cNvCxnSpPr>
            <p:nvPr/>
          </p:nvCxnSpPr>
          <p:spPr bwMode="auto">
            <a:xfrm>
              <a:off x="9823" y="4987"/>
              <a:ext cx="0" cy="2260"/>
            </a:xfrm>
            <a:prstGeom prst="line">
              <a:avLst/>
            </a:prstGeom>
            <a:noFill/>
            <a:ln w="9470">
              <a:solidFill>
                <a:srgbClr val="535353"/>
              </a:solidFill>
              <a:prstDash val="solid"/>
              <a:round/>
              <a:headEnd/>
              <a:tailEnd/>
            </a:ln>
            <a:extLst>
              <a:ext uri="{909E8E84-426E-40DD-AFC4-6F175D3DCCD1}">
                <a14:hiddenFill xmlns:a14="http://schemas.microsoft.com/office/drawing/2010/main">
                  <a:noFill/>
                </a14:hiddenFill>
              </a:ext>
            </a:extLst>
          </p:spPr>
        </p:cxnSp>
        <p:sp>
          <p:nvSpPr>
            <p:cNvPr id="23" name="docshape25"/>
            <p:cNvSpPr>
              <a:spLocks/>
            </p:cNvSpPr>
            <p:nvPr/>
          </p:nvSpPr>
          <p:spPr bwMode="auto">
            <a:xfrm>
              <a:off x="5378" y="6832"/>
              <a:ext cx="1790" cy="1846"/>
            </a:xfrm>
            <a:custGeom>
              <a:avLst/>
              <a:gdLst>
                <a:gd name="T0" fmla="+- 0 6273 5379"/>
                <a:gd name="T1" fmla="*/ T0 w 1790"/>
                <a:gd name="T2" fmla="+- 0 6832 6832"/>
                <a:gd name="T3" fmla="*/ 6832 h 1846"/>
                <a:gd name="T4" fmla="+- 0 5379 5379"/>
                <a:gd name="T5" fmla="*/ T4 w 1790"/>
                <a:gd name="T6" fmla="+- 0 7755 6832"/>
                <a:gd name="T7" fmla="*/ 7755 h 1846"/>
                <a:gd name="T8" fmla="+- 0 6273 5379"/>
                <a:gd name="T9" fmla="*/ T8 w 1790"/>
                <a:gd name="T10" fmla="+- 0 8677 6832"/>
                <a:gd name="T11" fmla="*/ 8677 h 1846"/>
                <a:gd name="T12" fmla="+- 0 7168 5379"/>
                <a:gd name="T13" fmla="*/ T12 w 1790"/>
                <a:gd name="T14" fmla="+- 0 7755 6832"/>
                <a:gd name="T15" fmla="*/ 7755 h 1846"/>
                <a:gd name="T16" fmla="+- 0 6273 5379"/>
                <a:gd name="T17" fmla="*/ T16 w 1790"/>
                <a:gd name="T18" fmla="+- 0 6832 6832"/>
                <a:gd name="T19" fmla="*/ 6832 h 1846"/>
              </a:gdLst>
              <a:ahLst/>
              <a:cxnLst>
                <a:cxn ang="0">
                  <a:pos x="T1" y="T3"/>
                </a:cxn>
                <a:cxn ang="0">
                  <a:pos x="T5" y="T7"/>
                </a:cxn>
                <a:cxn ang="0">
                  <a:pos x="T9" y="T11"/>
                </a:cxn>
                <a:cxn ang="0">
                  <a:pos x="T13" y="T15"/>
                </a:cxn>
                <a:cxn ang="0">
                  <a:pos x="T17" y="T19"/>
                </a:cxn>
              </a:cxnLst>
              <a:rect l="0" t="0" r="r" b="b"/>
              <a:pathLst>
                <a:path w="1790" h="1846">
                  <a:moveTo>
                    <a:pt x="894" y="0"/>
                  </a:moveTo>
                  <a:lnTo>
                    <a:pt x="0" y="923"/>
                  </a:lnTo>
                  <a:lnTo>
                    <a:pt x="894" y="1845"/>
                  </a:lnTo>
                  <a:lnTo>
                    <a:pt x="1789" y="923"/>
                  </a:lnTo>
                  <a:lnTo>
                    <a:pt x="894" y="0"/>
                  </a:lnTo>
                  <a:close/>
                </a:path>
              </a:pathLst>
            </a:custGeom>
            <a:solidFill>
              <a:srgbClr val="BDBDB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pic>
          <p:nvPicPr>
            <p:cNvPr id="24" name="docshape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8" y="6785"/>
              <a:ext cx="1790" cy="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docshape27"/>
            <p:cNvSpPr>
              <a:spLocks/>
            </p:cNvSpPr>
            <p:nvPr/>
          </p:nvSpPr>
          <p:spPr bwMode="auto">
            <a:xfrm>
              <a:off x="2664" y="1758"/>
              <a:ext cx="6264" cy="6873"/>
            </a:xfrm>
            <a:custGeom>
              <a:avLst/>
              <a:gdLst>
                <a:gd name="T0" fmla="+- 0 6244 2665"/>
                <a:gd name="T1" fmla="*/ T0 w 6264"/>
                <a:gd name="T2" fmla="+- 0 8631 1758"/>
                <a:gd name="T3" fmla="*/ 8631 h 6873"/>
                <a:gd name="T4" fmla="+- 0 7138 2665"/>
                <a:gd name="T5" fmla="*/ T4 w 6264"/>
                <a:gd name="T6" fmla="+- 0 7708 1758"/>
                <a:gd name="T7" fmla="*/ 7708 h 6873"/>
                <a:gd name="T8" fmla="+- 0 6244 2665"/>
                <a:gd name="T9" fmla="*/ T8 w 6264"/>
                <a:gd name="T10" fmla="+- 0 6786 1758"/>
                <a:gd name="T11" fmla="*/ 6786 h 6873"/>
                <a:gd name="T12" fmla="+- 0 5349 2665"/>
                <a:gd name="T13" fmla="*/ T12 w 6264"/>
                <a:gd name="T14" fmla="+- 0 7708 1758"/>
                <a:gd name="T15" fmla="*/ 7708 h 6873"/>
                <a:gd name="T16" fmla="+- 0 6244 2665"/>
                <a:gd name="T17" fmla="*/ T16 w 6264"/>
                <a:gd name="T18" fmla="+- 0 8631 1758"/>
                <a:gd name="T19" fmla="*/ 8631 h 6873"/>
                <a:gd name="T20" fmla="+- 0 7138 2665"/>
                <a:gd name="T21" fmla="*/ T20 w 6264"/>
                <a:gd name="T22" fmla="+- 0 4503 1758"/>
                <a:gd name="T23" fmla="*/ 4503 h 6873"/>
                <a:gd name="T24" fmla="+- 0 8123 2665"/>
                <a:gd name="T25" fmla="*/ T24 w 6264"/>
                <a:gd name="T26" fmla="+- 0 4503 1758"/>
                <a:gd name="T27" fmla="*/ 4503 h 6873"/>
                <a:gd name="T28" fmla="+- 0 8123 2665"/>
                <a:gd name="T29" fmla="*/ T28 w 6264"/>
                <a:gd name="T30" fmla="+- 0 7409 1758"/>
                <a:gd name="T31" fmla="*/ 7409 h 6873"/>
                <a:gd name="T32" fmla="+- 0 8928 2665"/>
                <a:gd name="T33" fmla="*/ T32 w 6264"/>
                <a:gd name="T34" fmla="+- 0 7409 1758"/>
                <a:gd name="T35" fmla="*/ 7409 h 6873"/>
                <a:gd name="T36" fmla="+- 0 2665 2665"/>
                <a:gd name="T37" fmla="*/ T36 w 6264"/>
                <a:gd name="T38" fmla="+- 0 1758 1758"/>
                <a:gd name="T39" fmla="*/ 1758 h 6873"/>
                <a:gd name="T40" fmla="+- 0 2665 2665"/>
                <a:gd name="T41" fmla="*/ T40 w 6264"/>
                <a:gd name="T42" fmla="+- 0 7708 1758"/>
                <a:gd name="T43" fmla="*/ 7708 h 6873"/>
                <a:gd name="T44" fmla="+- 0 5349 2665"/>
                <a:gd name="T45" fmla="*/ T44 w 6264"/>
                <a:gd name="T46" fmla="+- 0 7708 1758"/>
                <a:gd name="T47" fmla="*/ 7708 h 6873"/>
                <a:gd name="T48" fmla="+- 0 8928 2665"/>
                <a:gd name="T49" fmla="*/ T48 w 6264"/>
                <a:gd name="T50" fmla="+- 0 7708 1758"/>
                <a:gd name="T51" fmla="*/ 7708 h 6873"/>
                <a:gd name="T52" fmla="+- 0 7138 2665"/>
                <a:gd name="T53" fmla="*/ T52 w 6264"/>
                <a:gd name="T54" fmla="+- 0 7708 1758"/>
                <a:gd name="T55" fmla="*/ 7708 h 687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6264" h="6873">
                  <a:moveTo>
                    <a:pt x="3579" y="6873"/>
                  </a:moveTo>
                  <a:lnTo>
                    <a:pt x="4473" y="5950"/>
                  </a:lnTo>
                  <a:lnTo>
                    <a:pt x="3579" y="5028"/>
                  </a:lnTo>
                  <a:lnTo>
                    <a:pt x="2684" y="5950"/>
                  </a:lnTo>
                  <a:lnTo>
                    <a:pt x="3579" y="6873"/>
                  </a:lnTo>
                  <a:close/>
                  <a:moveTo>
                    <a:pt x="4473" y="2745"/>
                  </a:moveTo>
                  <a:lnTo>
                    <a:pt x="5458" y="2745"/>
                  </a:lnTo>
                  <a:lnTo>
                    <a:pt x="5458" y="5651"/>
                  </a:lnTo>
                  <a:lnTo>
                    <a:pt x="6263" y="5651"/>
                  </a:lnTo>
                  <a:moveTo>
                    <a:pt x="0" y="0"/>
                  </a:moveTo>
                  <a:lnTo>
                    <a:pt x="0" y="5950"/>
                  </a:lnTo>
                  <a:lnTo>
                    <a:pt x="2684" y="5950"/>
                  </a:lnTo>
                  <a:moveTo>
                    <a:pt x="6263" y="5950"/>
                  </a:moveTo>
                  <a:lnTo>
                    <a:pt x="4473" y="5950"/>
                  </a:lnTo>
                </a:path>
              </a:pathLst>
            </a:custGeom>
            <a:noFill/>
            <a:ln w="12057">
              <a:solidFill>
                <a:srgbClr val="53535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6" name="docshape28"/>
            <p:cNvSpPr txBox="1">
              <a:spLocks noChangeArrowheads="1"/>
            </p:cNvSpPr>
            <p:nvPr/>
          </p:nvSpPr>
          <p:spPr bwMode="auto">
            <a:xfrm>
              <a:off x="3633" y="887"/>
              <a:ext cx="12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a:effectLst/>
                  <a:latin typeface="Arial" panose="020B0604020202020204" pitchFamily="34" charset="0"/>
                  <a:ea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endParaRPr>
            </a:p>
          </p:txBody>
        </p:sp>
        <p:sp>
          <p:nvSpPr>
            <p:cNvPr id="27" name="docshape29"/>
            <p:cNvSpPr txBox="1">
              <a:spLocks noChangeArrowheads="1"/>
            </p:cNvSpPr>
            <p:nvPr/>
          </p:nvSpPr>
          <p:spPr bwMode="auto">
            <a:xfrm>
              <a:off x="5647" y="956"/>
              <a:ext cx="1174"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32080" indent="-132715">
                <a:lnSpc>
                  <a:spcPct val="106000"/>
                </a:lnSpc>
                <a:spcAft>
                  <a:spcPts val="0"/>
                </a:spcAft>
              </a:pPr>
              <a:r>
                <a:rPr lang="en-US" sz="1500" b="1" spc="-10">
                  <a:effectLst/>
                  <a:latin typeface="Arial" panose="020B0604020202020204" pitchFamily="34" charset="0"/>
                  <a:ea typeface="Times New Roman" panose="02020603050405020304" pitchFamily="18" charset="0"/>
                  <a:cs typeface="Times New Roman" panose="02020603050405020304" pitchFamily="18" charset="0"/>
                </a:rPr>
                <a:t>Create</a:t>
              </a:r>
              <a:r>
                <a:rPr lang="en-US" sz="1500" b="1" spc="85">
                  <a:effectLst/>
                  <a:latin typeface="Arial" panose="020B0604020202020204" pitchFamily="34" charset="0"/>
                  <a:ea typeface="Times New Roman" panose="02020603050405020304" pitchFamily="18" charset="0"/>
                  <a:cs typeface="Times New Roman" panose="02020603050405020304" pitchFamily="18" charset="0"/>
                </a:rPr>
                <a:t> </a:t>
              </a:r>
              <a:r>
                <a:rPr lang="en-US" sz="1500" b="1" spc="-10">
                  <a:effectLst/>
                  <a:latin typeface="Arial" panose="020B0604020202020204" pitchFamily="34" charset="0"/>
                  <a:ea typeface="Times New Roman" panose="02020603050405020304" pitchFamily="18" charset="0"/>
                  <a:cs typeface="Times New Roman" panose="02020603050405020304" pitchFamily="18" charset="0"/>
                </a:rPr>
                <a:t>&amp;</a:t>
              </a:r>
              <a:r>
                <a:rPr lang="en-US" sz="1500" b="1">
                  <a:effectLst/>
                  <a:latin typeface="Arial" panose="020B0604020202020204" pitchFamily="34" charset="0"/>
                  <a:ea typeface="Times New Roman" panose="02020603050405020304" pitchFamily="18" charset="0"/>
                  <a:cs typeface="Times New Roman" panose="02020603050405020304" pitchFamily="18" charset="0"/>
                </a:rPr>
                <a:t> </a:t>
              </a:r>
              <a:r>
                <a:rPr lang="en-US" sz="1500" b="1" spc="-10">
                  <a:effectLst/>
                  <a:latin typeface="Arial" panose="020B0604020202020204" pitchFamily="34" charset="0"/>
                  <a:ea typeface="Times New Roman" panose="02020603050405020304" pitchFamily="18" charset="0"/>
                  <a:cs typeface="Times New Roman" panose="02020603050405020304" pitchFamily="18" charset="0"/>
                </a:rPr>
                <a:t>set</a:t>
              </a:r>
              <a:r>
                <a:rPr lang="en-US" sz="1500" b="1" spc="-255">
                  <a:effectLst/>
                  <a:latin typeface="Arial" panose="020B0604020202020204" pitchFamily="34" charset="0"/>
                  <a:ea typeface="Times New Roman" panose="02020603050405020304" pitchFamily="18" charset="0"/>
                  <a:cs typeface="Times New Roman" panose="02020603050405020304" pitchFamily="18" charset="0"/>
                </a:rPr>
                <a:t> </a:t>
              </a:r>
              <a:r>
                <a:rPr lang="en-US" sz="1500" b="1" spc="-5">
                  <a:effectLst/>
                  <a:latin typeface="Arial" panose="020B0604020202020204" pitchFamily="34" charset="0"/>
                  <a:ea typeface="Times New Roman" panose="02020603050405020304" pitchFamily="18" charset="0"/>
                  <a:cs typeface="Times New Roman" panose="02020603050405020304" pitchFamily="18" charset="0"/>
                </a:rPr>
                <a:t>accesss</a:t>
              </a:r>
              <a:endParaRPr lang="en-IN" sz="1200">
                <a:effectLst/>
                <a:latin typeface="Times New Roman" panose="02020603050405020304" pitchFamily="18" charset="0"/>
                <a:ea typeface="Times New Roman" panose="02020603050405020304" pitchFamily="18" charset="0"/>
              </a:endParaRPr>
            </a:p>
          </p:txBody>
        </p:sp>
        <p:sp>
          <p:nvSpPr>
            <p:cNvPr id="28" name="docshape30"/>
            <p:cNvSpPr txBox="1">
              <a:spLocks noChangeArrowheads="1"/>
            </p:cNvSpPr>
            <p:nvPr/>
          </p:nvSpPr>
          <p:spPr bwMode="auto">
            <a:xfrm>
              <a:off x="8704" y="910"/>
              <a:ext cx="18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a:effectLst/>
                  <a:latin typeface="Arial" panose="020B0604020202020204" pitchFamily="34" charset="0"/>
                  <a:ea typeface="Times New Roman" panose="02020603050405020304" pitchFamily="18" charset="0"/>
                  <a:cs typeface="Times New Roman" panose="02020603050405020304" pitchFamily="18" charset="0"/>
                </a:rPr>
                <a:t>M</a:t>
              </a:r>
              <a:endParaRPr lang="en-IN" sz="1200">
                <a:effectLst/>
                <a:latin typeface="Times New Roman" panose="02020603050405020304" pitchFamily="18" charset="0"/>
                <a:ea typeface="Times New Roman" panose="02020603050405020304" pitchFamily="18" charset="0"/>
              </a:endParaRPr>
            </a:p>
          </p:txBody>
        </p:sp>
        <p:sp>
          <p:nvSpPr>
            <p:cNvPr id="29" name="docshape31"/>
            <p:cNvSpPr txBox="1">
              <a:spLocks noChangeArrowheads="1"/>
            </p:cNvSpPr>
            <p:nvPr/>
          </p:nvSpPr>
          <p:spPr bwMode="auto">
            <a:xfrm>
              <a:off x="2455" y="1809"/>
              <a:ext cx="12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a:effectLst/>
                  <a:latin typeface="Arial" panose="020B0604020202020204" pitchFamily="34" charset="0"/>
                  <a:ea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endParaRPr>
            </a:p>
          </p:txBody>
        </p:sp>
        <p:sp>
          <p:nvSpPr>
            <p:cNvPr id="30" name="docshape32"/>
            <p:cNvSpPr txBox="1">
              <a:spLocks noChangeArrowheads="1"/>
            </p:cNvSpPr>
            <p:nvPr/>
          </p:nvSpPr>
          <p:spPr bwMode="auto">
            <a:xfrm>
              <a:off x="3335" y="1809"/>
              <a:ext cx="12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a:effectLst/>
                  <a:latin typeface="Arial" panose="020B0604020202020204" pitchFamily="34" charset="0"/>
                  <a:ea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endParaRPr>
            </a:p>
          </p:txBody>
        </p:sp>
        <p:sp>
          <p:nvSpPr>
            <p:cNvPr id="31" name="docshape33"/>
            <p:cNvSpPr txBox="1">
              <a:spLocks noChangeArrowheads="1"/>
            </p:cNvSpPr>
            <p:nvPr/>
          </p:nvSpPr>
          <p:spPr bwMode="auto">
            <a:xfrm>
              <a:off x="9912" y="2040"/>
              <a:ext cx="12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a:effectLst/>
                  <a:latin typeface="Arial" panose="020B0604020202020204" pitchFamily="34" charset="0"/>
                  <a:ea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endParaRPr>
            </a:p>
          </p:txBody>
        </p:sp>
        <p:sp>
          <p:nvSpPr>
            <p:cNvPr id="32" name="docshape34"/>
            <p:cNvSpPr txBox="1">
              <a:spLocks noChangeArrowheads="1"/>
            </p:cNvSpPr>
            <p:nvPr/>
          </p:nvSpPr>
          <p:spPr bwMode="auto">
            <a:xfrm>
              <a:off x="9494" y="3885"/>
              <a:ext cx="63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b="1" spc="-25">
                  <a:effectLst/>
                  <a:latin typeface="Arial" panose="020B0604020202020204" pitchFamily="34" charset="0"/>
                  <a:ea typeface="Times New Roman" panose="02020603050405020304" pitchFamily="18" charset="0"/>
                  <a:cs typeface="Times New Roman" panose="02020603050405020304" pitchFamily="18" charset="0"/>
                </a:rPr>
                <a:t>Assign</a:t>
              </a:r>
              <a:endParaRPr lang="en-IN" sz="1200">
                <a:effectLst/>
                <a:latin typeface="Times New Roman" panose="02020603050405020304" pitchFamily="18" charset="0"/>
                <a:ea typeface="Times New Roman" panose="02020603050405020304" pitchFamily="18" charset="0"/>
              </a:endParaRPr>
            </a:p>
          </p:txBody>
        </p:sp>
        <p:sp>
          <p:nvSpPr>
            <p:cNvPr id="33" name="docshape35"/>
            <p:cNvSpPr txBox="1">
              <a:spLocks noChangeArrowheads="1"/>
            </p:cNvSpPr>
            <p:nvPr/>
          </p:nvSpPr>
          <p:spPr bwMode="auto">
            <a:xfrm>
              <a:off x="5900" y="4323"/>
              <a:ext cx="63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b="1">
                  <a:effectLst/>
                  <a:latin typeface="Arial" panose="020B0604020202020204" pitchFamily="34" charset="0"/>
                  <a:ea typeface="Times New Roman" panose="02020603050405020304" pitchFamily="18" charset="0"/>
                  <a:cs typeface="Times New Roman" panose="02020603050405020304" pitchFamily="18" charset="0"/>
                </a:rPr>
                <a:t>Create</a:t>
              </a:r>
              <a:endParaRPr lang="en-IN" sz="1200">
                <a:effectLst/>
                <a:latin typeface="Times New Roman" panose="02020603050405020304" pitchFamily="18" charset="0"/>
                <a:ea typeface="Times New Roman" panose="02020603050405020304" pitchFamily="18" charset="0"/>
              </a:endParaRPr>
            </a:p>
          </p:txBody>
        </p:sp>
        <p:sp>
          <p:nvSpPr>
            <p:cNvPr id="34" name="docshape36"/>
            <p:cNvSpPr txBox="1">
              <a:spLocks noChangeArrowheads="1"/>
            </p:cNvSpPr>
            <p:nvPr/>
          </p:nvSpPr>
          <p:spPr bwMode="auto">
            <a:xfrm>
              <a:off x="8689" y="7091"/>
              <a:ext cx="18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a:effectLst/>
                  <a:latin typeface="Arial" panose="020B0604020202020204" pitchFamily="34" charset="0"/>
                  <a:ea typeface="Times New Roman" panose="02020603050405020304" pitchFamily="18" charset="0"/>
                  <a:cs typeface="Times New Roman" panose="02020603050405020304" pitchFamily="18" charset="0"/>
                </a:rPr>
                <a:t>M</a:t>
              </a:r>
              <a:endParaRPr lang="en-IN" sz="1200">
                <a:effectLst/>
                <a:latin typeface="Times New Roman" panose="02020603050405020304" pitchFamily="18" charset="0"/>
                <a:ea typeface="Times New Roman" panose="02020603050405020304" pitchFamily="18" charset="0"/>
              </a:endParaRPr>
            </a:p>
          </p:txBody>
        </p:sp>
        <p:sp>
          <p:nvSpPr>
            <p:cNvPr id="35" name="docshape37"/>
            <p:cNvSpPr txBox="1">
              <a:spLocks noChangeArrowheads="1"/>
            </p:cNvSpPr>
            <p:nvPr/>
          </p:nvSpPr>
          <p:spPr bwMode="auto">
            <a:xfrm>
              <a:off x="9882" y="6860"/>
              <a:ext cx="18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a:effectLst/>
                  <a:latin typeface="Arial" panose="020B0604020202020204" pitchFamily="34" charset="0"/>
                  <a:ea typeface="Times New Roman" panose="02020603050405020304" pitchFamily="18" charset="0"/>
                  <a:cs typeface="Times New Roman" panose="02020603050405020304" pitchFamily="18" charset="0"/>
                </a:rPr>
                <a:t>M</a:t>
              </a:r>
              <a:endParaRPr lang="en-IN" sz="1200">
                <a:effectLst/>
                <a:latin typeface="Times New Roman" panose="02020603050405020304" pitchFamily="18" charset="0"/>
                <a:ea typeface="Times New Roman" panose="02020603050405020304" pitchFamily="18" charset="0"/>
              </a:endParaRPr>
            </a:p>
          </p:txBody>
        </p:sp>
        <p:sp>
          <p:nvSpPr>
            <p:cNvPr id="36" name="docshape38"/>
            <p:cNvSpPr txBox="1">
              <a:spLocks noChangeArrowheads="1"/>
            </p:cNvSpPr>
            <p:nvPr/>
          </p:nvSpPr>
          <p:spPr bwMode="auto">
            <a:xfrm>
              <a:off x="5617" y="7529"/>
              <a:ext cx="120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b="1">
                  <a:effectLst/>
                  <a:latin typeface="Arial" panose="020B0604020202020204" pitchFamily="34" charset="0"/>
                  <a:ea typeface="Times New Roman" panose="02020603050405020304" pitchFamily="18" charset="0"/>
                  <a:cs typeface="Times New Roman" panose="02020603050405020304" pitchFamily="18" charset="0"/>
                </a:rPr>
                <a:t>Authenticate</a:t>
              </a:r>
              <a:endParaRPr lang="en-IN" sz="1200">
                <a:effectLst/>
                <a:latin typeface="Times New Roman" panose="02020603050405020304" pitchFamily="18" charset="0"/>
                <a:ea typeface="Times New Roman" panose="02020603050405020304" pitchFamily="18" charset="0"/>
              </a:endParaRPr>
            </a:p>
          </p:txBody>
        </p:sp>
        <p:sp>
          <p:nvSpPr>
            <p:cNvPr id="37" name="docshape39"/>
            <p:cNvSpPr txBox="1">
              <a:spLocks noChangeArrowheads="1"/>
            </p:cNvSpPr>
            <p:nvPr/>
          </p:nvSpPr>
          <p:spPr bwMode="auto">
            <a:xfrm>
              <a:off x="8689" y="7759"/>
              <a:ext cx="18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75"/>
                </a:lnSpc>
                <a:spcAft>
                  <a:spcPts val="0"/>
                </a:spcAft>
              </a:pPr>
              <a:r>
                <a:rPr lang="en-US" sz="1500">
                  <a:effectLst/>
                  <a:latin typeface="Arial" panose="020B0604020202020204" pitchFamily="34" charset="0"/>
                  <a:ea typeface="Times New Roman" panose="02020603050405020304" pitchFamily="18" charset="0"/>
                  <a:cs typeface="Times New Roman" panose="02020603050405020304" pitchFamily="18" charset="0"/>
                </a:rPr>
                <a:t>M</a:t>
              </a:r>
              <a:endParaRPr lang="en-IN" sz="1200">
                <a:effectLst/>
                <a:latin typeface="Times New Roman" panose="02020603050405020304" pitchFamily="18" charset="0"/>
                <a:ea typeface="Times New Roman" panose="02020603050405020304" pitchFamily="18" charset="0"/>
              </a:endParaRPr>
            </a:p>
          </p:txBody>
        </p:sp>
        <p:sp>
          <p:nvSpPr>
            <p:cNvPr id="38" name="docshape40"/>
            <p:cNvSpPr txBox="1">
              <a:spLocks noChangeArrowheads="1"/>
            </p:cNvSpPr>
            <p:nvPr/>
          </p:nvSpPr>
          <p:spPr bwMode="auto">
            <a:xfrm>
              <a:off x="8927" y="7247"/>
              <a:ext cx="1790" cy="923"/>
            </a:xfrm>
            <a:prstGeom prst="rect">
              <a:avLst/>
            </a:prstGeom>
            <a:noFill/>
            <a:ln w="14128">
              <a:solidFill>
                <a:srgbClr val="53535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125095">
                <a:spcBef>
                  <a:spcPts val="885"/>
                </a:spcBef>
                <a:spcAft>
                  <a:spcPts val="0"/>
                </a:spcAft>
              </a:pPr>
              <a:r>
                <a:rPr lang="en-US" sz="2200" b="1" spc="70">
                  <a:effectLst/>
                  <a:latin typeface="Times New Roman" panose="02020603050405020304" pitchFamily="18" charset="0"/>
                  <a:ea typeface="Times New Roman" panose="02020603050405020304" pitchFamily="18" charset="0"/>
                </a:rPr>
                <a:t>User/Emp</a:t>
              </a:r>
              <a:endParaRPr lang="en-IN" sz="1200">
                <a:effectLst/>
                <a:latin typeface="Times New Roman" panose="02020603050405020304" pitchFamily="18" charset="0"/>
                <a:ea typeface="Times New Roman" panose="02020603050405020304" pitchFamily="18" charset="0"/>
              </a:endParaRPr>
            </a:p>
          </p:txBody>
        </p:sp>
        <p:sp>
          <p:nvSpPr>
            <p:cNvPr id="39" name="docshape41"/>
            <p:cNvSpPr txBox="1">
              <a:spLocks noChangeArrowheads="1"/>
            </p:cNvSpPr>
            <p:nvPr/>
          </p:nvSpPr>
          <p:spPr bwMode="auto">
            <a:xfrm>
              <a:off x="8927" y="835"/>
              <a:ext cx="1790" cy="923"/>
            </a:xfrm>
            <a:prstGeom prst="rect">
              <a:avLst/>
            </a:prstGeom>
            <a:noFill/>
            <a:ln w="14128">
              <a:solidFill>
                <a:srgbClr val="53535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352425">
                <a:spcBef>
                  <a:spcPts val="885"/>
                </a:spcBef>
                <a:spcAft>
                  <a:spcPts val="0"/>
                </a:spcAft>
              </a:pPr>
              <a:r>
                <a:rPr lang="en-US" sz="2200" b="1" spc="55">
                  <a:effectLst/>
                  <a:latin typeface="Times New Roman" panose="02020603050405020304" pitchFamily="18" charset="0"/>
                  <a:ea typeface="Times New Roman" panose="02020603050405020304" pitchFamily="18" charset="0"/>
                </a:rPr>
                <a:t>Role</a:t>
              </a:r>
              <a:endParaRPr lang="en-IN" sz="1200">
                <a:effectLst/>
                <a:latin typeface="Times New Roman" panose="02020603050405020304" pitchFamily="18" charset="0"/>
                <a:ea typeface="Times New Roman" panose="02020603050405020304" pitchFamily="18" charset="0"/>
              </a:endParaRPr>
            </a:p>
          </p:txBody>
        </p:sp>
        <p:sp>
          <p:nvSpPr>
            <p:cNvPr id="40" name="docshape42"/>
            <p:cNvSpPr txBox="1">
              <a:spLocks noChangeArrowheads="1"/>
            </p:cNvSpPr>
            <p:nvPr/>
          </p:nvSpPr>
          <p:spPr bwMode="auto">
            <a:xfrm>
              <a:off x="1769" y="835"/>
              <a:ext cx="1790" cy="923"/>
            </a:xfrm>
            <a:prstGeom prst="rect">
              <a:avLst/>
            </a:prstGeom>
            <a:noFill/>
            <a:ln w="14128">
              <a:solidFill>
                <a:srgbClr val="53535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67335">
                <a:spcBef>
                  <a:spcPts val="885"/>
                </a:spcBef>
                <a:spcAft>
                  <a:spcPts val="0"/>
                </a:spcAft>
              </a:pPr>
              <a:r>
                <a:rPr lang="en-US" sz="2200" b="1" spc="55">
                  <a:effectLst/>
                  <a:latin typeface="Times New Roman" panose="02020603050405020304" pitchFamily="18" charset="0"/>
                  <a:ea typeface="Times New Roman" panose="02020603050405020304" pitchFamily="18" charset="0"/>
                </a:rPr>
                <a:t>Admin</a:t>
              </a:r>
              <a:endParaRPr lang="en-IN" sz="1200">
                <a:effectLst/>
                <a:latin typeface="Times New Roman" panose="02020603050405020304" pitchFamily="18" charset="0"/>
                <a:ea typeface="Times New Roman" panose="02020603050405020304" pitchFamily="18" charset="0"/>
              </a:endParaRPr>
            </a:p>
          </p:txBody>
        </p:sp>
      </p:grpSp>
      <p:sp>
        <p:nvSpPr>
          <p:cNvPr id="41" name="TextBox 40"/>
          <p:cNvSpPr txBox="1"/>
          <p:nvPr/>
        </p:nvSpPr>
        <p:spPr>
          <a:xfrm>
            <a:off x="1876250" y="660863"/>
            <a:ext cx="6303910" cy="461665"/>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Entity Relation Diagram (Admin</a:t>
            </a:r>
            <a:r>
              <a:rPr lang="en-US" sz="2400" b="1" dirty="0" smtClean="0">
                <a:latin typeface="Times New Roman" pitchFamily="18" charset="0"/>
                <a:cs typeface="Times New Roman" pitchFamily="18" charset="0"/>
              </a:rPr>
              <a:t>)</a:t>
            </a:r>
            <a:endParaRPr lang="en-IN"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007925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6161" y="620646"/>
            <a:ext cx="6322476" cy="734790"/>
          </a:xfrm>
        </p:spPr>
        <p:txBody>
          <a:bodyPr>
            <a:normAutofit/>
          </a:bodyPr>
          <a:lstStyle/>
          <a:p>
            <a:r>
              <a:rPr lang="en-US" sz="2400" b="1" u="sng" dirty="0" smtClean="0">
                <a:latin typeface="Times New Roman" pitchFamily="18" charset="0"/>
                <a:cs typeface="Times New Roman" pitchFamily="18" charset="0"/>
              </a:rPr>
              <a:t>Entity Relation Diagram (Production</a:t>
            </a:r>
            <a:r>
              <a:rPr lang="en-US" sz="2400" b="1" dirty="0" smtClean="0">
                <a:latin typeface="Times New Roman" pitchFamily="18" charset="0"/>
                <a:cs typeface="Times New Roman" pitchFamily="18" charset="0"/>
              </a:rPr>
              <a:t>)</a:t>
            </a:r>
            <a:endParaRPr lang="en-IN" sz="2400" b="1" dirty="0">
              <a:latin typeface="Times New Roman" pitchFamily="18" charset="0"/>
              <a:cs typeface="Times New Roman" pitchFamily="18" charset="0"/>
            </a:endParaRPr>
          </a:p>
        </p:txBody>
      </p:sp>
      <p:pic>
        <p:nvPicPr>
          <p:cNvPr id="6" name="Content Placeholder 5"/>
          <p:cNvPicPr>
            <a:picLocks noGrp="1"/>
          </p:cNvPicPr>
          <p:nvPr>
            <p:ph idx="4294967295"/>
          </p:nvPr>
        </p:nvPicPr>
        <p:blipFill>
          <a:blip r:embed="rId2">
            <a:extLst>
              <a:ext uri="{28A0092B-C50C-407E-A947-70E740481C1C}">
                <a14:useLocalDpi xmlns:a14="http://schemas.microsoft.com/office/drawing/2010/main" val="0"/>
              </a:ext>
            </a:extLst>
          </a:blip>
          <a:stretch>
            <a:fillRect/>
          </a:stretch>
        </p:blipFill>
        <p:spPr>
          <a:xfrm>
            <a:off x="277091" y="1357744"/>
            <a:ext cx="11914909" cy="5500255"/>
          </a:xfrm>
          <a:prstGeom prst="rect">
            <a:avLst/>
          </a:prstGeom>
        </p:spPr>
      </p:pic>
    </p:spTree>
    <p:extLst>
      <p:ext uri="{BB962C8B-B14F-4D97-AF65-F5344CB8AC3E}">
        <p14:creationId xmlns:p14="http://schemas.microsoft.com/office/powerpoint/2010/main" val="3342518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7.png"/>
          <p:cNvPicPr/>
          <p:nvPr/>
        </p:nvPicPr>
        <p:blipFill>
          <a:blip r:embed="rId2" cstate="print"/>
          <a:stretch>
            <a:fillRect/>
          </a:stretch>
        </p:blipFill>
        <p:spPr>
          <a:xfrm>
            <a:off x="1867989" y="2433638"/>
            <a:ext cx="8778239" cy="3836533"/>
          </a:xfrm>
          <a:prstGeom prst="rect">
            <a:avLst/>
          </a:prstGeom>
        </p:spPr>
      </p:pic>
      <p:sp>
        <p:nvSpPr>
          <p:cNvPr id="3" name="TextBox 2"/>
          <p:cNvSpPr txBox="1"/>
          <p:nvPr/>
        </p:nvSpPr>
        <p:spPr>
          <a:xfrm>
            <a:off x="1660797" y="700929"/>
            <a:ext cx="6374674" cy="461665"/>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Entity Relation Diagram(Manpower)</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2010085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151529" y="0"/>
            <a:ext cx="7167283" cy="6857999"/>
          </a:xfrm>
          <a:prstGeom prst="rect">
            <a:avLst/>
          </a:prstGeom>
        </p:spPr>
      </p:pic>
    </p:spTree>
    <p:extLst>
      <p:ext uri="{BB962C8B-B14F-4D97-AF65-F5344CB8AC3E}">
        <p14:creationId xmlns:p14="http://schemas.microsoft.com/office/powerpoint/2010/main" val="666351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8.png"/>
          <p:cNvPicPr/>
          <p:nvPr/>
        </p:nvPicPr>
        <p:blipFill>
          <a:blip r:embed="rId2" cstate="print"/>
          <a:stretch>
            <a:fillRect/>
          </a:stretch>
        </p:blipFill>
        <p:spPr>
          <a:xfrm>
            <a:off x="1524000" y="2313622"/>
            <a:ext cx="9842500" cy="3769678"/>
          </a:xfrm>
          <a:prstGeom prst="rect">
            <a:avLst/>
          </a:prstGeom>
        </p:spPr>
      </p:pic>
      <p:sp>
        <p:nvSpPr>
          <p:cNvPr id="3" name="TextBox 2"/>
          <p:cNvSpPr txBox="1"/>
          <p:nvPr/>
        </p:nvSpPr>
        <p:spPr>
          <a:xfrm>
            <a:off x="1722120" y="744582"/>
            <a:ext cx="6818811" cy="461665"/>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Entity Relation Diagram (Machine)</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881388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9.png"/>
          <p:cNvPicPr/>
          <p:nvPr/>
        </p:nvPicPr>
        <p:blipFill>
          <a:blip r:embed="rId2" cstate="print"/>
          <a:stretch>
            <a:fillRect/>
          </a:stretch>
        </p:blipFill>
        <p:spPr>
          <a:xfrm>
            <a:off x="742043" y="1576614"/>
            <a:ext cx="10659291" cy="4963887"/>
          </a:xfrm>
          <a:prstGeom prst="rect">
            <a:avLst/>
          </a:prstGeom>
        </p:spPr>
      </p:pic>
      <p:sp>
        <p:nvSpPr>
          <p:cNvPr id="3" name="TextBox 2"/>
          <p:cNvSpPr txBox="1"/>
          <p:nvPr/>
        </p:nvSpPr>
        <p:spPr>
          <a:xfrm>
            <a:off x="1711960" y="701095"/>
            <a:ext cx="7249886" cy="461665"/>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Entity Relation Diagram (Material)</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3609994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596900" y="629304"/>
            <a:ext cx="11353800" cy="5961995"/>
          </a:xfrm>
          <a:prstGeom prst="rect">
            <a:avLst/>
          </a:prstGeom>
        </p:spPr>
      </p:pic>
      <p:sp>
        <p:nvSpPr>
          <p:cNvPr id="3" name="TextBox 2"/>
          <p:cNvSpPr txBox="1"/>
          <p:nvPr/>
        </p:nvSpPr>
        <p:spPr>
          <a:xfrm>
            <a:off x="2181496" y="143691"/>
            <a:ext cx="7458892" cy="461665"/>
          </a:xfrm>
          <a:prstGeom prst="rect">
            <a:avLst/>
          </a:prstGeom>
          <a:noFill/>
        </p:spPr>
        <p:txBody>
          <a:bodyPr wrap="square" rtlCol="0">
            <a:spAutoFit/>
          </a:bodyPr>
          <a:lstStyle/>
          <a:p>
            <a:pPr algn="ctr"/>
            <a:r>
              <a:rPr lang="en-US" sz="2400" b="1" u="sng" dirty="0" smtClean="0">
                <a:latin typeface="Times New Roman" pitchFamily="18" charset="0"/>
                <a:cs typeface="Times New Roman" pitchFamily="18" charset="0"/>
              </a:rPr>
              <a:t>Class Diagram</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1276143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66875" y="560388"/>
            <a:ext cx="4022725" cy="630237"/>
          </a:xfrm>
        </p:spPr>
        <p:txBody>
          <a:bodyPr>
            <a:normAutofit/>
          </a:bodyPr>
          <a:lstStyle/>
          <a:p>
            <a:r>
              <a:rPr lang="en-US" sz="2400" b="1" u="sng" dirty="0" smtClean="0">
                <a:latin typeface="Times New Roman" pitchFamily="18" charset="0"/>
                <a:cs typeface="Times New Roman" pitchFamily="18" charset="0"/>
              </a:rPr>
              <a:t>Use-Case Diagram</a:t>
            </a:r>
            <a:endParaRPr lang="en-IN" sz="2400" b="1" u="sng" dirty="0">
              <a:latin typeface="Times New Roman" pitchFamily="18" charset="0"/>
              <a:cs typeface="Times New Roman" pitchFamily="18" charset="0"/>
            </a:endParaRP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13000" y="1155700"/>
            <a:ext cx="7632700" cy="5537200"/>
          </a:xfrm>
        </p:spPr>
      </p:pic>
    </p:spTree>
    <p:extLst>
      <p:ext uri="{BB962C8B-B14F-4D97-AF65-F5344CB8AC3E}">
        <p14:creationId xmlns:p14="http://schemas.microsoft.com/office/powerpoint/2010/main" val="1643355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p:nvPr/>
        </p:nvPicPr>
        <p:blipFill>
          <a:blip r:embed="rId2">
            <a:extLst>
              <a:ext uri="{28A0092B-C50C-407E-A947-70E740481C1C}">
                <a14:useLocalDpi xmlns:a14="http://schemas.microsoft.com/office/drawing/2010/main" val="0"/>
              </a:ext>
            </a:extLst>
          </a:blip>
          <a:stretch>
            <a:fillRect/>
          </a:stretch>
        </p:blipFill>
        <p:spPr>
          <a:xfrm>
            <a:off x="4784725" y="1110343"/>
            <a:ext cx="6153150" cy="5544458"/>
          </a:xfrm>
          <a:prstGeom prst="rect">
            <a:avLst/>
          </a:prstGeom>
        </p:spPr>
      </p:pic>
      <p:sp>
        <p:nvSpPr>
          <p:cNvPr id="52" name="TextBox 51"/>
          <p:cNvSpPr txBox="1"/>
          <p:nvPr/>
        </p:nvSpPr>
        <p:spPr>
          <a:xfrm>
            <a:off x="282393" y="648677"/>
            <a:ext cx="5042263" cy="461665"/>
          </a:xfrm>
          <a:prstGeom prst="rect">
            <a:avLst/>
          </a:prstGeom>
          <a:noFill/>
        </p:spPr>
        <p:txBody>
          <a:bodyPr wrap="square" rtlCol="0">
            <a:spAutoFit/>
          </a:bodyPr>
          <a:lstStyle/>
          <a:p>
            <a:pPr algn="ctr"/>
            <a:r>
              <a:rPr lang="en-US" sz="2400" b="1" u="sng" dirty="0" smtClean="0">
                <a:latin typeface="Times New Roman" pitchFamily="18" charset="0"/>
                <a:cs typeface="Times New Roman" pitchFamily="18" charset="0"/>
              </a:rPr>
              <a:t>Activity Diagram</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2414598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shape1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2500" y="722047"/>
            <a:ext cx="9525000" cy="5666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652155" y="400630"/>
            <a:ext cx="3759200" cy="738664"/>
          </a:xfrm>
          <a:prstGeom prst="rect">
            <a:avLst/>
          </a:prstGeom>
          <a:noFill/>
        </p:spPr>
        <p:txBody>
          <a:bodyPr wrap="square" rtlCol="0">
            <a:spAutoFit/>
          </a:bodyPr>
          <a:lstStyle/>
          <a:p>
            <a:r>
              <a:rPr lang="en-US" sz="2400" b="1" u="sng" dirty="0">
                <a:latin typeface="Times New Roman" pitchFamily="18" charset="0"/>
                <a:cs typeface="Times New Roman" pitchFamily="18" charset="0"/>
              </a:rPr>
              <a:t>Activity </a:t>
            </a:r>
            <a:r>
              <a:rPr lang="en-US" sz="2400" b="1" u="sng" dirty="0" smtClean="0">
                <a:latin typeface="Times New Roman" pitchFamily="18" charset="0"/>
                <a:cs typeface="Times New Roman" pitchFamily="18" charset="0"/>
              </a:rPr>
              <a:t>Diagram (Master)</a:t>
            </a:r>
            <a:endParaRPr lang="en-IN" sz="2400" b="1" u="sng" dirty="0">
              <a:latin typeface="Times New Roman" pitchFamily="18" charset="0"/>
              <a:cs typeface="Times New Roman" pitchFamily="18" charset="0"/>
            </a:endParaRPr>
          </a:p>
          <a:p>
            <a:endParaRPr lang="en-IN" u="sng" dirty="0"/>
          </a:p>
        </p:txBody>
      </p:sp>
    </p:spTree>
    <p:extLst>
      <p:ext uri="{BB962C8B-B14F-4D97-AF65-F5344CB8AC3E}">
        <p14:creationId xmlns:p14="http://schemas.microsoft.com/office/powerpoint/2010/main" val="21031181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5.png"/>
          <p:cNvPicPr/>
          <p:nvPr/>
        </p:nvPicPr>
        <p:blipFill>
          <a:blip r:embed="rId2" cstate="print"/>
          <a:stretch>
            <a:fillRect/>
          </a:stretch>
        </p:blipFill>
        <p:spPr>
          <a:xfrm>
            <a:off x="1816100" y="1201783"/>
            <a:ext cx="10155646" cy="5326017"/>
          </a:xfrm>
          <a:prstGeom prst="rect">
            <a:avLst/>
          </a:prstGeom>
        </p:spPr>
      </p:pic>
      <p:sp>
        <p:nvSpPr>
          <p:cNvPr id="3" name="TextBox 2"/>
          <p:cNvSpPr txBox="1"/>
          <p:nvPr/>
        </p:nvSpPr>
        <p:spPr>
          <a:xfrm>
            <a:off x="1677851" y="638518"/>
            <a:ext cx="6453052" cy="461665"/>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Activity Diagram For Transaction</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2838670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6.png"/>
          <p:cNvPicPr/>
          <p:nvPr/>
        </p:nvPicPr>
        <p:blipFill>
          <a:blip r:embed="rId2" cstate="print"/>
          <a:stretch>
            <a:fillRect/>
          </a:stretch>
        </p:blipFill>
        <p:spPr>
          <a:xfrm>
            <a:off x="1058091" y="1791653"/>
            <a:ext cx="10816046" cy="4726713"/>
          </a:xfrm>
          <a:prstGeom prst="rect">
            <a:avLst/>
          </a:prstGeom>
        </p:spPr>
      </p:pic>
      <p:sp>
        <p:nvSpPr>
          <p:cNvPr id="3" name="TextBox 2"/>
          <p:cNvSpPr txBox="1"/>
          <p:nvPr/>
        </p:nvSpPr>
        <p:spPr>
          <a:xfrm>
            <a:off x="1788159" y="566474"/>
            <a:ext cx="4307841" cy="461665"/>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Activity Diagram For Report</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22618624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7.png"/>
          <p:cNvPicPr/>
          <p:nvPr/>
        </p:nvPicPr>
        <p:blipFill>
          <a:blip r:embed="rId2" cstate="print"/>
          <a:stretch>
            <a:fillRect/>
          </a:stretch>
        </p:blipFill>
        <p:spPr>
          <a:xfrm>
            <a:off x="2929709" y="1018903"/>
            <a:ext cx="8791302" cy="5695406"/>
          </a:xfrm>
          <a:prstGeom prst="rect">
            <a:avLst/>
          </a:prstGeom>
        </p:spPr>
      </p:pic>
      <p:sp>
        <p:nvSpPr>
          <p:cNvPr id="3" name="TextBox 2"/>
          <p:cNvSpPr txBox="1"/>
          <p:nvPr/>
        </p:nvSpPr>
        <p:spPr>
          <a:xfrm>
            <a:off x="1119414" y="160020"/>
            <a:ext cx="6061166" cy="461665"/>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Sequence  Diagram for Sale Manager</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654695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802674" y="1092200"/>
            <a:ext cx="9259025" cy="5549900"/>
          </a:xfrm>
          <a:prstGeom prst="rect">
            <a:avLst/>
          </a:prstGeom>
        </p:spPr>
      </p:pic>
      <p:sp>
        <p:nvSpPr>
          <p:cNvPr id="3" name="TextBox 2"/>
          <p:cNvSpPr txBox="1"/>
          <p:nvPr/>
        </p:nvSpPr>
        <p:spPr>
          <a:xfrm>
            <a:off x="1599474" y="190921"/>
            <a:ext cx="6230983" cy="461665"/>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Sequence Diagram for Production</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1313858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5"/>
          <p:cNvSpPr>
            <a:spLocks noChangeArrowheads="1"/>
          </p:cNvSpPr>
          <p:nvPr/>
        </p:nvSpPr>
        <p:spPr bwMode="auto">
          <a:xfrm>
            <a:off x="3598599" y="123516"/>
            <a:ext cx="441668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49083"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PROJECT PROGRESS REPORT</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52281987"/>
              </p:ext>
            </p:extLst>
          </p:nvPr>
        </p:nvGraphicFramePr>
        <p:xfrm>
          <a:off x="698312" y="537435"/>
          <a:ext cx="5800573" cy="1939788"/>
        </p:xfrm>
        <a:graphic>
          <a:graphicData uri="http://schemas.openxmlformats.org/drawingml/2006/table">
            <a:tbl>
              <a:tblPr firstRow="1" firstCol="1" bandRow="1">
                <a:tableStyleId>{BC89EF96-8CEA-46FF-86C4-4CE0E7609802}</a:tableStyleId>
              </a:tblPr>
              <a:tblGrid>
                <a:gridCol w="3177864">
                  <a:extLst>
                    <a:ext uri="{9D8B030D-6E8A-4147-A177-3AD203B41FA5}">
                      <a16:colId xmlns:a16="http://schemas.microsoft.com/office/drawing/2014/main" val="739745679"/>
                    </a:ext>
                  </a:extLst>
                </a:gridCol>
                <a:gridCol w="2622709">
                  <a:extLst>
                    <a:ext uri="{9D8B030D-6E8A-4147-A177-3AD203B41FA5}">
                      <a16:colId xmlns:a16="http://schemas.microsoft.com/office/drawing/2014/main" val="970740401"/>
                    </a:ext>
                  </a:extLst>
                </a:gridCol>
              </a:tblGrid>
              <a:tr h="446268">
                <a:tc>
                  <a:txBody>
                    <a:bodyPr/>
                    <a:lstStyle/>
                    <a:p>
                      <a:pPr marL="648970" marR="0">
                        <a:spcBef>
                          <a:spcPts val="0"/>
                        </a:spcBef>
                        <a:spcAft>
                          <a:spcPts val="0"/>
                        </a:spcAft>
                      </a:pPr>
                      <a:r>
                        <a:rPr lang="en-US" sz="1400" kern="0" dirty="0">
                          <a:effectLst/>
                        </a:rPr>
                        <a:t>Name of Student                                          </a:t>
                      </a:r>
                      <a:endParaRPr lang="en-US" sz="1400" b="1" kern="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48970" marR="0">
                        <a:spcBef>
                          <a:spcPts val="0"/>
                        </a:spcBef>
                        <a:spcAft>
                          <a:spcPts val="0"/>
                        </a:spcAft>
                      </a:pPr>
                      <a:r>
                        <a:rPr lang="en-US" sz="1400" kern="0" dirty="0">
                          <a:effectLst/>
                        </a:rPr>
                        <a:t>Miss. </a:t>
                      </a:r>
                      <a:r>
                        <a:rPr lang="en-US" sz="1400" kern="0" dirty="0" smtClean="0">
                          <a:effectLst/>
                        </a:rPr>
                        <a:t>Anuprita</a:t>
                      </a:r>
                      <a:r>
                        <a:rPr lang="en-US" sz="1400" kern="0" baseline="0" dirty="0" smtClean="0">
                          <a:effectLst/>
                        </a:rPr>
                        <a:t> Sanjiv Rajput</a:t>
                      </a:r>
                      <a:r>
                        <a:rPr lang="en-US" sz="1400" kern="0" dirty="0" smtClean="0">
                          <a:effectLst/>
                        </a:rPr>
                        <a:t>                             </a:t>
                      </a:r>
                      <a:endParaRPr lang="en-US" sz="14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20543771"/>
                  </a:ext>
                </a:extLst>
              </a:tr>
              <a:tr h="969796">
                <a:tc>
                  <a:txBody>
                    <a:bodyPr/>
                    <a:lstStyle/>
                    <a:p>
                      <a:pPr marL="648970" marR="0">
                        <a:spcBef>
                          <a:spcPts val="0"/>
                        </a:spcBef>
                        <a:spcAft>
                          <a:spcPts val="0"/>
                        </a:spcAft>
                      </a:pPr>
                      <a:r>
                        <a:rPr lang="en-US" sz="1400" kern="0" dirty="0">
                          <a:effectLst/>
                        </a:rPr>
                        <a:t> </a:t>
                      </a:r>
                    </a:p>
                    <a:p>
                      <a:pPr marL="0" marR="0">
                        <a:spcBef>
                          <a:spcPts val="0"/>
                        </a:spcBef>
                        <a:spcAft>
                          <a:spcPts val="0"/>
                        </a:spcAft>
                      </a:pPr>
                      <a:r>
                        <a:rPr lang="en-US" sz="1400" kern="0" dirty="0">
                          <a:effectLst/>
                        </a:rPr>
                        <a:t>               Title of Project</a:t>
                      </a:r>
                      <a:endParaRPr lang="en-US" sz="1400" b="1" kern="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48970" marR="0">
                        <a:spcBef>
                          <a:spcPts val="0"/>
                        </a:spcBef>
                        <a:spcAft>
                          <a:spcPts val="0"/>
                        </a:spcAft>
                      </a:pPr>
                      <a:r>
                        <a:rPr lang="en-US" sz="1400" kern="0" dirty="0" smtClean="0">
                          <a:effectLst/>
                        </a:rPr>
                        <a:t>Production</a:t>
                      </a:r>
                      <a:r>
                        <a:rPr lang="en-US" sz="1400" kern="0" baseline="0" dirty="0" smtClean="0">
                          <a:effectLst/>
                        </a:rPr>
                        <a:t> module for       </a:t>
                      </a:r>
                      <a:r>
                        <a:rPr lang="en-US" sz="1400" kern="0" dirty="0" smtClean="0">
                          <a:effectLst/>
                        </a:rPr>
                        <a:t>E-Global Enterprise resource</a:t>
                      </a:r>
                      <a:r>
                        <a:rPr lang="en-US" sz="1400" kern="0" baseline="0" dirty="0" smtClean="0">
                          <a:effectLst/>
                        </a:rPr>
                        <a:t> Planning(ERP)</a:t>
                      </a:r>
                      <a:endParaRPr lang="en-US" sz="1400" kern="0" dirty="0" smtClean="0">
                        <a:effectLst/>
                      </a:endParaRPr>
                    </a:p>
                    <a:p>
                      <a:pPr marL="648970" marR="0">
                        <a:spcBef>
                          <a:spcPts val="0"/>
                        </a:spcBef>
                        <a:spcAft>
                          <a:spcPts val="0"/>
                        </a:spcAft>
                      </a:pPr>
                      <a:r>
                        <a:rPr lang="en-US" sz="1400" kern="0" dirty="0" smtClean="0">
                          <a:effectLst/>
                        </a:rPr>
                        <a:t> </a:t>
                      </a: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5719479"/>
                  </a:ext>
                </a:extLst>
              </a:tr>
              <a:tr h="387919">
                <a:tc>
                  <a:txBody>
                    <a:bodyPr/>
                    <a:lstStyle/>
                    <a:p>
                      <a:pPr marL="0" marR="0">
                        <a:spcBef>
                          <a:spcPts val="0"/>
                        </a:spcBef>
                        <a:spcAft>
                          <a:spcPts val="0"/>
                        </a:spcAft>
                      </a:pPr>
                      <a:r>
                        <a:rPr lang="en-US" sz="1400" kern="0" dirty="0">
                          <a:effectLst/>
                        </a:rPr>
                        <a:t>     Company’s Project Guide Name</a:t>
                      </a:r>
                      <a:endParaRPr lang="en-US" sz="1400" b="1" kern="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48970" marR="0">
                        <a:spcBef>
                          <a:spcPts val="0"/>
                        </a:spcBef>
                        <a:spcAft>
                          <a:spcPts val="0"/>
                        </a:spcAft>
                      </a:pPr>
                      <a:r>
                        <a:rPr lang="en-US" sz="1400" kern="0" dirty="0">
                          <a:effectLst/>
                        </a:rPr>
                        <a:t>Mr. </a:t>
                      </a:r>
                      <a:r>
                        <a:rPr lang="en-US" sz="1400" kern="0" dirty="0" smtClean="0">
                          <a:effectLst/>
                        </a:rPr>
                        <a:t>Satish</a:t>
                      </a:r>
                      <a:r>
                        <a:rPr lang="en-US" sz="1400" kern="0" baseline="0" dirty="0" smtClean="0">
                          <a:effectLst/>
                        </a:rPr>
                        <a:t> Nishad</a:t>
                      </a: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2374315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694095524"/>
              </p:ext>
            </p:extLst>
          </p:nvPr>
        </p:nvGraphicFramePr>
        <p:xfrm>
          <a:off x="4682837" y="2610283"/>
          <a:ext cx="7329054" cy="4754880"/>
        </p:xfrm>
        <a:graphic>
          <a:graphicData uri="http://schemas.openxmlformats.org/drawingml/2006/table">
            <a:tbl>
              <a:tblPr firstRow="1" firstCol="1" bandRow="1">
                <a:tableStyleId>{BDBED569-4797-4DF1-A0F4-6AAB3CD982D8}</a:tableStyleId>
              </a:tblPr>
              <a:tblGrid>
                <a:gridCol w="623750">
                  <a:extLst>
                    <a:ext uri="{9D8B030D-6E8A-4147-A177-3AD203B41FA5}">
                      <a16:colId xmlns:a16="http://schemas.microsoft.com/office/drawing/2014/main" val="154654962"/>
                    </a:ext>
                  </a:extLst>
                </a:gridCol>
                <a:gridCol w="1496998">
                  <a:extLst>
                    <a:ext uri="{9D8B030D-6E8A-4147-A177-3AD203B41FA5}">
                      <a16:colId xmlns:a16="http://schemas.microsoft.com/office/drawing/2014/main" val="1263988781"/>
                    </a:ext>
                  </a:extLst>
                </a:gridCol>
                <a:gridCol w="1684123">
                  <a:extLst>
                    <a:ext uri="{9D8B030D-6E8A-4147-A177-3AD203B41FA5}">
                      <a16:colId xmlns:a16="http://schemas.microsoft.com/office/drawing/2014/main" val="3973290316"/>
                    </a:ext>
                  </a:extLst>
                </a:gridCol>
                <a:gridCol w="1933622">
                  <a:extLst>
                    <a:ext uri="{9D8B030D-6E8A-4147-A177-3AD203B41FA5}">
                      <a16:colId xmlns:a16="http://schemas.microsoft.com/office/drawing/2014/main" val="2464252220"/>
                    </a:ext>
                  </a:extLst>
                </a:gridCol>
                <a:gridCol w="1590561">
                  <a:extLst>
                    <a:ext uri="{9D8B030D-6E8A-4147-A177-3AD203B41FA5}">
                      <a16:colId xmlns:a16="http://schemas.microsoft.com/office/drawing/2014/main" val="2144334456"/>
                    </a:ext>
                  </a:extLst>
                </a:gridCol>
              </a:tblGrid>
              <a:tr h="352626">
                <a:tc>
                  <a:txBody>
                    <a:bodyPr/>
                    <a:lstStyle/>
                    <a:p>
                      <a:pPr marL="0" marR="0" algn="ctr">
                        <a:spcBef>
                          <a:spcPts val="0"/>
                        </a:spcBef>
                        <a:spcAft>
                          <a:spcPts val="0"/>
                        </a:spcAft>
                      </a:pPr>
                      <a:r>
                        <a:rPr lang="en-US" sz="1200" dirty="0">
                          <a:effectLst/>
                        </a:rPr>
                        <a:t>Sr.no</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marL="0" marR="0" algn="ctr">
                        <a:spcBef>
                          <a:spcPts val="0"/>
                        </a:spcBef>
                        <a:spcAft>
                          <a:spcPts val="0"/>
                        </a:spcAft>
                      </a:pPr>
                      <a:r>
                        <a:rPr lang="en-US" sz="1200">
                          <a:effectLst/>
                        </a:rPr>
                        <a:t>From date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marL="0" marR="0" algn="ctr">
                        <a:spcBef>
                          <a:spcPts val="0"/>
                        </a:spcBef>
                        <a:spcAft>
                          <a:spcPts val="0"/>
                        </a:spcAft>
                      </a:pPr>
                      <a:r>
                        <a:rPr lang="en-US" sz="1200" dirty="0">
                          <a:effectLst/>
                        </a:rPr>
                        <a:t>To Date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marL="0" marR="0" algn="ctr">
                        <a:spcBef>
                          <a:spcPts val="0"/>
                        </a:spcBef>
                        <a:spcAft>
                          <a:spcPts val="0"/>
                        </a:spcAft>
                      </a:pPr>
                      <a:r>
                        <a:rPr lang="en-US" sz="1200">
                          <a:effectLst/>
                        </a:rPr>
                        <a:t>Activity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marL="0" marR="0" algn="ctr">
                        <a:spcBef>
                          <a:spcPts val="0"/>
                        </a:spcBef>
                        <a:spcAft>
                          <a:spcPts val="0"/>
                        </a:spcAft>
                      </a:pPr>
                      <a:r>
                        <a:rPr lang="en-US" sz="1200">
                          <a:effectLst/>
                        </a:rPr>
                        <a:t>Signature of Project Guide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extLst>
                  <a:ext uri="{0D108BD9-81ED-4DB2-BD59-A6C34878D82A}">
                    <a16:rowId xmlns:a16="http://schemas.microsoft.com/office/drawing/2014/main" val="3183157423"/>
                  </a:ext>
                </a:extLst>
              </a:tr>
              <a:tr h="430743">
                <a:tc>
                  <a:txBody>
                    <a:bodyPr/>
                    <a:lstStyle/>
                    <a:p>
                      <a:pPr marL="0" marR="0" algn="ctr">
                        <a:lnSpc>
                          <a:spcPct val="300000"/>
                        </a:lnSpc>
                        <a:spcBef>
                          <a:spcPts val="0"/>
                        </a:spcBef>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a:lnSpc>
                          <a:spcPct val="107000"/>
                        </a:lnSpc>
                        <a:spcAft>
                          <a:spcPts val="0"/>
                        </a:spcAft>
                      </a:pPr>
                      <a:r>
                        <a:rPr lang="en-IN" sz="1200">
                          <a:effectLst/>
                        </a:rPr>
                        <a:t>19-12-2021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17-02-2022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Training</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3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extLst>
                  <a:ext uri="{0D108BD9-81ED-4DB2-BD59-A6C34878D82A}">
                    <a16:rowId xmlns:a16="http://schemas.microsoft.com/office/drawing/2014/main" val="809616207"/>
                  </a:ext>
                </a:extLst>
              </a:tr>
              <a:tr h="430743">
                <a:tc>
                  <a:txBody>
                    <a:bodyPr/>
                    <a:lstStyle/>
                    <a:p>
                      <a:pPr marL="0" marR="0" algn="ctr">
                        <a:lnSpc>
                          <a:spcPct val="300000"/>
                        </a:lnSpc>
                        <a:spcBef>
                          <a:spcPts val="0"/>
                        </a:spcBef>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a:lnSpc>
                          <a:spcPct val="107000"/>
                        </a:lnSpc>
                        <a:spcAft>
                          <a:spcPts val="0"/>
                        </a:spcAft>
                      </a:pPr>
                      <a:r>
                        <a:rPr lang="en-IN" sz="1200">
                          <a:effectLst/>
                        </a:rPr>
                        <a:t>18-02-2022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25-02-2022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Analysis</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3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extLst>
                  <a:ext uri="{0D108BD9-81ED-4DB2-BD59-A6C34878D82A}">
                    <a16:rowId xmlns:a16="http://schemas.microsoft.com/office/drawing/2014/main" val="2835948917"/>
                  </a:ext>
                </a:extLst>
              </a:tr>
              <a:tr h="430743">
                <a:tc>
                  <a:txBody>
                    <a:bodyPr/>
                    <a:lstStyle/>
                    <a:p>
                      <a:pPr marL="0" marR="0" algn="ctr">
                        <a:lnSpc>
                          <a:spcPct val="300000"/>
                        </a:lnSpc>
                        <a:spcBef>
                          <a:spcPts val="0"/>
                        </a:spcBef>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a:lnSpc>
                          <a:spcPct val="107000"/>
                        </a:lnSpc>
                        <a:spcAft>
                          <a:spcPts val="0"/>
                        </a:spcAft>
                      </a:pPr>
                      <a:r>
                        <a:rPr lang="en-IN" sz="1200" dirty="0">
                          <a:effectLst/>
                        </a:rPr>
                        <a:t>26-02-2022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03-03-2022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Information Research</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3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extLst>
                  <a:ext uri="{0D108BD9-81ED-4DB2-BD59-A6C34878D82A}">
                    <a16:rowId xmlns:a16="http://schemas.microsoft.com/office/drawing/2014/main" val="1101623882"/>
                  </a:ext>
                </a:extLst>
              </a:tr>
              <a:tr h="430743">
                <a:tc>
                  <a:txBody>
                    <a:bodyPr/>
                    <a:lstStyle/>
                    <a:p>
                      <a:pPr marL="0" marR="0" algn="ctr">
                        <a:lnSpc>
                          <a:spcPct val="300000"/>
                        </a:lnSpc>
                        <a:spcBef>
                          <a:spcPts val="0"/>
                        </a:spcBef>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a:lnSpc>
                          <a:spcPct val="107000"/>
                        </a:lnSpc>
                        <a:spcAft>
                          <a:spcPts val="0"/>
                        </a:spcAft>
                      </a:pPr>
                      <a:r>
                        <a:rPr lang="en-IN" sz="1200" dirty="0">
                          <a:effectLst/>
                        </a:rPr>
                        <a:t>04-03-2022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15-03-2022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Project Management</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3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extLst>
                  <a:ext uri="{0D108BD9-81ED-4DB2-BD59-A6C34878D82A}">
                    <a16:rowId xmlns:a16="http://schemas.microsoft.com/office/drawing/2014/main" val="2159111996"/>
                  </a:ext>
                </a:extLst>
              </a:tr>
              <a:tr h="430743">
                <a:tc>
                  <a:txBody>
                    <a:bodyPr/>
                    <a:lstStyle/>
                    <a:p>
                      <a:pPr marL="0" marR="0" algn="ctr">
                        <a:lnSpc>
                          <a:spcPct val="300000"/>
                        </a:lnSpc>
                        <a:spcBef>
                          <a:spcPts val="0"/>
                        </a:spcBef>
                        <a:spcAft>
                          <a:spcPts val="0"/>
                        </a:spcAft>
                      </a:pPr>
                      <a:r>
                        <a:rPr lang="en-US" sz="1200">
                          <a:effectLst/>
                        </a:rPr>
                        <a:t>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a:lnSpc>
                          <a:spcPct val="107000"/>
                        </a:lnSpc>
                        <a:spcAft>
                          <a:spcPts val="0"/>
                        </a:spcAft>
                      </a:pPr>
                      <a:r>
                        <a:rPr lang="en-IN" sz="1200" dirty="0">
                          <a:effectLst/>
                        </a:rPr>
                        <a:t>16-03-2022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24-03-2021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Database Creation</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3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extLst>
                  <a:ext uri="{0D108BD9-81ED-4DB2-BD59-A6C34878D82A}">
                    <a16:rowId xmlns:a16="http://schemas.microsoft.com/office/drawing/2014/main" val="2580029389"/>
                  </a:ext>
                </a:extLst>
              </a:tr>
              <a:tr h="430743">
                <a:tc>
                  <a:txBody>
                    <a:bodyPr/>
                    <a:lstStyle/>
                    <a:p>
                      <a:pPr marL="0" marR="0" algn="ctr">
                        <a:lnSpc>
                          <a:spcPct val="300000"/>
                        </a:lnSpc>
                        <a:spcBef>
                          <a:spcPts val="0"/>
                        </a:spcBef>
                        <a:spcAft>
                          <a:spcPts val="0"/>
                        </a:spcAft>
                      </a:pPr>
                      <a:r>
                        <a:rPr lang="en-US" sz="1200">
                          <a:effectLst/>
                        </a:rPr>
                        <a:t>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a:lnSpc>
                          <a:spcPct val="107000"/>
                        </a:lnSpc>
                        <a:spcAft>
                          <a:spcPts val="0"/>
                        </a:spcAft>
                      </a:pPr>
                      <a:r>
                        <a:rPr lang="en-IN" sz="1200" dirty="0">
                          <a:effectLst/>
                        </a:rPr>
                        <a:t>25-03-2022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08-04-2022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UI Design</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3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extLst>
                  <a:ext uri="{0D108BD9-81ED-4DB2-BD59-A6C34878D82A}">
                    <a16:rowId xmlns:a16="http://schemas.microsoft.com/office/drawing/2014/main" val="974116486"/>
                  </a:ext>
                </a:extLst>
              </a:tr>
              <a:tr h="476896">
                <a:tc>
                  <a:txBody>
                    <a:bodyPr/>
                    <a:lstStyle/>
                    <a:p>
                      <a:pPr marL="0" marR="0" algn="ctr">
                        <a:lnSpc>
                          <a:spcPct val="300000"/>
                        </a:lnSpc>
                        <a:spcBef>
                          <a:spcPts val="0"/>
                        </a:spcBef>
                        <a:spcAft>
                          <a:spcPts val="0"/>
                        </a:spcAft>
                      </a:pPr>
                      <a:r>
                        <a:rPr lang="en-US" sz="1200">
                          <a:effectLst/>
                        </a:rPr>
                        <a:t>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a:lnSpc>
                          <a:spcPct val="107000"/>
                        </a:lnSpc>
                        <a:spcAft>
                          <a:spcPts val="0"/>
                        </a:spcAft>
                      </a:pPr>
                      <a:r>
                        <a:rPr lang="en-IN" sz="1200">
                          <a:effectLst/>
                        </a:rPr>
                        <a:t>09-04-2022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30-04-2022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a:effectLst/>
                        </a:rPr>
                        <a:t>Implementation Coding</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3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extLst>
                  <a:ext uri="{0D108BD9-81ED-4DB2-BD59-A6C34878D82A}">
                    <a16:rowId xmlns:a16="http://schemas.microsoft.com/office/drawing/2014/main" val="3531946011"/>
                  </a:ext>
                </a:extLst>
              </a:tr>
              <a:tr h="528939">
                <a:tc>
                  <a:txBody>
                    <a:bodyPr/>
                    <a:lstStyle/>
                    <a:p>
                      <a:pPr marL="0" marR="0" algn="ctr">
                        <a:lnSpc>
                          <a:spcPct val="300000"/>
                        </a:lnSpc>
                        <a:spcBef>
                          <a:spcPts val="0"/>
                        </a:spcBef>
                        <a:spcAft>
                          <a:spcPts val="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tc>
                  <a:txBody>
                    <a:bodyPr/>
                    <a:lstStyle/>
                    <a:p>
                      <a:pPr>
                        <a:lnSpc>
                          <a:spcPct val="107000"/>
                        </a:lnSpc>
                        <a:spcAft>
                          <a:spcPts val="0"/>
                        </a:spcAft>
                      </a:pPr>
                      <a:r>
                        <a:rPr lang="en-IN" sz="1200" dirty="0">
                          <a:effectLst/>
                        </a:rPr>
                        <a:t>02-05-2022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10-05-2022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Testing</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3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99" marR="51599" marT="0" marB="0"/>
                </a:tc>
                <a:extLst>
                  <a:ext uri="{0D108BD9-81ED-4DB2-BD59-A6C34878D82A}">
                    <a16:rowId xmlns:a16="http://schemas.microsoft.com/office/drawing/2014/main" val="268357035"/>
                  </a:ext>
                </a:extLst>
              </a:tr>
            </a:tbl>
          </a:graphicData>
        </a:graphic>
      </p:graphicFrame>
    </p:spTree>
    <p:extLst>
      <p:ext uri="{BB962C8B-B14F-4D97-AF65-F5344CB8AC3E}">
        <p14:creationId xmlns:p14="http://schemas.microsoft.com/office/powerpoint/2010/main" val="3614446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19.png"/>
          <p:cNvPicPr/>
          <p:nvPr/>
        </p:nvPicPr>
        <p:blipFill>
          <a:blip r:embed="rId2" cstate="print"/>
          <a:stretch>
            <a:fillRect/>
          </a:stretch>
        </p:blipFill>
        <p:spPr>
          <a:xfrm>
            <a:off x="2375880" y="1430021"/>
            <a:ext cx="7525766" cy="5170342"/>
          </a:xfrm>
          <a:prstGeom prst="rect">
            <a:avLst/>
          </a:prstGeom>
        </p:spPr>
      </p:pic>
      <p:sp>
        <p:nvSpPr>
          <p:cNvPr id="15" name="TextBox 14"/>
          <p:cNvSpPr txBox="1"/>
          <p:nvPr/>
        </p:nvSpPr>
        <p:spPr>
          <a:xfrm>
            <a:off x="1097280" y="550178"/>
            <a:ext cx="4637314" cy="461665"/>
          </a:xfrm>
          <a:prstGeom prst="rect">
            <a:avLst/>
          </a:prstGeom>
          <a:noFill/>
        </p:spPr>
        <p:txBody>
          <a:bodyPr wrap="square" rtlCol="0">
            <a:spAutoFit/>
          </a:bodyPr>
          <a:lstStyle/>
          <a:p>
            <a:pPr algn="ctr"/>
            <a:r>
              <a:rPr lang="en-US" sz="2400" b="1" u="sng" dirty="0" smtClean="0">
                <a:latin typeface="Times New Roman" pitchFamily="18" charset="0"/>
                <a:cs typeface="Times New Roman" pitchFamily="18" charset="0"/>
              </a:rPr>
              <a:t>Component Diagram</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11127195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0.png"/>
          <p:cNvPicPr/>
          <p:nvPr/>
        </p:nvPicPr>
        <p:blipFill>
          <a:blip r:embed="rId2" cstate="print"/>
          <a:stretch>
            <a:fillRect/>
          </a:stretch>
        </p:blipFill>
        <p:spPr>
          <a:xfrm>
            <a:off x="2116183" y="1620203"/>
            <a:ext cx="8503920" cy="4767534"/>
          </a:xfrm>
          <a:prstGeom prst="rect">
            <a:avLst/>
          </a:prstGeom>
        </p:spPr>
      </p:pic>
      <p:sp>
        <p:nvSpPr>
          <p:cNvPr id="3" name="TextBox 2"/>
          <p:cNvSpPr txBox="1"/>
          <p:nvPr/>
        </p:nvSpPr>
        <p:spPr>
          <a:xfrm>
            <a:off x="0" y="738217"/>
            <a:ext cx="6257108" cy="461665"/>
          </a:xfrm>
          <a:prstGeom prst="rect">
            <a:avLst/>
          </a:prstGeom>
          <a:noFill/>
        </p:spPr>
        <p:txBody>
          <a:bodyPr wrap="square" rtlCol="0">
            <a:spAutoFit/>
          </a:bodyPr>
          <a:lstStyle/>
          <a:p>
            <a:pPr algn="ctr"/>
            <a:r>
              <a:rPr lang="en-US" sz="2400" b="1" u="sng" dirty="0" smtClean="0">
                <a:latin typeface="Times New Roman" pitchFamily="18" charset="0"/>
                <a:cs typeface="Times New Roman" pitchFamily="18" charset="0"/>
              </a:rPr>
              <a:t>Deployment Diagram</a:t>
            </a: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40517827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04" y="2282005"/>
            <a:ext cx="8911687" cy="1280890"/>
          </a:xfrm>
        </p:spPr>
        <p:txBody>
          <a:bodyPr>
            <a:normAutofit/>
          </a:bodyPr>
          <a:lstStyle/>
          <a:p>
            <a:pPr algn="ctr"/>
            <a:r>
              <a:rPr lang="en-US" sz="4000" b="1" i="1" dirty="0" smtClean="0">
                <a:solidFill>
                  <a:srgbClr val="C00000"/>
                </a:solidFill>
                <a:latin typeface="Times New Roman" pitchFamily="18" charset="0"/>
                <a:cs typeface="Times New Roman" pitchFamily="18" charset="0"/>
              </a:rPr>
              <a:t>Data Dictionary</a:t>
            </a:r>
            <a:endParaRPr lang="en-IN" sz="4000" b="1" i="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875421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70566" y="653050"/>
            <a:ext cx="2406941" cy="400110"/>
          </a:xfrm>
          <a:prstGeom prst="rect">
            <a:avLst/>
          </a:prstGeom>
        </p:spPr>
        <p:txBody>
          <a:bodyPr wrap="none">
            <a:spAutoFit/>
          </a:bodyPr>
          <a:lstStyle/>
          <a:p>
            <a:pPr>
              <a:spcBef>
                <a:spcPts val="495"/>
              </a:spcBef>
              <a:spcAft>
                <a:spcPts val="0"/>
              </a:spcAft>
            </a:pPr>
            <a:r>
              <a:rPr lang="en-US" sz="2000" b="1" dirty="0">
                <a:latin typeface="Times New Roman" panose="02020603050405020304" pitchFamily="18" charset="0"/>
                <a:ea typeface="Times New Roman" panose="02020603050405020304" pitchFamily="18" charset="0"/>
                <a:cs typeface="Times New Roman" pitchFamily="18" charset="0"/>
              </a:rPr>
              <a:t>Table</a:t>
            </a:r>
            <a:r>
              <a:rPr lang="en-US" sz="2000" b="1" spc="-20" dirty="0">
                <a:latin typeface="Times New Roman" panose="02020603050405020304" pitchFamily="18" charset="0"/>
                <a:ea typeface="Times New Roman" panose="02020603050405020304" pitchFamily="18" charset="0"/>
                <a:cs typeface="Times New Roman" pitchFamily="18" charset="0"/>
              </a:rPr>
              <a:t> </a:t>
            </a:r>
            <a:r>
              <a:rPr lang="en-US" sz="2000" b="1" dirty="0">
                <a:latin typeface="Times New Roman" pitchFamily="18" charset="0"/>
                <a:ea typeface="Times New Roman" pitchFamily="18" charset="0"/>
                <a:cs typeface="Times New Roman" pitchFamily="18" charset="0"/>
              </a:rPr>
              <a:t>Name:</a:t>
            </a:r>
            <a:r>
              <a:rPr lang="en-US" sz="2000" b="1" spc="320" dirty="0">
                <a:latin typeface="Times New Roman" panose="02020603050405020304" pitchFamily="18" charset="0"/>
                <a:ea typeface="Times New Roman" panose="02020603050405020304" pitchFamily="18" charset="0"/>
                <a:cs typeface="Times New Roman" pitchFamily="18" charset="0"/>
              </a:rPr>
              <a:t> </a:t>
            </a:r>
            <a:r>
              <a:rPr lang="en-US" sz="2000" b="1" dirty="0">
                <a:latin typeface="Times New Roman" panose="02020603050405020304" pitchFamily="18" charset="0"/>
                <a:ea typeface="Times New Roman" panose="02020603050405020304" pitchFamily="18" charset="0"/>
                <a:cs typeface="Times New Roman" pitchFamily="18" charset="0"/>
              </a:rPr>
              <a:t>MPart</a:t>
            </a:r>
            <a:endParaRPr lang="en-IN" sz="2000" dirty="0">
              <a:effectLst/>
              <a:latin typeface="Times New Roman" panose="02020603050405020304" pitchFamily="18" charset="0"/>
              <a:ea typeface="Times New Roman" panose="02020603050405020304"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49031168"/>
              </p:ext>
            </p:extLst>
          </p:nvPr>
        </p:nvGraphicFramePr>
        <p:xfrm>
          <a:off x="1765300" y="1282710"/>
          <a:ext cx="8661401" cy="5016489"/>
        </p:xfrm>
        <a:graphic>
          <a:graphicData uri="http://schemas.openxmlformats.org/drawingml/2006/table">
            <a:tbl>
              <a:tblPr firstRow="1" firstCol="1" lastRow="1" lastCol="1" bandRow="1" bandCol="1">
                <a:tableStyleId>{5940675A-B579-460E-94D1-54222C63F5DA}</a:tableStyleId>
              </a:tblPr>
              <a:tblGrid>
                <a:gridCol w="1088250">
                  <a:extLst>
                    <a:ext uri="{9D8B030D-6E8A-4147-A177-3AD203B41FA5}">
                      <a16:colId xmlns:a16="http://schemas.microsoft.com/office/drawing/2014/main" val="1405918335"/>
                    </a:ext>
                  </a:extLst>
                </a:gridCol>
                <a:gridCol w="3523855">
                  <a:extLst>
                    <a:ext uri="{9D8B030D-6E8A-4147-A177-3AD203B41FA5}">
                      <a16:colId xmlns:a16="http://schemas.microsoft.com/office/drawing/2014/main" val="2489915665"/>
                    </a:ext>
                  </a:extLst>
                </a:gridCol>
                <a:gridCol w="2024116">
                  <a:extLst>
                    <a:ext uri="{9D8B030D-6E8A-4147-A177-3AD203B41FA5}">
                      <a16:colId xmlns:a16="http://schemas.microsoft.com/office/drawing/2014/main" val="3341457946"/>
                    </a:ext>
                  </a:extLst>
                </a:gridCol>
                <a:gridCol w="2025180">
                  <a:extLst>
                    <a:ext uri="{9D8B030D-6E8A-4147-A177-3AD203B41FA5}">
                      <a16:colId xmlns:a16="http://schemas.microsoft.com/office/drawing/2014/main" val="4020544695"/>
                    </a:ext>
                  </a:extLst>
                </a:gridCol>
              </a:tblGrid>
              <a:tr h="313812">
                <a:tc>
                  <a:txBody>
                    <a:bodyPr/>
                    <a:lstStyle/>
                    <a:p>
                      <a:pPr marL="176530">
                        <a:spcAft>
                          <a:spcPts val="0"/>
                        </a:spcAft>
                      </a:pPr>
                      <a:r>
                        <a:rPr lang="en-US" sz="1200" b="1" dirty="0" smtClean="0">
                          <a:effectLst/>
                        </a:rPr>
                        <a:t>Field</a:t>
                      </a:r>
                      <a:r>
                        <a:rPr lang="en-US" sz="1200" b="1" spc="-10" dirty="0" smtClean="0">
                          <a:effectLst/>
                        </a:rPr>
                        <a:t> </a:t>
                      </a:r>
                      <a:r>
                        <a:rPr lang="en-US" sz="1200" b="1" dirty="0" smtClean="0">
                          <a:effectLst/>
                        </a:rPr>
                        <a:t>No</a:t>
                      </a:r>
                      <a:endParaRPr lang="en-IN" sz="12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591185">
                        <a:spcAft>
                          <a:spcPts val="0"/>
                        </a:spcAft>
                      </a:pPr>
                      <a:r>
                        <a:rPr lang="en-US" sz="1200" b="1" dirty="0" smtClean="0">
                          <a:effectLst/>
                        </a:rPr>
                        <a:t>Field</a:t>
                      </a:r>
                      <a:r>
                        <a:rPr lang="en-US" sz="1200" b="1" spc="-10" dirty="0" smtClean="0">
                          <a:effectLst/>
                        </a:rPr>
                        <a:t> </a:t>
                      </a:r>
                      <a:r>
                        <a:rPr lang="en-US" sz="1200" b="1" dirty="0" smtClean="0">
                          <a:effectLst/>
                        </a:rPr>
                        <a:t>Name</a:t>
                      </a:r>
                      <a:endParaRPr lang="en-IN" sz="12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188595">
                        <a:spcAft>
                          <a:spcPts val="0"/>
                        </a:spcAft>
                      </a:pPr>
                      <a:r>
                        <a:rPr lang="en-US" sz="1200" b="1" dirty="0" smtClean="0">
                          <a:effectLst/>
                        </a:rPr>
                        <a:t>Data</a:t>
                      </a:r>
                      <a:r>
                        <a:rPr lang="en-US" sz="1200" b="1" spc="-15" dirty="0" smtClean="0">
                          <a:effectLst/>
                        </a:rPr>
                        <a:t> </a:t>
                      </a:r>
                      <a:r>
                        <a:rPr lang="en-US" sz="1200" b="1" dirty="0" smtClean="0">
                          <a:effectLst/>
                        </a:rPr>
                        <a:t>Type</a:t>
                      </a:r>
                      <a:endParaRPr lang="en-IN" sz="12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170180">
                        <a:spcAft>
                          <a:spcPts val="0"/>
                        </a:spcAft>
                      </a:pPr>
                      <a:r>
                        <a:rPr lang="en-US" sz="1200" b="1" dirty="0" smtClean="0">
                          <a:effectLst/>
                        </a:rPr>
                        <a:t>Constraint</a:t>
                      </a:r>
                      <a:endParaRPr lang="en-IN" sz="12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90305972"/>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catcode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varchar(2)</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05"/>
                        </a:spcBef>
                        <a:spcAft>
                          <a:spcPts val="0"/>
                        </a:spcAft>
                      </a:pPr>
                      <a:r>
                        <a:rPr lang="en-US" sz="1400" dirty="0" smtClean="0">
                          <a:effectLst/>
                          <a:latin typeface="Times New Roman" pitchFamily="18" charset="0"/>
                          <a:cs typeface="Times New Roman" pitchFamily="18" charset="0"/>
                        </a:rPr>
                        <a:t>Foreign</a:t>
                      </a:r>
                      <a:r>
                        <a:rPr lang="en-US" sz="1400" spc="-15" dirty="0" smtClean="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571008"/>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partcode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varchar(50)</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05"/>
                        </a:spcBef>
                        <a:spcAft>
                          <a:spcPts val="0"/>
                        </a:spcAft>
                      </a:pPr>
                      <a:r>
                        <a:rPr lang="en-US" sz="1400" dirty="0" smtClean="0">
                          <a:effectLst/>
                          <a:latin typeface="Times New Roman" pitchFamily="18" charset="0"/>
                          <a:cs typeface="Times New Roman" pitchFamily="18" charset="0"/>
                        </a:rPr>
                        <a:t>Primary</a:t>
                      </a:r>
                      <a:r>
                        <a:rPr lang="en-US" sz="1400" spc="-10" dirty="0" smtClean="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308803924"/>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partdesc</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varchar(200)</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483214408"/>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uom</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varchar(6)</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55196753"/>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iuom</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varchar(6)</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12736326"/>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basicrate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numeric(10,2)</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269428090"/>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rateperqty</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numeric(10,2)</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955380457"/>
                  </a:ext>
                </a:extLst>
              </a:tr>
              <a:tr h="223937">
                <a:tc>
                  <a:txBody>
                    <a:bodyPr/>
                    <a:lstStyle/>
                    <a:p>
                      <a:pPr marL="296545">
                        <a:spcBef>
                          <a:spcPts val="165"/>
                        </a:spcBef>
                        <a:spcAft>
                          <a:spcPts val="0"/>
                        </a:spcAft>
                      </a:pPr>
                      <a:r>
                        <a:rPr lang="en-US" sz="1400" smtClean="0">
                          <a:effectLst/>
                          <a:latin typeface="Times New Roman" pitchFamily="18" charset="0"/>
                          <a:cs typeface="Times New Roman" pitchFamily="18" charset="0"/>
                        </a:rPr>
                        <a:t>8.</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netweight</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numeric(10,4)</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545190460"/>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9.</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grossweight</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numeric(10,4)</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054250330"/>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scrapweight</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numeric(10,4)</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56175329"/>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actcode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varchar(5)</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56933273"/>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matcode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varchar(20)</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401964753"/>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sgcode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varchar(20)</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86011447"/>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classNo</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varchar(20)</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53655866"/>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obsolete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varchar(1)</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13191304"/>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accode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varchar(10)</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4098654"/>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exflag</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varchar(3)</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83181725"/>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divcode</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varchar(5)</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05"/>
                        </a:spcBef>
                        <a:spcAft>
                          <a:spcPts val="0"/>
                        </a:spcAft>
                      </a:pPr>
                      <a:r>
                        <a:rPr lang="en-US" sz="1400" dirty="0" smtClean="0">
                          <a:effectLst/>
                          <a:latin typeface="Times New Roman" pitchFamily="18" charset="0"/>
                          <a:cs typeface="Times New Roman" pitchFamily="18" charset="0"/>
                        </a:rPr>
                        <a:t>Foreign</a:t>
                      </a:r>
                      <a:r>
                        <a:rPr lang="en-US" sz="1400" spc="-15" dirty="0" smtClean="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173659209"/>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19.</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loccode</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varchar(5)</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05"/>
                        </a:spcBef>
                        <a:spcAft>
                          <a:spcPts val="0"/>
                        </a:spcAft>
                      </a:pPr>
                      <a:r>
                        <a:rPr lang="en-US" sz="1400" dirty="0" smtClean="0">
                          <a:effectLst/>
                          <a:latin typeface="Times New Roman" pitchFamily="18" charset="0"/>
                          <a:cs typeface="Times New Roman" pitchFamily="18" charset="0"/>
                        </a:rPr>
                        <a:t>Foreign</a:t>
                      </a:r>
                      <a:r>
                        <a:rPr lang="en-US" sz="1400" spc="-15" dirty="0" smtClean="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89697538"/>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20.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clicode</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smtClean="0">
                          <a:effectLst/>
                          <a:latin typeface="Times New Roman" pitchFamily="18" charset="0"/>
                          <a:cs typeface="Times New Roman" pitchFamily="18" charset="0"/>
                        </a:rPr>
                        <a:t>varchar(5)</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05"/>
                        </a:spcBef>
                        <a:spcAft>
                          <a:spcPts val="0"/>
                        </a:spcAft>
                      </a:pPr>
                      <a:r>
                        <a:rPr lang="en-US" sz="1400" dirty="0" smtClean="0">
                          <a:effectLst/>
                          <a:latin typeface="Times New Roman" pitchFamily="18" charset="0"/>
                          <a:cs typeface="Times New Roman" pitchFamily="18" charset="0"/>
                        </a:rPr>
                        <a:t>Foreign</a:t>
                      </a:r>
                      <a:r>
                        <a:rPr lang="en-US" sz="1400" spc="-15" dirty="0" smtClean="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560784452"/>
                  </a:ext>
                </a:extLst>
              </a:tr>
              <a:tr h="223937">
                <a:tc>
                  <a:txBody>
                    <a:bodyPr/>
                    <a:lstStyle/>
                    <a:p>
                      <a:pPr marL="296545">
                        <a:spcBef>
                          <a:spcPts val="165"/>
                        </a:spcBef>
                        <a:spcAft>
                          <a:spcPts val="0"/>
                        </a:spcAft>
                      </a:pPr>
                      <a:r>
                        <a:rPr lang="en-US" sz="1400" dirty="0" smtClean="0">
                          <a:effectLst/>
                          <a:latin typeface="Times New Roman" pitchFamily="18" charset="0"/>
                          <a:cs typeface="Times New Roman" pitchFamily="18" charset="0"/>
                        </a:rPr>
                        <a:t>21.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userid</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smtClean="0">
                          <a:effectLst/>
                          <a:latin typeface="Times New Roman" pitchFamily="18" charset="0"/>
                          <a:cs typeface="Times New Roman" pitchFamily="18" charset="0"/>
                        </a:rPr>
                        <a:t>varchar(100)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smtClean="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68422965"/>
                  </a:ext>
                </a:extLst>
              </a:tr>
            </a:tbl>
          </a:graphicData>
        </a:graphic>
      </p:graphicFrame>
    </p:spTree>
    <p:extLst>
      <p:ext uri="{BB962C8B-B14F-4D97-AF65-F5344CB8AC3E}">
        <p14:creationId xmlns:p14="http://schemas.microsoft.com/office/powerpoint/2010/main" val="22928478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02587842"/>
              </p:ext>
            </p:extLst>
          </p:nvPr>
        </p:nvGraphicFramePr>
        <p:xfrm>
          <a:off x="1761191" y="571502"/>
          <a:ext cx="8652808" cy="3656328"/>
        </p:xfrm>
        <a:graphic>
          <a:graphicData uri="http://schemas.openxmlformats.org/drawingml/2006/table">
            <a:tbl>
              <a:tblPr firstRow="1" firstCol="1" lastRow="1" lastCol="1" bandRow="1" bandCol="1">
                <a:tableStyleId>{5940675A-B579-460E-94D1-54222C63F5DA}</a:tableStyleId>
              </a:tblPr>
              <a:tblGrid>
                <a:gridCol w="1599803">
                  <a:extLst>
                    <a:ext uri="{9D8B030D-6E8A-4147-A177-3AD203B41FA5}">
                      <a16:colId xmlns:a16="http://schemas.microsoft.com/office/drawing/2014/main" val="1491353781"/>
                    </a:ext>
                  </a:extLst>
                </a:gridCol>
                <a:gridCol w="3281827">
                  <a:extLst>
                    <a:ext uri="{9D8B030D-6E8A-4147-A177-3AD203B41FA5}">
                      <a16:colId xmlns:a16="http://schemas.microsoft.com/office/drawing/2014/main" val="1041620656"/>
                    </a:ext>
                  </a:extLst>
                </a:gridCol>
                <a:gridCol w="1885093">
                  <a:extLst>
                    <a:ext uri="{9D8B030D-6E8A-4147-A177-3AD203B41FA5}">
                      <a16:colId xmlns:a16="http://schemas.microsoft.com/office/drawing/2014/main" val="2593594705"/>
                    </a:ext>
                  </a:extLst>
                </a:gridCol>
                <a:gridCol w="1886085">
                  <a:extLst>
                    <a:ext uri="{9D8B030D-6E8A-4147-A177-3AD203B41FA5}">
                      <a16:colId xmlns:a16="http://schemas.microsoft.com/office/drawing/2014/main" val="992272154"/>
                    </a:ext>
                  </a:extLst>
                </a:gridCol>
              </a:tblGrid>
              <a:tr h="260708">
                <a:tc>
                  <a:txBody>
                    <a:bodyPr/>
                    <a:lstStyle/>
                    <a:p>
                      <a:pPr marL="296545">
                        <a:spcBef>
                          <a:spcPts val="165"/>
                        </a:spcBef>
                        <a:spcAft>
                          <a:spcPts val="0"/>
                        </a:spcAft>
                      </a:pPr>
                      <a:r>
                        <a:rPr lang="en-US" sz="1400" dirty="0">
                          <a:effectLst/>
                        </a:rPr>
                        <a:t>22.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sysdate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datetimer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760876046"/>
                  </a:ext>
                </a:extLst>
              </a:tr>
              <a:tr h="260708">
                <a:tc>
                  <a:txBody>
                    <a:bodyPr/>
                    <a:lstStyle/>
                    <a:p>
                      <a:pPr marL="296545">
                        <a:spcBef>
                          <a:spcPts val="165"/>
                        </a:spcBef>
                        <a:spcAft>
                          <a:spcPts val="0"/>
                        </a:spcAft>
                      </a:pPr>
                      <a:r>
                        <a:rPr lang="en-US" sz="1400" dirty="0">
                          <a:effectLst/>
                        </a:rPr>
                        <a:t>23.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reordqty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a:effectLst/>
                        </a:rPr>
                        <a:t>numeric(10,2)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245498648"/>
                  </a:ext>
                </a:extLst>
              </a:tr>
              <a:tr h="260708">
                <a:tc>
                  <a:txBody>
                    <a:bodyPr/>
                    <a:lstStyle/>
                    <a:p>
                      <a:pPr marL="296545">
                        <a:spcBef>
                          <a:spcPts val="165"/>
                        </a:spcBef>
                        <a:spcAft>
                          <a:spcPts val="0"/>
                        </a:spcAft>
                      </a:pPr>
                      <a:r>
                        <a:rPr lang="en-US" sz="1400" dirty="0">
                          <a:effectLst/>
                        </a:rPr>
                        <a:t>24.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custdrawno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a:effectLst/>
                        </a:rPr>
                        <a:t>varchar(50)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501707904"/>
                  </a:ext>
                </a:extLst>
              </a:tr>
              <a:tr h="261510">
                <a:tc>
                  <a:txBody>
                    <a:bodyPr/>
                    <a:lstStyle/>
                    <a:p>
                      <a:pPr marL="296545">
                        <a:spcBef>
                          <a:spcPts val="165"/>
                        </a:spcBef>
                        <a:spcAft>
                          <a:spcPts val="0"/>
                        </a:spcAft>
                      </a:pPr>
                      <a:r>
                        <a:rPr lang="en-US" sz="1400" dirty="0">
                          <a:effectLst/>
                        </a:rPr>
                        <a:t>25.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ratio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a:effectLst/>
                        </a:rPr>
                        <a:t>numeric(10,2)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14912628"/>
                  </a:ext>
                </a:extLst>
              </a:tr>
              <a:tr h="261510">
                <a:tc>
                  <a:txBody>
                    <a:bodyPr/>
                    <a:lstStyle/>
                    <a:p>
                      <a:pPr marL="296545">
                        <a:spcBef>
                          <a:spcPts val="165"/>
                        </a:spcBef>
                        <a:spcAft>
                          <a:spcPts val="0"/>
                        </a:spcAft>
                      </a:pPr>
                      <a:r>
                        <a:rPr lang="en-US" sz="1400" dirty="0">
                          <a:effectLst/>
                        </a:rPr>
                        <a:t>26.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exciseclassification</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a:effectLst/>
                        </a:rPr>
                        <a:t>varchar(20)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23743884"/>
                  </a:ext>
                </a:extLst>
              </a:tr>
              <a:tr h="261510">
                <a:tc>
                  <a:txBody>
                    <a:bodyPr/>
                    <a:lstStyle/>
                    <a:p>
                      <a:pPr marL="296545">
                        <a:spcBef>
                          <a:spcPts val="165"/>
                        </a:spcBef>
                        <a:spcAft>
                          <a:spcPts val="0"/>
                        </a:spcAft>
                      </a:pPr>
                      <a:r>
                        <a:rPr lang="en-US" sz="1400" dirty="0">
                          <a:effectLst/>
                        </a:rPr>
                        <a:t>27.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minstockqty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55420508"/>
                  </a:ext>
                </a:extLst>
              </a:tr>
              <a:tr h="261510">
                <a:tc>
                  <a:txBody>
                    <a:bodyPr/>
                    <a:lstStyle/>
                    <a:p>
                      <a:pPr marL="296545">
                        <a:spcBef>
                          <a:spcPts val="165"/>
                        </a:spcBef>
                        <a:spcAft>
                          <a:spcPts val="0"/>
                        </a:spcAft>
                      </a:pPr>
                      <a:r>
                        <a:rPr lang="en-US" sz="1400" dirty="0">
                          <a:effectLst/>
                        </a:rPr>
                        <a:t>28.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maxstockqty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509192594"/>
                  </a:ext>
                </a:extLst>
              </a:tr>
              <a:tr h="261510">
                <a:tc>
                  <a:txBody>
                    <a:bodyPr/>
                    <a:lstStyle/>
                    <a:p>
                      <a:pPr marL="296545">
                        <a:spcBef>
                          <a:spcPts val="165"/>
                        </a:spcBef>
                        <a:spcAft>
                          <a:spcPts val="0"/>
                        </a:spcAft>
                      </a:pPr>
                      <a:r>
                        <a:rPr lang="en-US" sz="1400" dirty="0">
                          <a:effectLst/>
                        </a:rPr>
                        <a:t>29.</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ippartdesc</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varchar(100)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069008362"/>
                  </a:ext>
                </a:extLst>
              </a:tr>
              <a:tr h="261510">
                <a:tc>
                  <a:txBody>
                    <a:bodyPr/>
                    <a:lstStyle/>
                    <a:p>
                      <a:pPr marL="296545">
                        <a:spcBef>
                          <a:spcPts val="165"/>
                        </a:spcBef>
                        <a:spcAft>
                          <a:spcPts val="0"/>
                        </a:spcAft>
                      </a:pPr>
                      <a:r>
                        <a:rPr lang="en-US" sz="1400" dirty="0">
                          <a:effectLst/>
                        </a:rPr>
                        <a:t>30.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Oppartdesc</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varchar(100)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56042344"/>
                  </a:ext>
                </a:extLst>
              </a:tr>
              <a:tr h="260708">
                <a:tc>
                  <a:txBody>
                    <a:bodyPr/>
                    <a:lstStyle/>
                    <a:p>
                      <a:pPr marL="296545">
                        <a:spcBef>
                          <a:spcPts val="165"/>
                        </a:spcBef>
                        <a:spcAft>
                          <a:spcPts val="0"/>
                        </a:spcAft>
                      </a:pPr>
                      <a:r>
                        <a:rPr lang="en-US" sz="1400" dirty="0">
                          <a:effectLst/>
                        </a:rPr>
                        <a:t>31.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width</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646954522"/>
                  </a:ext>
                </a:extLst>
              </a:tr>
              <a:tr h="261510">
                <a:tc>
                  <a:txBody>
                    <a:bodyPr/>
                    <a:lstStyle/>
                    <a:p>
                      <a:pPr marL="296545">
                        <a:spcBef>
                          <a:spcPts val="165"/>
                        </a:spcBef>
                        <a:spcAft>
                          <a:spcPts val="0"/>
                        </a:spcAft>
                      </a:pPr>
                      <a:r>
                        <a:rPr lang="en-US" sz="1400" dirty="0">
                          <a:effectLst/>
                        </a:rPr>
                        <a:t>32.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length</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7388042"/>
                  </a:ext>
                </a:extLst>
              </a:tr>
              <a:tr h="260708">
                <a:tc>
                  <a:txBody>
                    <a:bodyPr/>
                    <a:lstStyle/>
                    <a:p>
                      <a:pPr marL="296545">
                        <a:spcBef>
                          <a:spcPts val="165"/>
                        </a:spcBef>
                        <a:spcAft>
                          <a:spcPts val="0"/>
                        </a:spcAft>
                      </a:pPr>
                      <a:r>
                        <a:rPr lang="en-US" sz="1400" dirty="0">
                          <a:effectLst/>
                        </a:rPr>
                        <a:t>33.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Sqrmtrs</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178024790"/>
                  </a:ext>
                </a:extLst>
              </a:tr>
              <a:tr h="260708">
                <a:tc>
                  <a:txBody>
                    <a:bodyPr/>
                    <a:lstStyle/>
                    <a:p>
                      <a:pPr marL="296545">
                        <a:spcBef>
                          <a:spcPts val="165"/>
                        </a:spcBef>
                        <a:spcAft>
                          <a:spcPts val="0"/>
                        </a:spcAft>
                      </a:pPr>
                      <a:r>
                        <a:rPr lang="en-US" sz="1400" dirty="0">
                          <a:effectLst/>
                        </a:rPr>
                        <a:t>34.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hsncode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varchar(8)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67447845"/>
                  </a:ext>
                </a:extLst>
              </a:tr>
              <a:tr h="261510">
                <a:tc>
                  <a:txBody>
                    <a:bodyPr/>
                    <a:lstStyle/>
                    <a:p>
                      <a:pPr marL="296545">
                        <a:spcBef>
                          <a:spcPts val="165"/>
                        </a:spcBef>
                        <a:spcAft>
                          <a:spcPts val="0"/>
                        </a:spcAft>
                      </a:pPr>
                      <a:r>
                        <a:rPr lang="en-US" sz="1400" dirty="0">
                          <a:effectLst/>
                        </a:rPr>
                        <a:t>35.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hsnchapterno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65"/>
                        </a:spcBef>
                        <a:spcAft>
                          <a:spcPts val="0"/>
                        </a:spcAft>
                      </a:pPr>
                      <a:r>
                        <a:rPr lang="en-US" sz="1400" dirty="0">
                          <a:effectLst/>
                        </a:rPr>
                        <a:t>varchar(15)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675863516"/>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187576022"/>
              </p:ext>
            </p:extLst>
          </p:nvPr>
        </p:nvGraphicFramePr>
        <p:xfrm>
          <a:off x="1752600" y="4228918"/>
          <a:ext cx="8661399" cy="2299518"/>
        </p:xfrm>
        <a:graphic>
          <a:graphicData uri="http://schemas.openxmlformats.org/drawingml/2006/table">
            <a:tbl>
              <a:tblPr firstRow="1" firstCol="1" lastRow="1" lastCol="1" bandRow="1" bandCol="1">
                <a:tableStyleId>{5940675A-B579-460E-94D1-54222C63F5DA}</a:tableStyleId>
              </a:tblPr>
              <a:tblGrid>
                <a:gridCol w="1604749">
                  <a:extLst>
                    <a:ext uri="{9D8B030D-6E8A-4147-A177-3AD203B41FA5}">
                      <a16:colId xmlns:a16="http://schemas.microsoft.com/office/drawing/2014/main" val="1801428819"/>
                    </a:ext>
                  </a:extLst>
                </a:gridCol>
                <a:gridCol w="3275463">
                  <a:extLst>
                    <a:ext uri="{9D8B030D-6E8A-4147-A177-3AD203B41FA5}">
                      <a16:colId xmlns:a16="http://schemas.microsoft.com/office/drawing/2014/main" val="3250149491"/>
                    </a:ext>
                  </a:extLst>
                </a:gridCol>
                <a:gridCol w="1897039">
                  <a:extLst>
                    <a:ext uri="{9D8B030D-6E8A-4147-A177-3AD203B41FA5}">
                      <a16:colId xmlns:a16="http://schemas.microsoft.com/office/drawing/2014/main" val="99328596"/>
                    </a:ext>
                  </a:extLst>
                </a:gridCol>
                <a:gridCol w="1884148">
                  <a:extLst>
                    <a:ext uri="{9D8B030D-6E8A-4147-A177-3AD203B41FA5}">
                      <a16:colId xmlns:a16="http://schemas.microsoft.com/office/drawing/2014/main" val="3336318440"/>
                    </a:ext>
                  </a:extLst>
                </a:gridCol>
              </a:tblGrid>
              <a:tr h="209096">
                <a:tc>
                  <a:txBody>
                    <a:bodyPr/>
                    <a:lstStyle/>
                    <a:p>
                      <a:pPr marL="296545">
                        <a:spcBef>
                          <a:spcPts val="130"/>
                        </a:spcBef>
                        <a:spcAft>
                          <a:spcPts val="0"/>
                        </a:spcAft>
                      </a:pPr>
                      <a:r>
                        <a:rPr lang="en-IN" sz="1400" dirty="0" smtClean="0">
                          <a:effectLst/>
                        </a:rPr>
                        <a:t>36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r>
                        <a:rPr lang="en-IN" sz="1400" dirty="0" smtClean="0">
                          <a:effectLst/>
                        </a:rPr>
                        <a:t>ImageName </a:t>
                      </a:r>
                      <a:endParaRPr lang="en-IN" sz="1400" b="0" dirty="0" smtClean="0">
                        <a:latin typeface="Times New Roman" pitchFamily="18" charset="0"/>
                        <a:cs typeface="Times New Roman" pitchFamily="18" charset="0"/>
                      </a:endParaRPr>
                    </a:p>
                  </a:txBody>
                  <a:tcPr marL="0" marR="0" marT="0" marB="0"/>
                </a:tc>
                <a:tc>
                  <a:txBody>
                    <a:bodyPr/>
                    <a:lstStyle/>
                    <a:p>
                      <a:r>
                        <a:rPr lang="en-IN" sz="1400" dirty="0" smtClean="0">
                          <a:effectLst/>
                        </a:rPr>
                        <a:t>varchar(200)</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41561778"/>
                  </a:ext>
                </a:extLst>
              </a:tr>
              <a:tr h="418193">
                <a:tc>
                  <a:txBody>
                    <a:bodyPr/>
                    <a:lstStyle/>
                    <a:p>
                      <a:pPr marL="296545">
                        <a:spcBef>
                          <a:spcPts val="130"/>
                        </a:spcBef>
                        <a:spcAft>
                          <a:spcPts val="0"/>
                        </a:spcAft>
                      </a:pPr>
                      <a:r>
                        <a:rPr lang="en-US" sz="1400" dirty="0" smtClean="0">
                          <a:effectLst/>
                        </a:rPr>
                        <a:t>37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ImagePath</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a:effectLst/>
                        </a:rPr>
                        <a:t>varchar(1000)</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27508766"/>
                  </a:ext>
                </a:extLst>
              </a:tr>
              <a:tr h="209096">
                <a:tc>
                  <a:txBody>
                    <a:bodyPr/>
                    <a:lstStyle/>
                    <a:p>
                      <a:pPr marL="296545">
                        <a:spcBef>
                          <a:spcPts val="130"/>
                        </a:spcBef>
                        <a:spcAft>
                          <a:spcPts val="0"/>
                        </a:spcAft>
                      </a:pPr>
                      <a:r>
                        <a:rPr lang="en-US" sz="1400" dirty="0" smtClean="0">
                          <a:effectLst/>
                        </a:rPr>
                        <a:t>38.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RawMaterialDescCust</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a:effectLst/>
                        </a:rPr>
                        <a:t>varchar(200)</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85449012"/>
                  </a:ext>
                </a:extLst>
              </a:tr>
              <a:tr h="209096">
                <a:tc>
                  <a:txBody>
                    <a:bodyPr/>
                    <a:lstStyle/>
                    <a:p>
                      <a:pPr marL="296545">
                        <a:spcBef>
                          <a:spcPts val="130"/>
                        </a:spcBef>
                        <a:spcAft>
                          <a:spcPts val="0"/>
                        </a:spcAft>
                      </a:pPr>
                      <a:r>
                        <a:rPr lang="en-US" sz="1400" dirty="0">
                          <a:effectLst/>
                        </a:rPr>
                        <a:t>39.</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RMGrade</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varchar(50)</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122304395"/>
                  </a:ext>
                </a:extLst>
              </a:tr>
              <a:tr h="209096">
                <a:tc>
                  <a:txBody>
                    <a:bodyPr/>
                    <a:lstStyle/>
                    <a:p>
                      <a:pPr marL="296545">
                        <a:spcBef>
                          <a:spcPts val="130"/>
                        </a:spcBef>
                        <a:spcAft>
                          <a:spcPts val="0"/>
                        </a:spcAft>
                      </a:pPr>
                      <a:r>
                        <a:rPr lang="en-US" sz="1400" dirty="0">
                          <a:effectLst/>
                        </a:rPr>
                        <a:t>40.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Shape</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varchar(50)</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2955835"/>
                  </a:ext>
                </a:extLst>
              </a:tr>
              <a:tr h="209096">
                <a:tc>
                  <a:txBody>
                    <a:bodyPr/>
                    <a:lstStyle/>
                    <a:p>
                      <a:pPr marL="296545">
                        <a:spcBef>
                          <a:spcPts val="130"/>
                        </a:spcBef>
                        <a:spcAft>
                          <a:spcPts val="0"/>
                        </a:spcAft>
                      </a:pPr>
                      <a:r>
                        <a:rPr lang="en-US" sz="1400" dirty="0">
                          <a:effectLst/>
                        </a:rPr>
                        <a:t>41.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Thickness</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numeric(10,2)</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253511644"/>
                  </a:ext>
                </a:extLst>
              </a:tr>
              <a:tr h="209096">
                <a:tc>
                  <a:txBody>
                    <a:bodyPr/>
                    <a:lstStyle/>
                    <a:p>
                      <a:pPr marL="296545">
                        <a:spcBef>
                          <a:spcPts val="130"/>
                        </a:spcBef>
                        <a:spcAft>
                          <a:spcPts val="0"/>
                        </a:spcAft>
                      </a:pPr>
                      <a:r>
                        <a:rPr lang="en-US" sz="1400" dirty="0">
                          <a:effectLst/>
                        </a:rPr>
                        <a:t>42.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ItemCode</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varchar(50)</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080061878"/>
                  </a:ext>
                </a:extLst>
              </a:tr>
              <a:tr h="223088">
                <a:tc>
                  <a:txBody>
                    <a:bodyPr/>
                    <a:lstStyle/>
                    <a:p>
                      <a:pPr marL="296545">
                        <a:spcBef>
                          <a:spcPts val="130"/>
                        </a:spcBef>
                        <a:spcAft>
                          <a:spcPts val="0"/>
                        </a:spcAft>
                      </a:pPr>
                      <a:r>
                        <a:rPr lang="en-US" sz="1400" dirty="0">
                          <a:effectLst/>
                        </a:rPr>
                        <a:t>43.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BOMtype</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varchar(1)</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91091301"/>
                  </a:ext>
                </a:extLst>
              </a:tr>
              <a:tr h="378077">
                <a:tc>
                  <a:txBody>
                    <a:bodyPr/>
                    <a:lstStyle/>
                    <a:p>
                      <a:pPr marL="296545">
                        <a:spcBef>
                          <a:spcPts val="130"/>
                        </a:spcBef>
                        <a:spcAft>
                          <a:spcPts val="0"/>
                        </a:spcAft>
                      </a:pPr>
                      <a:r>
                        <a:rPr lang="en-US" sz="1400" dirty="0">
                          <a:effectLst/>
                        </a:rPr>
                        <a:t>44.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IsActive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30"/>
                        </a:spcBef>
                        <a:spcAft>
                          <a:spcPts val="0"/>
                        </a:spcAft>
                      </a:pPr>
                      <a:r>
                        <a:rPr lang="en-US" sz="1400" dirty="0">
                          <a:effectLst/>
                        </a:rPr>
                        <a:t>bit</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261428234"/>
                  </a:ext>
                </a:extLst>
              </a:tr>
            </a:tbl>
          </a:graphicData>
        </a:graphic>
      </p:graphicFrame>
      <p:sp>
        <p:nvSpPr>
          <p:cNvPr id="5" name="Rectangle 1"/>
          <p:cNvSpPr>
            <a:spLocks noChangeArrowheads="1"/>
          </p:cNvSpPr>
          <p:nvPr/>
        </p:nvSpPr>
        <p:spPr bwMode="auto">
          <a:xfrm>
            <a:off x="1016374" y="5857876"/>
            <a:ext cx="595592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1057319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126498199"/>
              </p:ext>
            </p:extLst>
          </p:nvPr>
        </p:nvGraphicFramePr>
        <p:xfrm>
          <a:off x="2143442" y="835840"/>
          <a:ext cx="7660955" cy="2003425"/>
        </p:xfrm>
        <a:graphic>
          <a:graphicData uri="http://schemas.openxmlformats.org/drawingml/2006/table">
            <a:tbl>
              <a:tblPr firstRow="1" firstCol="1" lastRow="1" lastCol="1" bandRow="1" bandCol="1">
                <a:tableStyleId>{5940675A-B579-460E-94D1-54222C63F5DA}</a:tableStyleId>
              </a:tblPr>
              <a:tblGrid>
                <a:gridCol w="1852301">
                  <a:extLst>
                    <a:ext uri="{9D8B030D-6E8A-4147-A177-3AD203B41FA5}">
                      <a16:colId xmlns:a16="http://schemas.microsoft.com/office/drawing/2014/main" val="1900383932"/>
                    </a:ext>
                  </a:extLst>
                </a:gridCol>
                <a:gridCol w="1905623">
                  <a:extLst>
                    <a:ext uri="{9D8B030D-6E8A-4147-A177-3AD203B41FA5}">
                      <a16:colId xmlns:a16="http://schemas.microsoft.com/office/drawing/2014/main" val="1238002455"/>
                    </a:ext>
                  </a:extLst>
                </a:gridCol>
                <a:gridCol w="1991289">
                  <a:extLst>
                    <a:ext uri="{9D8B030D-6E8A-4147-A177-3AD203B41FA5}">
                      <a16:colId xmlns:a16="http://schemas.microsoft.com/office/drawing/2014/main" val="1372522481"/>
                    </a:ext>
                  </a:extLst>
                </a:gridCol>
                <a:gridCol w="1911742">
                  <a:extLst>
                    <a:ext uri="{9D8B030D-6E8A-4147-A177-3AD203B41FA5}">
                      <a16:colId xmlns:a16="http://schemas.microsoft.com/office/drawing/2014/main" val="2381382026"/>
                    </a:ext>
                  </a:extLst>
                </a:gridCol>
              </a:tblGrid>
              <a:tr h="311785">
                <a:tc>
                  <a:txBody>
                    <a:bodyPr/>
                    <a:lstStyle/>
                    <a:p>
                      <a:pPr marL="57150" marR="587375" algn="ctr">
                        <a:spcAft>
                          <a:spcPts val="0"/>
                        </a:spcAft>
                      </a:pPr>
                      <a:r>
                        <a:rPr lang="en-US" sz="1400" b="1" dirty="0">
                          <a:effectLst/>
                          <a:latin typeface="Times New Roman" pitchFamily="18" charset="0"/>
                          <a:cs typeface="Times New Roman" pitchFamily="18" charset="0"/>
                        </a:rPr>
                        <a:t>Field</a:t>
                      </a:r>
                      <a:r>
                        <a:rPr lang="en-US" sz="1400" b="1" spc="-10"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No</a:t>
                      </a:r>
                      <a:endParaRPr lang="en-IN" sz="14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b="1" dirty="0">
                          <a:effectLst/>
                          <a:latin typeface="Times New Roman" pitchFamily="18" charset="0"/>
                          <a:cs typeface="Times New Roman" pitchFamily="18" charset="0"/>
                        </a:rPr>
                        <a:t>Field</a:t>
                      </a:r>
                      <a:r>
                        <a:rPr lang="en-US" sz="1400" b="1" spc="-10"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Name</a:t>
                      </a:r>
                      <a:endParaRPr lang="en-IN" sz="14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spcAft>
                          <a:spcPts val="0"/>
                        </a:spcAft>
                      </a:pPr>
                      <a:r>
                        <a:rPr lang="en-US" sz="1400" b="1" dirty="0">
                          <a:effectLst/>
                          <a:latin typeface="Times New Roman" pitchFamily="18" charset="0"/>
                          <a:cs typeface="Times New Roman" pitchFamily="18" charset="0"/>
                        </a:rPr>
                        <a:t>Data</a:t>
                      </a:r>
                      <a:r>
                        <a:rPr lang="en-US" sz="1400" b="1" spc="-15"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Type</a:t>
                      </a:r>
                      <a:endParaRPr lang="en-IN" sz="14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b="1" dirty="0">
                          <a:effectLst/>
                          <a:latin typeface="Times New Roman" pitchFamily="18" charset="0"/>
                          <a:cs typeface="Times New Roman" pitchFamily="18" charset="0"/>
                        </a:rPr>
                        <a:t>Constraints</a:t>
                      </a:r>
                      <a:endParaRPr lang="en-IN" sz="14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744954294"/>
                  </a:ext>
                </a:extLst>
              </a:tr>
              <a:tr h="209550">
                <a:tc>
                  <a:txBody>
                    <a:bodyPr/>
                    <a:lstStyle/>
                    <a:p>
                      <a:pPr marL="57150" marR="686435" algn="ctr">
                        <a:lnSpc>
                          <a:spcPts val="1305"/>
                        </a:lnSpc>
                        <a:spcBef>
                          <a:spcPts val="250"/>
                        </a:spcBef>
                        <a:spcAft>
                          <a:spcPts val="0"/>
                        </a:spcAft>
                      </a:pPr>
                      <a:r>
                        <a:rPr lang="en-US" sz="1400" dirty="0">
                          <a:effectLst/>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Catcode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dirty="0">
                          <a:effectLst/>
                        </a:rPr>
                        <a:t>varchar(2)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0"/>
                        </a:spcBef>
                        <a:spcAft>
                          <a:spcPts val="0"/>
                        </a:spcAft>
                      </a:pPr>
                      <a:r>
                        <a:rPr lang="en-US" sz="1400" dirty="0">
                          <a:effectLst/>
                        </a:rPr>
                        <a:t>Primary</a:t>
                      </a:r>
                      <a:r>
                        <a:rPr lang="en-US" sz="1400" spc="-10"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977232515"/>
                  </a:ext>
                </a:extLst>
              </a:tr>
              <a:tr h="211455">
                <a:tc>
                  <a:txBody>
                    <a:bodyPr/>
                    <a:lstStyle/>
                    <a:p>
                      <a:pPr marL="57150" marR="686435" algn="ctr">
                        <a:lnSpc>
                          <a:spcPts val="1315"/>
                        </a:lnSpc>
                        <a:spcBef>
                          <a:spcPts val="250"/>
                        </a:spcBef>
                        <a:spcAft>
                          <a:spcPts val="0"/>
                        </a:spcAft>
                      </a:pPr>
                      <a:r>
                        <a:rPr lang="en-US" sz="1400" dirty="0">
                          <a:effectLst/>
                        </a:rPr>
                        <a:t>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15"/>
                        </a:lnSpc>
                        <a:spcBef>
                          <a:spcPts val="250"/>
                        </a:spcBef>
                        <a:spcAft>
                          <a:spcPts val="0"/>
                        </a:spcAft>
                      </a:pPr>
                      <a:r>
                        <a:rPr lang="en-US" sz="1400" dirty="0">
                          <a:effectLst/>
                        </a:rPr>
                        <a:t>Catdesc</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15"/>
                        </a:lnSpc>
                        <a:spcBef>
                          <a:spcPts val="250"/>
                        </a:spcBef>
                        <a:spcAft>
                          <a:spcPts val="0"/>
                        </a:spcAft>
                      </a:pPr>
                      <a:r>
                        <a:rPr lang="en-US" sz="1400">
                          <a:effectLst/>
                        </a:rPr>
                        <a:t>varchar(50)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690663058"/>
                  </a:ext>
                </a:extLst>
              </a:tr>
              <a:tr h="209550">
                <a:tc>
                  <a:txBody>
                    <a:bodyPr/>
                    <a:lstStyle/>
                    <a:p>
                      <a:pPr marL="57150" marR="686435" algn="ctr">
                        <a:lnSpc>
                          <a:spcPts val="1315"/>
                        </a:lnSpc>
                        <a:spcBef>
                          <a:spcPts val="235"/>
                        </a:spcBef>
                        <a:spcAft>
                          <a:spcPts val="0"/>
                        </a:spcAft>
                      </a:pPr>
                      <a:r>
                        <a:rPr lang="en-US" sz="1400" dirty="0">
                          <a:effectLst/>
                        </a:rPr>
                        <a:t>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15"/>
                        </a:lnSpc>
                        <a:spcBef>
                          <a:spcPts val="235"/>
                        </a:spcBef>
                        <a:spcAft>
                          <a:spcPts val="0"/>
                        </a:spcAft>
                      </a:pPr>
                      <a:r>
                        <a:rPr lang="en-US" sz="1400" dirty="0">
                          <a:effectLst/>
                        </a:rPr>
                        <a:t>Accode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15"/>
                        </a:lnSpc>
                        <a:spcBef>
                          <a:spcPts val="235"/>
                        </a:spcBef>
                        <a:spcAft>
                          <a:spcPts val="0"/>
                        </a:spcAft>
                      </a:pPr>
                      <a:r>
                        <a:rPr lang="en-US" sz="1400">
                          <a:effectLst/>
                        </a:rPr>
                        <a:t>varchar(10)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120415497"/>
                  </a:ext>
                </a:extLst>
              </a:tr>
              <a:tr h="209550">
                <a:tc>
                  <a:txBody>
                    <a:bodyPr/>
                    <a:lstStyle/>
                    <a:p>
                      <a:pPr marL="57150" marR="686435" algn="ctr">
                        <a:lnSpc>
                          <a:spcPts val="1315"/>
                        </a:lnSpc>
                        <a:spcBef>
                          <a:spcPts val="235"/>
                        </a:spcBef>
                        <a:spcAft>
                          <a:spcPts val="0"/>
                        </a:spcAft>
                      </a:pPr>
                      <a:r>
                        <a:rPr lang="en-US" sz="1400" dirty="0">
                          <a:effectLst/>
                        </a:rPr>
                        <a:t>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15"/>
                        </a:lnSpc>
                        <a:spcBef>
                          <a:spcPts val="235"/>
                        </a:spcBef>
                        <a:spcAft>
                          <a:spcPts val="0"/>
                        </a:spcAft>
                      </a:pPr>
                      <a:r>
                        <a:rPr lang="en-US" sz="1400" dirty="0">
                          <a:effectLst/>
                        </a:rPr>
                        <a:t>Modvatflag</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15"/>
                        </a:lnSpc>
                        <a:spcBef>
                          <a:spcPts val="235"/>
                        </a:spcBef>
                        <a:spcAft>
                          <a:spcPts val="0"/>
                        </a:spcAft>
                      </a:pPr>
                      <a:r>
                        <a:rPr lang="en-US" sz="1400">
                          <a:effectLst/>
                        </a:rPr>
                        <a:t>varchar(1)</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337590230"/>
                  </a:ext>
                </a:extLst>
              </a:tr>
              <a:tr h="209550">
                <a:tc>
                  <a:txBody>
                    <a:bodyPr/>
                    <a:lstStyle/>
                    <a:p>
                      <a:pPr marL="57150" marR="686435" algn="ctr">
                        <a:lnSpc>
                          <a:spcPts val="1305"/>
                        </a:lnSpc>
                        <a:spcBef>
                          <a:spcPts val="250"/>
                        </a:spcBef>
                        <a:spcAft>
                          <a:spcPts val="0"/>
                        </a:spcAft>
                      </a:pPr>
                      <a:r>
                        <a:rPr lang="en-US" sz="1400" dirty="0">
                          <a:effectLst/>
                        </a:rPr>
                        <a:t>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Divcode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318332173"/>
                  </a:ext>
                </a:extLst>
              </a:tr>
              <a:tr h="209550">
                <a:tc>
                  <a:txBody>
                    <a:bodyPr/>
                    <a:lstStyle/>
                    <a:p>
                      <a:pPr marL="57150" marR="686435" algn="ctr">
                        <a:lnSpc>
                          <a:spcPts val="1305"/>
                        </a:lnSpc>
                        <a:spcBef>
                          <a:spcPts val="250"/>
                        </a:spcBef>
                        <a:spcAft>
                          <a:spcPts val="0"/>
                        </a:spcAft>
                      </a:pPr>
                      <a:r>
                        <a:rPr lang="en-US" sz="1400" dirty="0">
                          <a:effectLst/>
                        </a:rPr>
                        <a:t>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Loccode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402514465"/>
                  </a:ext>
                </a:extLst>
              </a:tr>
              <a:tr h="209550">
                <a:tc>
                  <a:txBody>
                    <a:bodyPr/>
                    <a:lstStyle/>
                    <a:p>
                      <a:pPr marL="57150" marR="686435" algn="ctr">
                        <a:lnSpc>
                          <a:spcPts val="1305"/>
                        </a:lnSpc>
                        <a:spcBef>
                          <a:spcPts val="250"/>
                        </a:spcBef>
                        <a:spcAft>
                          <a:spcPts val="0"/>
                        </a:spcAft>
                      </a:pPr>
                      <a:r>
                        <a:rPr lang="en-US" sz="1400" dirty="0">
                          <a:effectLst/>
                        </a:rPr>
                        <a:t>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Clicode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8160066"/>
                  </a:ext>
                </a:extLst>
              </a:tr>
              <a:tr h="209550">
                <a:tc>
                  <a:txBody>
                    <a:bodyPr/>
                    <a:lstStyle/>
                    <a:p>
                      <a:pPr marL="57150" marR="686435" algn="ctr">
                        <a:lnSpc>
                          <a:spcPts val="1305"/>
                        </a:lnSpc>
                        <a:spcBef>
                          <a:spcPts val="250"/>
                        </a:spcBef>
                        <a:spcAft>
                          <a:spcPts val="0"/>
                        </a:spcAft>
                      </a:pPr>
                      <a:r>
                        <a:rPr lang="en-US" sz="1400" dirty="0">
                          <a:effectLst/>
                        </a:rPr>
                        <a:t>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Userid</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dirty="0">
                          <a:effectLst/>
                        </a:rPr>
                        <a:t>uniqueidentifier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9876203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08769844"/>
              </p:ext>
            </p:extLst>
          </p:nvPr>
        </p:nvGraphicFramePr>
        <p:xfrm>
          <a:off x="2143442" y="3848096"/>
          <a:ext cx="7660957" cy="2438403"/>
        </p:xfrm>
        <a:graphic>
          <a:graphicData uri="http://schemas.openxmlformats.org/drawingml/2006/table">
            <a:tbl>
              <a:tblPr firstRow="1" firstCol="1" lastRow="1" lastCol="1" bandRow="1" bandCol="1">
                <a:tableStyleId>{5940675A-B579-460E-94D1-54222C63F5DA}</a:tableStyleId>
              </a:tblPr>
              <a:tblGrid>
                <a:gridCol w="1861010">
                  <a:extLst>
                    <a:ext uri="{9D8B030D-6E8A-4147-A177-3AD203B41FA5}">
                      <a16:colId xmlns:a16="http://schemas.microsoft.com/office/drawing/2014/main" val="3360133754"/>
                    </a:ext>
                  </a:extLst>
                </a:gridCol>
                <a:gridCol w="1894580">
                  <a:extLst>
                    <a:ext uri="{9D8B030D-6E8A-4147-A177-3AD203B41FA5}">
                      <a16:colId xmlns:a16="http://schemas.microsoft.com/office/drawing/2014/main" val="1572388117"/>
                    </a:ext>
                  </a:extLst>
                </a:gridCol>
                <a:gridCol w="1929873">
                  <a:extLst>
                    <a:ext uri="{9D8B030D-6E8A-4147-A177-3AD203B41FA5}">
                      <a16:colId xmlns:a16="http://schemas.microsoft.com/office/drawing/2014/main" val="3107470654"/>
                    </a:ext>
                  </a:extLst>
                </a:gridCol>
                <a:gridCol w="1975494">
                  <a:extLst>
                    <a:ext uri="{9D8B030D-6E8A-4147-A177-3AD203B41FA5}">
                      <a16:colId xmlns:a16="http://schemas.microsoft.com/office/drawing/2014/main" val="2454765670"/>
                    </a:ext>
                  </a:extLst>
                </a:gridCol>
              </a:tblGrid>
              <a:tr h="483935">
                <a:tc>
                  <a:txBody>
                    <a:bodyPr/>
                    <a:lstStyle/>
                    <a:p>
                      <a:pPr marL="67945">
                        <a:spcAft>
                          <a:spcPts val="0"/>
                        </a:spcAft>
                      </a:pPr>
                      <a:r>
                        <a:rPr lang="en-US" sz="1400" b="1" dirty="0">
                          <a:effectLst/>
                        </a:rPr>
                        <a:t>Field</a:t>
                      </a:r>
                      <a:r>
                        <a:rPr lang="en-US" sz="1400" b="1" spc="-10" dirty="0">
                          <a:effectLst/>
                        </a:rPr>
                        <a:t> </a:t>
                      </a:r>
                      <a:r>
                        <a:rPr lang="en-US" sz="1400" b="1" dirty="0">
                          <a:effectLst/>
                        </a:rPr>
                        <a:t>No</a:t>
                      </a:r>
                      <a:endParaRPr lang="en-IN" sz="1100" b="1" dirty="0">
                        <a:solidFill>
                          <a:schemeClr val="tx1"/>
                        </a:solidFill>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100" b="1" dirty="0">
                        <a:solidFill>
                          <a:schemeClr val="tx1"/>
                        </a:solidFill>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spcAft>
                          <a:spcPts val="0"/>
                        </a:spcAft>
                      </a:pPr>
                      <a:r>
                        <a:rPr lang="en-US" sz="1400" b="1" dirty="0">
                          <a:effectLst/>
                        </a:rPr>
                        <a:t>Data</a:t>
                      </a:r>
                      <a:r>
                        <a:rPr lang="en-US" sz="1400" b="1" spc="-15" dirty="0">
                          <a:effectLst/>
                        </a:rPr>
                        <a:t> </a:t>
                      </a:r>
                      <a:r>
                        <a:rPr lang="en-US" sz="1400" b="1" dirty="0">
                          <a:effectLst/>
                        </a:rPr>
                        <a:t>Type</a:t>
                      </a:r>
                      <a:endParaRPr lang="en-IN" sz="1100" b="1" dirty="0">
                        <a:solidFill>
                          <a:schemeClr val="tx1"/>
                        </a:solidFill>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spcAft>
                          <a:spcPts val="0"/>
                        </a:spcAft>
                      </a:pPr>
                      <a:r>
                        <a:rPr lang="en-US" sz="1400" b="1" dirty="0">
                          <a:effectLst/>
                        </a:rPr>
                        <a:t>Constraints</a:t>
                      </a:r>
                      <a:endParaRPr lang="en-IN" sz="1100" b="1" dirty="0">
                        <a:solidFill>
                          <a:schemeClr val="tx1"/>
                        </a:solidFill>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7450427"/>
                  </a:ext>
                </a:extLst>
              </a:tr>
              <a:tr h="325252">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Doctype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85"/>
                        </a:lnSpc>
                        <a:spcBef>
                          <a:spcPts val="370"/>
                        </a:spcBef>
                        <a:spcAft>
                          <a:spcPts val="0"/>
                        </a:spcAft>
                      </a:pPr>
                      <a:r>
                        <a:rPr lang="en-US" sz="1400" dirty="0">
                          <a:effectLst/>
                          <a:latin typeface="Times New Roman" pitchFamily="18" charset="0"/>
                          <a:cs typeface="Times New Roman" pitchFamily="18" charset="0"/>
                        </a:rPr>
                        <a:t>varchar(5)</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latin typeface="Times New Roman" pitchFamily="18" charset="0"/>
                          <a:cs typeface="Times New Roman" pitchFamily="18" charset="0"/>
                        </a:rPr>
                        <a:t>Primary</a:t>
                      </a:r>
                      <a:r>
                        <a:rPr lang="en-US" sz="1400" spc="-10"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8355977"/>
                  </a:ext>
                </a:extLst>
              </a:tr>
              <a:tr h="325252">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Modcode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85"/>
                        </a:lnSpc>
                        <a:spcBef>
                          <a:spcPts val="370"/>
                        </a:spcBef>
                        <a:spcAft>
                          <a:spcPts val="0"/>
                        </a:spcAft>
                      </a:pPr>
                      <a:r>
                        <a:rPr lang="en-US" sz="1400" dirty="0">
                          <a:effectLst/>
                          <a:latin typeface="Times New Roman" pitchFamily="18" charset="0"/>
                          <a:cs typeface="Times New Roman" pitchFamily="18" charset="0"/>
                        </a:rPr>
                        <a:t>varchar(5)</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359533543"/>
                  </a:ext>
                </a:extLst>
              </a:tr>
              <a:tr h="325252">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Docdesc</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85"/>
                        </a:lnSpc>
                        <a:spcBef>
                          <a:spcPts val="370"/>
                        </a:spcBef>
                        <a:spcAft>
                          <a:spcPts val="0"/>
                        </a:spcAft>
                      </a:pPr>
                      <a:r>
                        <a:rPr lang="en-US" sz="1400" dirty="0">
                          <a:effectLst/>
                          <a:latin typeface="Times New Roman" pitchFamily="18" charset="0"/>
                          <a:cs typeface="Times New Roman" pitchFamily="18" charset="0"/>
                        </a:rPr>
                        <a:t>varchar(50)</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058336023"/>
                  </a:ext>
                </a:extLst>
              </a:tr>
              <a:tr h="325252">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Usage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85"/>
                        </a:lnSpc>
                        <a:spcBef>
                          <a:spcPts val="370"/>
                        </a:spcBef>
                        <a:spcAft>
                          <a:spcPts val="0"/>
                        </a:spcAft>
                      </a:pPr>
                      <a:r>
                        <a:rPr lang="en-US" sz="1400" dirty="0">
                          <a:effectLst/>
                          <a:latin typeface="Times New Roman" pitchFamily="18" charset="0"/>
                          <a:cs typeface="Times New Roman" pitchFamily="18" charset="0"/>
                        </a:rPr>
                        <a:t>varchar(2)</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984333065"/>
                  </a:ext>
                </a:extLst>
              </a:tr>
              <a:tr h="325252">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latin typeface="Times New Roman" pitchFamily="18" charset="0"/>
                          <a:cs typeface="Times New Roman" pitchFamily="18" charset="0"/>
                        </a:rPr>
                        <a:t>Subusage</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85"/>
                        </a:lnSpc>
                        <a:spcBef>
                          <a:spcPts val="370"/>
                        </a:spcBef>
                        <a:spcAft>
                          <a:spcPts val="0"/>
                        </a:spcAft>
                      </a:pPr>
                      <a:r>
                        <a:rPr lang="en-US" sz="1400" dirty="0">
                          <a:effectLst/>
                          <a:latin typeface="Times New Roman" pitchFamily="18" charset="0"/>
                          <a:cs typeface="Times New Roman" pitchFamily="18" charset="0"/>
                        </a:rPr>
                        <a:t>varchar(3)</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97933027"/>
                  </a:ext>
                </a:extLst>
              </a:tr>
              <a:tr h="328208">
                <a:tc>
                  <a:txBody>
                    <a:bodyPr/>
                    <a:lstStyle/>
                    <a:p>
                      <a:pPr marL="296545">
                        <a:lnSpc>
                          <a:spcPts val="1195"/>
                        </a:lnSpc>
                        <a:spcBef>
                          <a:spcPts val="370"/>
                        </a:spcBef>
                        <a:spcAft>
                          <a:spcPts val="0"/>
                        </a:spcAft>
                      </a:pPr>
                      <a:r>
                        <a:rPr lang="en-US" sz="1400" dirty="0">
                          <a:effectLst/>
                          <a:latin typeface="Times New Roman" pitchFamily="18" charset="0"/>
                          <a:cs typeface="Times New Roman" pitchFamily="18" charset="0"/>
                        </a:rPr>
                        <a:t>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400" dirty="0">
                          <a:effectLst/>
                          <a:latin typeface="Times New Roman" pitchFamily="18" charset="0"/>
                          <a:cs typeface="Times New Roman" pitchFamily="18" charset="0"/>
                        </a:rPr>
                        <a:t>Clicode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95"/>
                        </a:lnSpc>
                        <a:spcBef>
                          <a:spcPts val="370"/>
                        </a:spcBef>
                        <a:spcAft>
                          <a:spcPts val="0"/>
                        </a:spcAft>
                      </a:pPr>
                      <a:r>
                        <a:rPr lang="en-US" sz="1400" dirty="0">
                          <a:effectLst/>
                          <a:latin typeface="Times New Roman" pitchFamily="18" charset="0"/>
                          <a:cs typeface="Times New Roman" pitchFamily="18" charset="0"/>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spcBef>
                          <a:spcPts val="10"/>
                        </a:spcBef>
                        <a:spcAft>
                          <a:spcPts val="0"/>
                        </a:spcAft>
                      </a:pPr>
                      <a:r>
                        <a:rPr lang="en-US" sz="1400" dirty="0">
                          <a:effectLst/>
                          <a:latin typeface="Times New Roman" pitchFamily="18" charset="0"/>
                          <a:cs typeface="Times New Roman" pitchFamily="18" charset="0"/>
                        </a:rPr>
                        <a:t>Foreign</a:t>
                      </a:r>
                      <a:r>
                        <a:rPr lang="en-US" sz="1400" spc="-15"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77397040"/>
                  </a:ext>
                </a:extLst>
              </a:tr>
            </a:tbl>
          </a:graphicData>
        </a:graphic>
      </p:graphicFrame>
      <p:sp>
        <p:nvSpPr>
          <p:cNvPr id="12" name="TextBox 11"/>
          <p:cNvSpPr txBox="1"/>
          <p:nvPr/>
        </p:nvSpPr>
        <p:spPr>
          <a:xfrm>
            <a:off x="2143442" y="362929"/>
            <a:ext cx="5908358"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Table Name : MCategory</a:t>
            </a:r>
            <a:endParaRPr lang="en-IN" b="1" dirty="0">
              <a:latin typeface="Arial" panose="020B0604020202020204" pitchFamily="34" charset="0"/>
              <a:cs typeface="Arial" panose="020B0604020202020204" pitchFamily="34" charset="0"/>
            </a:endParaRPr>
          </a:p>
        </p:txBody>
      </p:sp>
      <p:sp>
        <p:nvSpPr>
          <p:cNvPr id="13" name="TextBox 12"/>
          <p:cNvSpPr txBox="1"/>
          <p:nvPr/>
        </p:nvSpPr>
        <p:spPr>
          <a:xfrm>
            <a:off x="2143442" y="3416300"/>
            <a:ext cx="402590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Table Name : MDocument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78836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85021604"/>
              </p:ext>
            </p:extLst>
          </p:nvPr>
        </p:nvGraphicFramePr>
        <p:xfrm>
          <a:off x="1913572" y="719455"/>
          <a:ext cx="8436927" cy="2022475"/>
        </p:xfrm>
        <a:graphic>
          <a:graphicData uri="http://schemas.openxmlformats.org/drawingml/2006/table">
            <a:tbl>
              <a:tblPr firstRow="1" firstCol="1" lastRow="1" lastCol="1" bandRow="1" bandCol="1">
                <a:tableStyleId>{5940675A-B579-460E-94D1-54222C63F5DA}</a:tableStyleId>
              </a:tblPr>
              <a:tblGrid>
                <a:gridCol w="2070487">
                  <a:extLst>
                    <a:ext uri="{9D8B030D-6E8A-4147-A177-3AD203B41FA5}">
                      <a16:colId xmlns:a16="http://schemas.microsoft.com/office/drawing/2014/main" val="3629801854"/>
                    </a:ext>
                  </a:extLst>
                </a:gridCol>
                <a:gridCol w="2029852">
                  <a:extLst>
                    <a:ext uri="{9D8B030D-6E8A-4147-A177-3AD203B41FA5}">
                      <a16:colId xmlns:a16="http://schemas.microsoft.com/office/drawing/2014/main" val="2207803558"/>
                    </a:ext>
                  </a:extLst>
                </a:gridCol>
                <a:gridCol w="2125297">
                  <a:extLst>
                    <a:ext uri="{9D8B030D-6E8A-4147-A177-3AD203B41FA5}">
                      <a16:colId xmlns:a16="http://schemas.microsoft.com/office/drawing/2014/main" val="1497201614"/>
                    </a:ext>
                  </a:extLst>
                </a:gridCol>
                <a:gridCol w="2211291">
                  <a:extLst>
                    <a:ext uri="{9D8B030D-6E8A-4147-A177-3AD203B41FA5}">
                      <a16:colId xmlns:a16="http://schemas.microsoft.com/office/drawing/2014/main" val="1107930160"/>
                    </a:ext>
                  </a:extLst>
                </a:gridCol>
              </a:tblGrid>
              <a:tr h="334645">
                <a:tc>
                  <a:txBody>
                    <a:bodyPr/>
                    <a:lstStyle/>
                    <a:p>
                      <a:pPr marL="67945">
                        <a:spcAft>
                          <a:spcPts val="0"/>
                        </a:spcAft>
                      </a:pPr>
                      <a:r>
                        <a:rPr lang="en-US" sz="1400" dirty="0">
                          <a:effectLst/>
                        </a:rPr>
                        <a:t>Field</a:t>
                      </a:r>
                      <a:r>
                        <a:rPr lang="en-US" sz="1400" spc="-10" dirty="0">
                          <a:effectLst/>
                        </a:rPr>
                        <a:t> </a:t>
                      </a:r>
                      <a:r>
                        <a:rPr lang="en-US" sz="1400" dirty="0">
                          <a:effectLst/>
                        </a:rPr>
                        <a:t>No</a:t>
                      </a:r>
                      <a:endParaRPr lang="en-IN" sz="1100"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Aft>
                          <a:spcPts val="0"/>
                        </a:spcAft>
                      </a:pPr>
                      <a:r>
                        <a:rPr lang="en-US" sz="1400">
                          <a:effectLst/>
                        </a:rPr>
                        <a:t>Field</a:t>
                      </a:r>
                      <a:r>
                        <a:rPr lang="en-US" sz="1400" spc="-10">
                          <a:effectLst/>
                        </a:rPr>
                        <a:t> </a:t>
                      </a:r>
                      <a:r>
                        <a:rPr lang="en-US" sz="1400">
                          <a:effectLst/>
                        </a:rPr>
                        <a:t>Name</a:t>
                      </a:r>
                      <a:endParaRPr lang="en-IN" sz="110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a:effectLst/>
                        </a:rPr>
                        <a:t>Data</a:t>
                      </a:r>
                      <a:r>
                        <a:rPr lang="en-US" sz="1400" spc="-15">
                          <a:effectLst/>
                        </a:rPr>
                        <a:t> </a:t>
                      </a:r>
                      <a:r>
                        <a:rPr lang="en-US" sz="1400">
                          <a:effectLst/>
                        </a:rPr>
                        <a:t>Type</a:t>
                      </a:r>
                      <a:endParaRPr lang="en-IN" sz="110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a:effectLst/>
                        </a:rPr>
                        <a:t>Constraints</a:t>
                      </a:r>
                      <a:endParaRPr lang="en-IN" sz="110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54051491"/>
                  </a:ext>
                </a:extLst>
              </a:tr>
              <a:tr h="209550">
                <a:tc>
                  <a:txBody>
                    <a:bodyPr/>
                    <a:lstStyle/>
                    <a:p>
                      <a:pPr marL="296545">
                        <a:lnSpc>
                          <a:spcPts val="1185"/>
                        </a:lnSpc>
                        <a:spcBef>
                          <a:spcPts val="370"/>
                        </a:spcBef>
                        <a:spcAft>
                          <a:spcPts val="0"/>
                        </a:spcAft>
                      </a:pPr>
                      <a:r>
                        <a:rPr lang="en-US" sz="1400" dirty="0">
                          <a:effectLst/>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400">
                          <a:effectLst/>
                        </a:rPr>
                        <a:t>Oprcode</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85"/>
                        </a:lnSpc>
                        <a:spcBef>
                          <a:spcPts val="370"/>
                        </a:spcBef>
                        <a:spcAft>
                          <a:spcPts val="0"/>
                        </a:spcAft>
                      </a:pPr>
                      <a:r>
                        <a:rPr lang="en-US" sz="1400">
                          <a:effectLst/>
                        </a:rPr>
                        <a:t>varchar(5)</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rPr>
                        <a:t>Primary</a:t>
                      </a:r>
                      <a:r>
                        <a:rPr lang="en-US" sz="1400" spc="-10"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277828899"/>
                  </a:ext>
                </a:extLst>
              </a:tr>
              <a:tr h="209550">
                <a:tc>
                  <a:txBody>
                    <a:bodyPr/>
                    <a:lstStyle/>
                    <a:p>
                      <a:pPr marL="296545">
                        <a:lnSpc>
                          <a:spcPts val="1185"/>
                        </a:lnSpc>
                        <a:spcBef>
                          <a:spcPts val="370"/>
                        </a:spcBef>
                        <a:spcAft>
                          <a:spcPts val="0"/>
                        </a:spcAft>
                      </a:pPr>
                      <a:r>
                        <a:rPr lang="en-US" sz="1400" dirty="0">
                          <a:effectLst/>
                        </a:rPr>
                        <a:t>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400" dirty="0">
                          <a:effectLst/>
                        </a:rPr>
                        <a:t>Oprdesc</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85"/>
                        </a:lnSpc>
                        <a:spcBef>
                          <a:spcPts val="370"/>
                        </a:spcBef>
                        <a:spcAft>
                          <a:spcPts val="0"/>
                        </a:spcAft>
                      </a:pPr>
                      <a:r>
                        <a:rPr lang="en-US" sz="1400">
                          <a:effectLst/>
                        </a:rPr>
                        <a:t>varchar(255)</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57374538"/>
                  </a:ext>
                </a:extLst>
              </a:tr>
              <a:tr h="211455">
                <a:tc>
                  <a:txBody>
                    <a:bodyPr/>
                    <a:lstStyle/>
                    <a:p>
                      <a:pPr marL="296545">
                        <a:lnSpc>
                          <a:spcPts val="1195"/>
                        </a:lnSpc>
                        <a:spcBef>
                          <a:spcPts val="370"/>
                        </a:spcBef>
                        <a:spcAft>
                          <a:spcPts val="0"/>
                        </a:spcAft>
                      </a:pPr>
                      <a:r>
                        <a:rPr lang="en-US" sz="1400" dirty="0">
                          <a:effectLst/>
                        </a:rPr>
                        <a:t>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70"/>
                        </a:spcBef>
                        <a:spcAft>
                          <a:spcPts val="0"/>
                        </a:spcAft>
                      </a:pPr>
                      <a:r>
                        <a:rPr lang="en-US" sz="1400" dirty="0">
                          <a:effectLst/>
                        </a:rPr>
                        <a:t>TimeReq</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95"/>
                        </a:lnSpc>
                        <a:spcBef>
                          <a:spcPts val="370"/>
                        </a:spcBef>
                        <a:spcAft>
                          <a:spcPts val="0"/>
                        </a:spcAft>
                      </a:pPr>
                      <a:r>
                        <a:rPr lang="en-US" sz="1400" dirty="0">
                          <a:effectLst/>
                        </a:rPr>
                        <a:t>decimal(10,2)</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40910068"/>
                  </a:ext>
                </a:extLst>
              </a:tr>
              <a:tr h="209550">
                <a:tc>
                  <a:txBody>
                    <a:bodyPr/>
                    <a:lstStyle/>
                    <a:p>
                      <a:pPr marL="296545">
                        <a:lnSpc>
                          <a:spcPts val="1195"/>
                        </a:lnSpc>
                        <a:spcBef>
                          <a:spcPts val="355"/>
                        </a:spcBef>
                        <a:spcAft>
                          <a:spcPts val="0"/>
                        </a:spcAft>
                      </a:pPr>
                      <a:r>
                        <a:rPr lang="en-US" sz="1400" dirty="0">
                          <a:effectLst/>
                        </a:rPr>
                        <a:t>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55"/>
                        </a:spcBef>
                        <a:spcAft>
                          <a:spcPts val="0"/>
                        </a:spcAft>
                      </a:pPr>
                      <a:r>
                        <a:rPr lang="en-US" sz="1400" dirty="0">
                          <a:effectLst/>
                        </a:rPr>
                        <a:t>Divcode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95"/>
                        </a:lnSpc>
                        <a:spcBef>
                          <a:spcPts val="355"/>
                        </a:spcBef>
                        <a:spcAft>
                          <a:spcPts val="0"/>
                        </a:spcAft>
                      </a:pPr>
                      <a:r>
                        <a:rPr lang="en-US" sz="1400" dirty="0">
                          <a:effectLst/>
                        </a:rPr>
                        <a:t>varchar(5)</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81207895"/>
                  </a:ext>
                </a:extLst>
              </a:tr>
              <a:tr h="209550">
                <a:tc>
                  <a:txBody>
                    <a:bodyPr/>
                    <a:lstStyle/>
                    <a:p>
                      <a:pPr marL="296545">
                        <a:lnSpc>
                          <a:spcPts val="1195"/>
                        </a:lnSpc>
                        <a:spcBef>
                          <a:spcPts val="355"/>
                        </a:spcBef>
                        <a:spcAft>
                          <a:spcPts val="0"/>
                        </a:spcAft>
                      </a:pPr>
                      <a:r>
                        <a:rPr lang="en-US" sz="1400" dirty="0">
                          <a:effectLst/>
                        </a:rPr>
                        <a:t>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55"/>
                        </a:spcBef>
                        <a:spcAft>
                          <a:spcPts val="0"/>
                        </a:spcAft>
                      </a:pPr>
                      <a:r>
                        <a:rPr lang="en-US" sz="1400" dirty="0">
                          <a:effectLst/>
                        </a:rPr>
                        <a:t>Loccode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95"/>
                        </a:lnSpc>
                        <a:spcBef>
                          <a:spcPts val="355"/>
                        </a:spcBef>
                        <a:spcAft>
                          <a:spcPts val="0"/>
                        </a:spcAft>
                      </a:pPr>
                      <a:r>
                        <a:rPr lang="en-US" sz="1400" dirty="0">
                          <a:effectLst/>
                        </a:rPr>
                        <a:t>varchar(5)</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724202812"/>
                  </a:ext>
                </a:extLst>
              </a:tr>
              <a:tr h="209550">
                <a:tc>
                  <a:txBody>
                    <a:bodyPr/>
                    <a:lstStyle/>
                    <a:p>
                      <a:pPr marL="296545">
                        <a:lnSpc>
                          <a:spcPts val="1195"/>
                        </a:lnSpc>
                        <a:spcBef>
                          <a:spcPts val="355"/>
                        </a:spcBef>
                        <a:spcAft>
                          <a:spcPts val="0"/>
                        </a:spcAft>
                      </a:pPr>
                      <a:r>
                        <a:rPr lang="en-US" sz="1400" dirty="0">
                          <a:effectLst/>
                        </a:rPr>
                        <a:t>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55"/>
                        </a:spcBef>
                        <a:spcAft>
                          <a:spcPts val="0"/>
                        </a:spcAft>
                      </a:pPr>
                      <a:r>
                        <a:rPr lang="en-US" sz="1400" dirty="0">
                          <a:effectLst/>
                        </a:rPr>
                        <a:t>Clicode</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95"/>
                        </a:lnSpc>
                        <a:spcBef>
                          <a:spcPts val="355"/>
                        </a:spcBef>
                        <a:spcAft>
                          <a:spcPts val="0"/>
                        </a:spcAft>
                      </a:pPr>
                      <a:r>
                        <a:rPr lang="en-US" sz="1400" dirty="0">
                          <a:effectLst/>
                        </a:rPr>
                        <a:t>varchar(5)</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71007500"/>
                  </a:ext>
                </a:extLst>
              </a:tr>
              <a:tr h="209550">
                <a:tc>
                  <a:txBody>
                    <a:bodyPr/>
                    <a:lstStyle/>
                    <a:p>
                      <a:pPr marL="296545">
                        <a:lnSpc>
                          <a:spcPts val="1195"/>
                        </a:lnSpc>
                        <a:spcBef>
                          <a:spcPts val="355"/>
                        </a:spcBef>
                        <a:spcAft>
                          <a:spcPts val="0"/>
                        </a:spcAft>
                      </a:pPr>
                      <a:r>
                        <a:rPr lang="en-US" sz="1400" dirty="0">
                          <a:effectLst/>
                        </a:rPr>
                        <a:t>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55"/>
                        </a:spcBef>
                        <a:spcAft>
                          <a:spcPts val="0"/>
                        </a:spcAft>
                      </a:pPr>
                      <a:r>
                        <a:rPr lang="en-US" sz="1400">
                          <a:effectLst/>
                        </a:rPr>
                        <a:t>Userid</a:t>
                      </a:r>
                      <a:endParaRPr lang="en-IN" sz="140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95"/>
                        </a:lnSpc>
                        <a:spcBef>
                          <a:spcPts val="355"/>
                        </a:spcBef>
                        <a:spcAft>
                          <a:spcPts val="0"/>
                        </a:spcAft>
                      </a:pPr>
                      <a:r>
                        <a:rPr lang="en-US" sz="1400" dirty="0">
                          <a:effectLst/>
                        </a:rPr>
                        <a:t>Uniqueidentifier</a:t>
                      </a:r>
                      <a:endParaRPr lang="en-IN" sz="140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276777805"/>
                  </a:ext>
                </a:extLst>
              </a:tr>
              <a:tr h="209550">
                <a:tc>
                  <a:txBody>
                    <a:bodyPr/>
                    <a:lstStyle/>
                    <a:p>
                      <a:pPr marL="296545">
                        <a:lnSpc>
                          <a:spcPts val="1185"/>
                        </a:lnSpc>
                        <a:spcBef>
                          <a:spcPts val="370"/>
                        </a:spcBef>
                        <a:spcAft>
                          <a:spcPts val="0"/>
                        </a:spcAft>
                      </a:pPr>
                      <a:r>
                        <a:rPr lang="en-US" sz="1400" dirty="0">
                          <a:effectLst/>
                        </a:rPr>
                        <a:t>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400" dirty="0">
                          <a:effectLst/>
                        </a:rPr>
                        <a:t>Subcflag</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185"/>
                        </a:lnSpc>
                        <a:spcBef>
                          <a:spcPts val="370"/>
                        </a:spcBef>
                        <a:spcAft>
                          <a:spcPts val="0"/>
                        </a:spcAft>
                      </a:pPr>
                      <a:r>
                        <a:rPr lang="en-US" sz="1400" dirty="0">
                          <a:effectLst/>
                        </a:rPr>
                        <a:t>char(1)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486472805"/>
                  </a:ext>
                </a:extLst>
              </a:tr>
            </a:tbl>
          </a:graphicData>
        </a:graphic>
      </p:graphicFrame>
      <p:sp>
        <p:nvSpPr>
          <p:cNvPr id="3" name="TextBox 2"/>
          <p:cNvSpPr txBox="1"/>
          <p:nvPr/>
        </p:nvSpPr>
        <p:spPr>
          <a:xfrm>
            <a:off x="1913572" y="241300"/>
            <a:ext cx="530860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Table Name : MOperation</a:t>
            </a:r>
            <a:endParaRPr lang="en-IN" b="1"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97020317"/>
              </p:ext>
            </p:extLst>
          </p:nvPr>
        </p:nvGraphicFramePr>
        <p:xfrm>
          <a:off x="1913572" y="3913507"/>
          <a:ext cx="8436927" cy="2550792"/>
        </p:xfrm>
        <a:graphic>
          <a:graphicData uri="http://schemas.openxmlformats.org/drawingml/2006/table">
            <a:tbl>
              <a:tblPr firstRow="1" firstCol="1" lastRow="1" lastCol="1" bandRow="1" bandCol="1">
                <a:tableStyleId>{5940675A-B579-460E-94D1-54222C63F5DA}</a:tableStyleId>
              </a:tblPr>
              <a:tblGrid>
                <a:gridCol w="1936468">
                  <a:extLst>
                    <a:ext uri="{9D8B030D-6E8A-4147-A177-3AD203B41FA5}">
                      <a16:colId xmlns:a16="http://schemas.microsoft.com/office/drawing/2014/main" val="4107571568"/>
                    </a:ext>
                  </a:extLst>
                </a:gridCol>
                <a:gridCol w="2265497">
                  <a:extLst>
                    <a:ext uri="{9D8B030D-6E8A-4147-A177-3AD203B41FA5}">
                      <a16:colId xmlns:a16="http://schemas.microsoft.com/office/drawing/2014/main" val="1290712123"/>
                    </a:ext>
                  </a:extLst>
                </a:gridCol>
                <a:gridCol w="2134451">
                  <a:extLst>
                    <a:ext uri="{9D8B030D-6E8A-4147-A177-3AD203B41FA5}">
                      <a16:colId xmlns:a16="http://schemas.microsoft.com/office/drawing/2014/main" val="471949920"/>
                    </a:ext>
                  </a:extLst>
                </a:gridCol>
                <a:gridCol w="2100511">
                  <a:extLst>
                    <a:ext uri="{9D8B030D-6E8A-4147-A177-3AD203B41FA5}">
                      <a16:colId xmlns:a16="http://schemas.microsoft.com/office/drawing/2014/main" val="3893690285"/>
                    </a:ext>
                  </a:extLst>
                </a:gridCol>
              </a:tblGrid>
              <a:tr h="509334">
                <a:tc>
                  <a:txBody>
                    <a:bodyPr/>
                    <a:lstStyle/>
                    <a:p>
                      <a:pPr marL="57150" marR="559435" algn="ctr">
                        <a:spcBef>
                          <a:spcPts val="10"/>
                        </a:spcBef>
                        <a:spcAft>
                          <a:spcPts val="0"/>
                        </a:spcAft>
                      </a:pPr>
                      <a:r>
                        <a:rPr lang="en-US" sz="1400" dirty="0">
                          <a:effectLst/>
                        </a:rPr>
                        <a:t>Field</a:t>
                      </a:r>
                      <a:r>
                        <a:rPr lang="en-US" sz="1400" spc="-10" dirty="0">
                          <a:effectLst/>
                        </a:rPr>
                        <a:t> </a:t>
                      </a:r>
                      <a:r>
                        <a:rPr lang="en-US" sz="1400" dirty="0">
                          <a:effectLst/>
                        </a:rPr>
                        <a:t>no</a:t>
                      </a:r>
                      <a:endParaRPr lang="en-IN" sz="1100"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Bef>
                          <a:spcPts val="10"/>
                        </a:spcBef>
                        <a:spcAft>
                          <a:spcPts val="0"/>
                        </a:spcAft>
                      </a:pPr>
                      <a:r>
                        <a:rPr lang="en-US" sz="1400">
                          <a:effectLst/>
                        </a:rPr>
                        <a:t>Field</a:t>
                      </a:r>
                      <a:r>
                        <a:rPr lang="en-US" sz="1400" spc="-10">
                          <a:effectLst/>
                        </a:rPr>
                        <a:t> </a:t>
                      </a:r>
                      <a:r>
                        <a:rPr lang="en-US" sz="1400">
                          <a:effectLst/>
                        </a:rPr>
                        <a:t>Name</a:t>
                      </a:r>
                      <a:endParaRPr lang="en-IN" sz="110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Bef>
                          <a:spcPts val="10"/>
                        </a:spcBef>
                        <a:spcAft>
                          <a:spcPts val="0"/>
                        </a:spcAft>
                      </a:pPr>
                      <a:r>
                        <a:rPr lang="en-US" sz="1400">
                          <a:effectLst/>
                        </a:rPr>
                        <a:t>Data</a:t>
                      </a:r>
                      <a:r>
                        <a:rPr lang="en-US" sz="1400" spc="-15">
                          <a:effectLst/>
                        </a:rPr>
                        <a:t> </a:t>
                      </a:r>
                      <a:r>
                        <a:rPr lang="en-US" sz="1400">
                          <a:effectLst/>
                        </a:rPr>
                        <a:t>Type</a:t>
                      </a:r>
                      <a:endParaRPr lang="en-IN" sz="110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Bef>
                          <a:spcPts val="10"/>
                        </a:spcBef>
                        <a:spcAft>
                          <a:spcPts val="0"/>
                        </a:spcAft>
                      </a:pPr>
                      <a:r>
                        <a:rPr lang="en-US" sz="1400">
                          <a:effectLst/>
                        </a:rPr>
                        <a:t>Constraint</a:t>
                      </a:r>
                      <a:endParaRPr lang="en-IN" sz="110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74141355"/>
                  </a:ext>
                </a:extLst>
              </a:tr>
              <a:tr h="340243">
                <a:tc>
                  <a:txBody>
                    <a:bodyPr/>
                    <a:lstStyle/>
                    <a:p>
                      <a:pPr marL="57150" marR="645160" algn="ctr">
                        <a:lnSpc>
                          <a:spcPts val="1305"/>
                        </a:lnSpc>
                        <a:spcBef>
                          <a:spcPts val="250"/>
                        </a:spcBef>
                        <a:spcAft>
                          <a:spcPts val="0"/>
                        </a:spcAft>
                      </a:pPr>
                      <a:r>
                        <a:rPr lang="en-US" sz="1400" dirty="0">
                          <a:effectLst/>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MachineGroupCode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a:effectLst/>
                        </a:rPr>
                        <a:t>varchar(10)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405"/>
                        </a:lnSpc>
                        <a:spcAft>
                          <a:spcPts val="0"/>
                        </a:spcAft>
                      </a:pPr>
                      <a:r>
                        <a:rPr lang="en-US" sz="1400">
                          <a:effectLst/>
                        </a:rPr>
                        <a:t>Primary</a:t>
                      </a:r>
                      <a:r>
                        <a:rPr lang="en-US" sz="1400" spc="-10">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80537162"/>
                  </a:ext>
                </a:extLst>
              </a:tr>
              <a:tr h="340243">
                <a:tc>
                  <a:txBody>
                    <a:bodyPr/>
                    <a:lstStyle/>
                    <a:p>
                      <a:pPr marL="57150" marR="645160" algn="ctr">
                        <a:lnSpc>
                          <a:spcPts val="1305"/>
                        </a:lnSpc>
                        <a:spcBef>
                          <a:spcPts val="250"/>
                        </a:spcBef>
                        <a:spcAft>
                          <a:spcPts val="0"/>
                        </a:spcAft>
                      </a:pPr>
                      <a:r>
                        <a:rPr lang="en-US" sz="1400">
                          <a:effectLst/>
                        </a:rPr>
                        <a:t>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MachineGroupName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varchar(250)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135300593"/>
                  </a:ext>
                </a:extLst>
              </a:tr>
              <a:tr h="340243">
                <a:tc>
                  <a:txBody>
                    <a:bodyPr/>
                    <a:lstStyle/>
                    <a:p>
                      <a:pPr marL="57150" marR="645160" algn="ctr">
                        <a:lnSpc>
                          <a:spcPts val="1305"/>
                        </a:lnSpc>
                        <a:spcBef>
                          <a:spcPts val="250"/>
                        </a:spcBef>
                        <a:spcAft>
                          <a:spcPts val="0"/>
                        </a:spcAft>
                      </a:pPr>
                      <a:r>
                        <a:rPr lang="en-US" sz="1400">
                          <a:effectLst/>
                        </a:rPr>
                        <a:t>3.</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Divcode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91126760"/>
                  </a:ext>
                </a:extLst>
              </a:tr>
              <a:tr h="340243">
                <a:tc>
                  <a:txBody>
                    <a:bodyPr/>
                    <a:lstStyle/>
                    <a:p>
                      <a:pPr marL="57150" marR="645160" algn="ctr">
                        <a:lnSpc>
                          <a:spcPts val="1305"/>
                        </a:lnSpc>
                        <a:spcBef>
                          <a:spcPts val="250"/>
                        </a:spcBef>
                        <a:spcAft>
                          <a:spcPts val="0"/>
                        </a:spcAft>
                      </a:pPr>
                      <a:r>
                        <a:rPr lang="en-US" sz="1400">
                          <a:effectLst/>
                        </a:rPr>
                        <a:t>4.</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Loccode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05813486"/>
                  </a:ext>
                </a:extLst>
              </a:tr>
              <a:tr h="340243">
                <a:tc>
                  <a:txBody>
                    <a:bodyPr/>
                    <a:lstStyle/>
                    <a:p>
                      <a:pPr marL="57150" marR="645160" algn="ctr">
                        <a:lnSpc>
                          <a:spcPts val="1305"/>
                        </a:lnSpc>
                        <a:spcBef>
                          <a:spcPts val="250"/>
                        </a:spcBef>
                        <a:spcAft>
                          <a:spcPts val="0"/>
                        </a:spcAft>
                      </a:pPr>
                      <a:r>
                        <a:rPr lang="en-US" sz="1400">
                          <a:effectLst/>
                        </a:rPr>
                        <a:t>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Clicode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317177548"/>
                  </a:ext>
                </a:extLst>
              </a:tr>
              <a:tr h="340243">
                <a:tc>
                  <a:txBody>
                    <a:bodyPr/>
                    <a:lstStyle/>
                    <a:p>
                      <a:pPr marL="57150" marR="645160" algn="ctr">
                        <a:lnSpc>
                          <a:spcPts val="1305"/>
                        </a:lnSpc>
                        <a:spcBef>
                          <a:spcPts val="250"/>
                        </a:spcBef>
                        <a:spcAft>
                          <a:spcPts val="0"/>
                        </a:spcAft>
                      </a:pPr>
                      <a:r>
                        <a:rPr lang="en-US" sz="1400">
                          <a:effectLst/>
                        </a:rPr>
                        <a:t>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a:effectLst/>
                        </a:rPr>
                        <a:t>Userid</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uniqueidentifier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596345305"/>
                  </a:ext>
                </a:extLst>
              </a:tr>
            </a:tbl>
          </a:graphicData>
        </a:graphic>
      </p:graphicFrame>
      <p:sp>
        <p:nvSpPr>
          <p:cNvPr id="5" name="TextBox 4"/>
          <p:cNvSpPr txBox="1"/>
          <p:nvPr/>
        </p:nvSpPr>
        <p:spPr>
          <a:xfrm>
            <a:off x="1913572" y="3435866"/>
            <a:ext cx="4436428"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Table Name : MMachinegroup</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29179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07209387"/>
              </p:ext>
            </p:extLst>
          </p:nvPr>
        </p:nvGraphicFramePr>
        <p:xfrm>
          <a:off x="1676400" y="548640"/>
          <a:ext cx="8996149" cy="2354206"/>
        </p:xfrm>
        <a:graphic>
          <a:graphicData uri="http://schemas.openxmlformats.org/drawingml/2006/table">
            <a:tbl>
              <a:tblPr firstRow="1" firstCol="1" lastRow="1" lastCol="1" bandRow="1" bandCol="1">
                <a:tableStyleId>{5940675A-B579-460E-94D1-54222C63F5DA}</a:tableStyleId>
              </a:tblPr>
              <a:tblGrid>
                <a:gridCol w="2003740">
                  <a:extLst>
                    <a:ext uri="{9D8B030D-6E8A-4147-A177-3AD203B41FA5}">
                      <a16:colId xmlns:a16="http://schemas.microsoft.com/office/drawing/2014/main" val="1156745606"/>
                    </a:ext>
                  </a:extLst>
                </a:gridCol>
                <a:gridCol w="2355481">
                  <a:extLst>
                    <a:ext uri="{9D8B030D-6E8A-4147-A177-3AD203B41FA5}">
                      <a16:colId xmlns:a16="http://schemas.microsoft.com/office/drawing/2014/main" val="3133728056"/>
                    </a:ext>
                  </a:extLst>
                </a:gridCol>
                <a:gridCol w="2310032">
                  <a:extLst>
                    <a:ext uri="{9D8B030D-6E8A-4147-A177-3AD203B41FA5}">
                      <a16:colId xmlns:a16="http://schemas.microsoft.com/office/drawing/2014/main" val="2288038217"/>
                    </a:ext>
                  </a:extLst>
                </a:gridCol>
                <a:gridCol w="2326896">
                  <a:extLst>
                    <a:ext uri="{9D8B030D-6E8A-4147-A177-3AD203B41FA5}">
                      <a16:colId xmlns:a16="http://schemas.microsoft.com/office/drawing/2014/main" val="1146576034"/>
                    </a:ext>
                  </a:extLst>
                </a:gridCol>
              </a:tblGrid>
              <a:tr h="586480">
                <a:tc>
                  <a:txBody>
                    <a:bodyPr/>
                    <a:lstStyle/>
                    <a:p>
                      <a:pPr marL="57150" marR="542925" algn="ctr">
                        <a:spcAft>
                          <a:spcPts val="0"/>
                        </a:spcAft>
                      </a:pPr>
                      <a:r>
                        <a:rPr lang="en-US" sz="1400" b="1" dirty="0">
                          <a:effectLst/>
                        </a:rPr>
                        <a:t>Field</a:t>
                      </a:r>
                      <a:r>
                        <a:rPr lang="en-US" sz="1400" b="1" spc="-10" dirty="0">
                          <a:effectLst/>
                        </a:rPr>
                        <a:t> </a:t>
                      </a:r>
                      <a:r>
                        <a:rPr lang="en-US" sz="1400" b="1" dirty="0">
                          <a:effectLst/>
                        </a:rPr>
                        <a:t>no</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spcAft>
                          <a:spcPts val="0"/>
                        </a:spcAft>
                      </a:pPr>
                      <a:r>
                        <a:rPr lang="en-US" sz="1400" b="1" dirty="0">
                          <a:effectLst/>
                        </a:rPr>
                        <a:t>Constraint</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0258143"/>
                  </a:ext>
                </a:extLst>
              </a:tr>
              <a:tr h="258669">
                <a:tc>
                  <a:txBody>
                    <a:bodyPr/>
                    <a:lstStyle/>
                    <a:p>
                      <a:pPr marL="57150" marR="628650" algn="ctr">
                        <a:lnSpc>
                          <a:spcPts val="1305"/>
                        </a:lnSpc>
                        <a:spcBef>
                          <a:spcPts val="250"/>
                        </a:spcBef>
                        <a:spcAft>
                          <a:spcPts val="0"/>
                        </a:spcAft>
                      </a:pPr>
                      <a:r>
                        <a:rPr lang="en-US" sz="1400" dirty="0">
                          <a:effectLst/>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MachineGroupCode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a:effectLst/>
                        </a:rPr>
                        <a:t>varchar(10)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spcBef>
                          <a:spcPts val="10"/>
                        </a:spcBef>
                        <a:spcAft>
                          <a:spcPts val="0"/>
                        </a:spcAft>
                      </a:pPr>
                      <a:r>
                        <a:rPr lang="en-US" sz="1400">
                          <a:effectLst/>
                        </a:rPr>
                        <a:t>Primary</a:t>
                      </a:r>
                      <a:r>
                        <a:rPr lang="en-US" sz="1400" spc="-10">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427217589"/>
                  </a:ext>
                </a:extLst>
              </a:tr>
              <a:tr h="261021">
                <a:tc>
                  <a:txBody>
                    <a:bodyPr/>
                    <a:lstStyle/>
                    <a:p>
                      <a:pPr marL="57150" marR="628650" algn="ctr">
                        <a:lnSpc>
                          <a:spcPts val="1315"/>
                        </a:lnSpc>
                        <a:spcBef>
                          <a:spcPts val="250"/>
                        </a:spcBef>
                        <a:spcAft>
                          <a:spcPts val="0"/>
                        </a:spcAft>
                      </a:pPr>
                      <a:r>
                        <a:rPr lang="en-US" sz="1400">
                          <a:effectLst/>
                        </a:rPr>
                        <a:t>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15"/>
                        </a:lnSpc>
                        <a:spcBef>
                          <a:spcPts val="250"/>
                        </a:spcBef>
                        <a:spcAft>
                          <a:spcPts val="0"/>
                        </a:spcAft>
                      </a:pPr>
                      <a:r>
                        <a:rPr lang="en-US" sz="1400" dirty="0">
                          <a:effectLst/>
                        </a:rPr>
                        <a:t>MachineCode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15"/>
                        </a:lnSpc>
                        <a:spcBef>
                          <a:spcPts val="250"/>
                        </a:spcBef>
                        <a:spcAft>
                          <a:spcPts val="0"/>
                        </a:spcAft>
                      </a:pPr>
                      <a:r>
                        <a:rPr lang="en-US" sz="1400">
                          <a:effectLst/>
                        </a:rPr>
                        <a:t>varchar(250)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spcBef>
                          <a:spcPts val="10"/>
                        </a:spcBef>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57681800"/>
                  </a:ext>
                </a:extLst>
              </a:tr>
              <a:tr h="258669">
                <a:tc>
                  <a:txBody>
                    <a:bodyPr/>
                    <a:lstStyle/>
                    <a:p>
                      <a:pPr marL="57150" marR="628650" algn="ctr">
                        <a:lnSpc>
                          <a:spcPts val="1315"/>
                        </a:lnSpc>
                        <a:spcBef>
                          <a:spcPts val="235"/>
                        </a:spcBef>
                        <a:spcAft>
                          <a:spcPts val="0"/>
                        </a:spcAft>
                      </a:pPr>
                      <a:r>
                        <a:rPr lang="en-US" sz="1400">
                          <a:effectLst/>
                        </a:rPr>
                        <a:t>3.</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15"/>
                        </a:lnSpc>
                        <a:spcBef>
                          <a:spcPts val="235"/>
                        </a:spcBef>
                        <a:spcAft>
                          <a:spcPts val="0"/>
                        </a:spcAft>
                      </a:pPr>
                      <a:r>
                        <a:rPr lang="en-US" sz="1400" dirty="0">
                          <a:effectLst/>
                        </a:rPr>
                        <a:t>MachineName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15"/>
                        </a:lnSpc>
                        <a:spcBef>
                          <a:spcPts val="235"/>
                        </a:spcBef>
                        <a:spcAft>
                          <a:spcPts val="0"/>
                        </a:spcAft>
                      </a:pPr>
                      <a:r>
                        <a:rPr lang="en-US" sz="1400">
                          <a:effectLst/>
                        </a:rPr>
                        <a:t>varchar(250)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49807520"/>
                  </a:ext>
                </a:extLst>
              </a:tr>
              <a:tr h="258669">
                <a:tc>
                  <a:txBody>
                    <a:bodyPr/>
                    <a:lstStyle/>
                    <a:p>
                      <a:pPr marL="57150" marR="628650" algn="ctr">
                        <a:lnSpc>
                          <a:spcPts val="1315"/>
                        </a:lnSpc>
                        <a:spcBef>
                          <a:spcPts val="235"/>
                        </a:spcBef>
                        <a:spcAft>
                          <a:spcPts val="0"/>
                        </a:spcAft>
                      </a:pPr>
                      <a:r>
                        <a:rPr lang="en-US" sz="1400">
                          <a:effectLst/>
                        </a:rPr>
                        <a:t>4.</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15"/>
                        </a:lnSpc>
                        <a:spcBef>
                          <a:spcPts val="235"/>
                        </a:spcBef>
                        <a:spcAft>
                          <a:spcPts val="0"/>
                        </a:spcAft>
                      </a:pPr>
                      <a:r>
                        <a:rPr lang="en-US" sz="1400" dirty="0">
                          <a:effectLst/>
                        </a:rPr>
                        <a:t>Divcode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15"/>
                        </a:lnSpc>
                        <a:spcBef>
                          <a:spcPts val="235"/>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423633304"/>
                  </a:ext>
                </a:extLst>
              </a:tr>
              <a:tr h="258669">
                <a:tc>
                  <a:txBody>
                    <a:bodyPr/>
                    <a:lstStyle/>
                    <a:p>
                      <a:pPr marL="57150" marR="628650" algn="ctr">
                        <a:lnSpc>
                          <a:spcPts val="1305"/>
                        </a:lnSpc>
                        <a:spcBef>
                          <a:spcPts val="250"/>
                        </a:spcBef>
                        <a:spcAft>
                          <a:spcPts val="0"/>
                        </a:spcAft>
                      </a:pPr>
                      <a:r>
                        <a:rPr lang="en-US" sz="1400">
                          <a:effectLst/>
                        </a:rPr>
                        <a:t>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a:effectLst/>
                        </a:rPr>
                        <a:t>Loccode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00126882"/>
                  </a:ext>
                </a:extLst>
              </a:tr>
              <a:tr h="258669">
                <a:tc>
                  <a:txBody>
                    <a:bodyPr/>
                    <a:lstStyle/>
                    <a:p>
                      <a:pPr marL="57150" marR="628650" algn="ctr">
                        <a:lnSpc>
                          <a:spcPts val="1305"/>
                        </a:lnSpc>
                        <a:spcBef>
                          <a:spcPts val="250"/>
                        </a:spcBef>
                        <a:spcAft>
                          <a:spcPts val="0"/>
                        </a:spcAft>
                      </a:pPr>
                      <a:r>
                        <a:rPr lang="en-US" sz="1400">
                          <a:effectLst/>
                        </a:rPr>
                        <a:t>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a:effectLst/>
                        </a:rPr>
                        <a:t>Clicode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051820026"/>
                  </a:ext>
                </a:extLst>
              </a:tr>
              <a:tr h="0">
                <a:tc>
                  <a:txBody>
                    <a:bodyPr/>
                    <a:lstStyle/>
                    <a:p>
                      <a:pPr marL="57150" marR="628650" algn="ctr">
                        <a:lnSpc>
                          <a:spcPts val="1305"/>
                        </a:lnSpc>
                        <a:spcBef>
                          <a:spcPts val="250"/>
                        </a:spcBef>
                        <a:spcAft>
                          <a:spcPts val="0"/>
                        </a:spcAft>
                      </a:pPr>
                      <a:r>
                        <a:rPr lang="en-US" sz="1400" dirty="0">
                          <a:effectLst/>
                        </a:rPr>
                        <a:t>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a:effectLst/>
                        </a:rPr>
                        <a:t>Userid</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05"/>
                        </a:lnSpc>
                        <a:spcBef>
                          <a:spcPts val="250"/>
                        </a:spcBef>
                        <a:spcAft>
                          <a:spcPts val="0"/>
                        </a:spcAft>
                      </a:pPr>
                      <a:r>
                        <a:rPr lang="en-US" sz="1400" dirty="0">
                          <a:effectLst/>
                        </a:rPr>
                        <a:t>uniqueidentifier()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94911529"/>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114367893"/>
              </p:ext>
            </p:extLst>
          </p:nvPr>
        </p:nvGraphicFramePr>
        <p:xfrm>
          <a:off x="1625600" y="3388360"/>
          <a:ext cx="9074245" cy="3328035"/>
        </p:xfrm>
        <a:graphic>
          <a:graphicData uri="http://schemas.openxmlformats.org/drawingml/2006/table">
            <a:tbl>
              <a:tblPr firstRow="1" firstCol="1" lastRow="1" lastCol="1" bandRow="1" bandCol="1">
                <a:tableStyleId>{5940675A-B579-460E-94D1-54222C63F5DA}</a:tableStyleId>
              </a:tblPr>
              <a:tblGrid>
                <a:gridCol w="2173801">
                  <a:extLst>
                    <a:ext uri="{9D8B030D-6E8A-4147-A177-3AD203B41FA5}">
                      <a16:colId xmlns:a16="http://schemas.microsoft.com/office/drawing/2014/main" val="936877475"/>
                    </a:ext>
                  </a:extLst>
                </a:gridCol>
                <a:gridCol w="2175879">
                  <a:extLst>
                    <a:ext uri="{9D8B030D-6E8A-4147-A177-3AD203B41FA5}">
                      <a16:colId xmlns:a16="http://schemas.microsoft.com/office/drawing/2014/main" val="1346173642"/>
                    </a:ext>
                  </a:extLst>
                </a:gridCol>
                <a:gridCol w="2283227">
                  <a:extLst>
                    <a:ext uri="{9D8B030D-6E8A-4147-A177-3AD203B41FA5}">
                      <a16:colId xmlns:a16="http://schemas.microsoft.com/office/drawing/2014/main" val="1943147590"/>
                    </a:ext>
                  </a:extLst>
                </a:gridCol>
                <a:gridCol w="2441338">
                  <a:extLst>
                    <a:ext uri="{9D8B030D-6E8A-4147-A177-3AD203B41FA5}">
                      <a16:colId xmlns:a16="http://schemas.microsoft.com/office/drawing/2014/main" val="4234069944"/>
                    </a:ext>
                  </a:extLst>
                </a:gridCol>
              </a:tblGrid>
              <a:tr h="228600">
                <a:tc>
                  <a:txBody>
                    <a:bodyPr/>
                    <a:lstStyle/>
                    <a:p>
                      <a:pPr marL="67945">
                        <a:spcAft>
                          <a:spcPts val="0"/>
                        </a:spcAft>
                      </a:pPr>
                      <a:r>
                        <a:rPr lang="en-US" sz="1100" b="1" dirty="0">
                          <a:effectLst/>
                        </a:rPr>
                        <a:t>Field</a:t>
                      </a:r>
                      <a:r>
                        <a:rPr lang="en-US" sz="1100" b="1" spc="-10" dirty="0">
                          <a:effectLst/>
                        </a:rPr>
                        <a:t> </a:t>
                      </a:r>
                      <a:r>
                        <a:rPr lang="en-US" sz="1100" b="1" dirty="0">
                          <a:effectLst/>
                        </a:rPr>
                        <a:t>no</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b="1" dirty="0">
                          <a:effectLst/>
                        </a:rPr>
                        <a:t>Field</a:t>
                      </a:r>
                      <a:r>
                        <a:rPr lang="en-US" sz="1100" b="1" spc="-10" dirty="0">
                          <a:effectLst/>
                        </a:rPr>
                        <a:t> </a:t>
                      </a:r>
                      <a:r>
                        <a:rPr lang="en-US" sz="1100" b="1" dirty="0">
                          <a:effectLst/>
                        </a:rPr>
                        <a:t>Name</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spcAft>
                          <a:spcPts val="0"/>
                        </a:spcAft>
                      </a:pPr>
                      <a:r>
                        <a:rPr lang="en-US" sz="1100" b="1" dirty="0">
                          <a:effectLst/>
                        </a:rPr>
                        <a:t>Data</a:t>
                      </a:r>
                      <a:r>
                        <a:rPr lang="en-US" sz="1100" b="1" spc="-15" dirty="0">
                          <a:effectLst/>
                        </a:rPr>
                        <a:t> </a:t>
                      </a:r>
                      <a:r>
                        <a:rPr lang="en-US" sz="1100" b="1" dirty="0">
                          <a:effectLst/>
                        </a:rPr>
                        <a:t>Type</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spcAft>
                          <a:spcPts val="0"/>
                        </a:spcAft>
                      </a:pPr>
                      <a:r>
                        <a:rPr lang="en-US" sz="1100" b="1" dirty="0">
                          <a:effectLst/>
                        </a:rPr>
                        <a:t>Constraint</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968181715"/>
                  </a:ext>
                </a:extLst>
              </a:tr>
              <a:tr h="171450">
                <a:tc>
                  <a:txBody>
                    <a:bodyPr/>
                    <a:lstStyle/>
                    <a:p>
                      <a:pPr marL="296545">
                        <a:lnSpc>
                          <a:spcPts val="1185"/>
                        </a:lnSpc>
                        <a:spcBef>
                          <a:spcPts val="370"/>
                        </a:spcBef>
                        <a:spcAft>
                          <a:spcPts val="0"/>
                        </a:spcAft>
                      </a:pPr>
                      <a:r>
                        <a:rPr lang="en-US" sz="1100" dirty="0">
                          <a:effectLst/>
                        </a:rPr>
                        <a:t>1.</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a:effectLst/>
                        </a:rPr>
                        <a:t>catcode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100">
                          <a:effectLst/>
                        </a:rPr>
                        <a:t>varchar(2)</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100">
                          <a:effectLst/>
                        </a:rPr>
                        <a:t>Foreign</a:t>
                      </a:r>
                      <a:r>
                        <a:rPr lang="en-US" sz="1100" spc="-15">
                          <a:effectLst/>
                        </a:rPr>
                        <a:t> </a:t>
                      </a:r>
                      <a:r>
                        <a:rPr lang="en-US" sz="1100">
                          <a:effectLst/>
                        </a:rPr>
                        <a:t>Key</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187291847"/>
                  </a:ext>
                </a:extLst>
              </a:tr>
              <a:tr h="171450">
                <a:tc>
                  <a:txBody>
                    <a:bodyPr/>
                    <a:lstStyle/>
                    <a:p>
                      <a:pPr marL="296545">
                        <a:lnSpc>
                          <a:spcPts val="1185"/>
                        </a:lnSpc>
                        <a:spcBef>
                          <a:spcPts val="370"/>
                        </a:spcBef>
                        <a:spcAft>
                          <a:spcPts val="0"/>
                        </a:spcAft>
                      </a:pPr>
                      <a:r>
                        <a:rPr lang="en-US" sz="1100" dirty="0">
                          <a:effectLst/>
                        </a:rPr>
                        <a:t>2.</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a:effectLst/>
                        </a:rPr>
                        <a:t>partcode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100">
                          <a:effectLst/>
                        </a:rPr>
                        <a:t>varchar(50)</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spcBef>
                          <a:spcPts val="10"/>
                        </a:spcBef>
                        <a:spcAft>
                          <a:spcPts val="0"/>
                        </a:spcAft>
                      </a:pPr>
                      <a:r>
                        <a:rPr lang="en-US" sz="1100">
                          <a:effectLst/>
                        </a:rPr>
                        <a:t>Foreign</a:t>
                      </a:r>
                      <a:r>
                        <a:rPr lang="en-US" sz="1100" spc="-15">
                          <a:effectLst/>
                        </a:rPr>
                        <a:t> </a:t>
                      </a:r>
                      <a:r>
                        <a:rPr lang="en-US" sz="1100">
                          <a:effectLst/>
                        </a:rPr>
                        <a:t>Key</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77431699"/>
                  </a:ext>
                </a:extLst>
              </a:tr>
              <a:tr h="173355">
                <a:tc>
                  <a:txBody>
                    <a:bodyPr/>
                    <a:lstStyle/>
                    <a:p>
                      <a:pPr marL="296545">
                        <a:lnSpc>
                          <a:spcPts val="1195"/>
                        </a:lnSpc>
                        <a:spcBef>
                          <a:spcPts val="370"/>
                        </a:spcBef>
                        <a:spcAft>
                          <a:spcPts val="0"/>
                        </a:spcAft>
                      </a:pPr>
                      <a:r>
                        <a:rPr lang="en-US" sz="1100" dirty="0">
                          <a:effectLst/>
                        </a:rPr>
                        <a:t>3.</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100" dirty="0">
                          <a:effectLst/>
                        </a:rPr>
                        <a:t>Srno</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70"/>
                        </a:spcBef>
                        <a:spcAft>
                          <a:spcPts val="0"/>
                        </a:spcAft>
                      </a:pPr>
                      <a:r>
                        <a:rPr lang="en-US" sz="1100">
                          <a:effectLst/>
                        </a:rPr>
                        <a:t>varchar(10)</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spcBef>
                          <a:spcPts val="10"/>
                        </a:spcBef>
                        <a:spcAft>
                          <a:spcPts val="0"/>
                        </a:spcAft>
                      </a:pPr>
                      <a:r>
                        <a:rPr lang="en-US" sz="1100">
                          <a:effectLst/>
                        </a:rPr>
                        <a:t>Primary</a:t>
                      </a:r>
                      <a:r>
                        <a:rPr lang="en-US" sz="1100" spc="-10">
                          <a:effectLst/>
                        </a:rPr>
                        <a:t> </a:t>
                      </a:r>
                      <a:r>
                        <a:rPr lang="en-US" sz="1100">
                          <a:effectLst/>
                        </a:rPr>
                        <a:t>Key</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64881404"/>
                  </a:ext>
                </a:extLst>
              </a:tr>
              <a:tr h="171450">
                <a:tc>
                  <a:txBody>
                    <a:bodyPr/>
                    <a:lstStyle/>
                    <a:p>
                      <a:pPr marL="296545">
                        <a:lnSpc>
                          <a:spcPts val="1195"/>
                        </a:lnSpc>
                        <a:spcBef>
                          <a:spcPts val="355"/>
                        </a:spcBef>
                        <a:spcAft>
                          <a:spcPts val="0"/>
                        </a:spcAft>
                      </a:pPr>
                      <a:r>
                        <a:rPr lang="en-US" sz="1100" dirty="0">
                          <a:effectLst/>
                        </a:rPr>
                        <a:t>4.</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dirty="0">
                          <a:effectLst/>
                        </a:rPr>
                        <a:t>amendno</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100">
                          <a:effectLst/>
                        </a:rPr>
                        <a:t>varchar(3)</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23088475"/>
                  </a:ext>
                </a:extLst>
              </a:tr>
              <a:tr h="171450">
                <a:tc>
                  <a:txBody>
                    <a:bodyPr/>
                    <a:lstStyle/>
                    <a:p>
                      <a:pPr marL="296545">
                        <a:lnSpc>
                          <a:spcPts val="1195"/>
                        </a:lnSpc>
                        <a:spcBef>
                          <a:spcPts val="355"/>
                        </a:spcBef>
                        <a:spcAft>
                          <a:spcPts val="0"/>
                        </a:spcAft>
                      </a:pPr>
                      <a:r>
                        <a:rPr lang="en-US" sz="1100" dirty="0">
                          <a:effectLst/>
                        </a:rPr>
                        <a:t>5.</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dirty="0">
                          <a:effectLst/>
                        </a:rPr>
                        <a:t>Edate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100" dirty="0">
                          <a:effectLst/>
                        </a:rPr>
                        <a:t>Datetimer</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139643099"/>
                  </a:ext>
                </a:extLst>
              </a:tr>
              <a:tr h="171450">
                <a:tc>
                  <a:txBody>
                    <a:bodyPr/>
                    <a:lstStyle/>
                    <a:p>
                      <a:pPr marL="296545">
                        <a:lnSpc>
                          <a:spcPts val="1195"/>
                        </a:lnSpc>
                        <a:spcBef>
                          <a:spcPts val="355"/>
                        </a:spcBef>
                        <a:spcAft>
                          <a:spcPts val="0"/>
                        </a:spcAft>
                      </a:pPr>
                      <a:r>
                        <a:rPr lang="en-US" sz="1100">
                          <a:effectLst/>
                        </a:rPr>
                        <a:t>6.</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dirty="0">
                          <a:effectLst/>
                        </a:rPr>
                        <a:t>Vdate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100" dirty="0">
                          <a:effectLst/>
                        </a:rPr>
                        <a:t>Datetimer</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40870056"/>
                  </a:ext>
                </a:extLst>
              </a:tr>
              <a:tr h="171450">
                <a:tc>
                  <a:txBody>
                    <a:bodyPr/>
                    <a:lstStyle/>
                    <a:p>
                      <a:pPr marL="296545">
                        <a:lnSpc>
                          <a:spcPts val="1195"/>
                        </a:lnSpc>
                        <a:spcBef>
                          <a:spcPts val="355"/>
                        </a:spcBef>
                        <a:spcAft>
                          <a:spcPts val="0"/>
                        </a:spcAft>
                      </a:pPr>
                      <a:r>
                        <a:rPr lang="en-US" sz="1100">
                          <a:effectLst/>
                        </a:rPr>
                        <a:t>7.</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dirty="0">
                          <a:effectLst/>
                        </a:rPr>
                        <a:t>level0</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100">
                          <a:effectLst/>
                        </a:rPr>
                        <a:t>varchar(5)</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664406924"/>
                  </a:ext>
                </a:extLst>
              </a:tr>
              <a:tr h="171450">
                <a:tc>
                  <a:txBody>
                    <a:bodyPr/>
                    <a:lstStyle/>
                    <a:p>
                      <a:pPr marL="296545">
                        <a:lnSpc>
                          <a:spcPts val="1185"/>
                        </a:lnSpc>
                        <a:spcBef>
                          <a:spcPts val="370"/>
                        </a:spcBef>
                        <a:spcAft>
                          <a:spcPts val="0"/>
                        </a:spcAft>
                      </a:pPr>
                      <a:r>
                        <a:rPr lang="en-US" sz="1100">
                          <a:effectLst/>
                        </a:rPr>
                        <a:t>8.</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dirty="0">
                          <a:effectLst/>
                        </a:rPr>
                        <a:t>level1</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100">
                          <a:effectLst/>
                        </a:rPr>
                        <a:t>varchar(5)</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260370788"/>
                  </a:ext>
                </a:extLst>
              </a:tr>
              <a:tr h="171450">
                <a:tc>
                  <a:txBody>
                    <a:bodyPr/>
                    <a:lstStyle/>
                    <a:p>
                      <a:pPr marL="296545">
                        <a:lnSpc>
                          <a:spcPts val="1185"/>
                        </a:lnSpc>
                        <a:spcBef>
                          <a:spcPts val="370"/>
                        </a:spcBef>
                        <a:spcAft>
                          <a:spcPts val="0"/>
                        </a:spcAft>
                      </a:pPr>
                      <a:r>
                        <a:rPr lang="en-US" sz="1100">
                          <a:effectLst/>
                        </a:rPr>
                        <a:t>9.</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dirty="0">
                          <a:effectLst/>
                        </a:rPr>
                        <a:t>bomlevel</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100">
                          <a:effectLst/>
                        </a:rPr>
                        <a:t>numeric(10,0)</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567842812"/>
                  </a:ext>
                </a:extLst>
              </a:tr>
              <a:tr h="172085">
                <a:tc>
                  <a:txBody>
                    <a:bodyPr/>
                    <a:lstStyle/>
                    <a:p>
                      <a:pPr marL="296545">
                        <a:lnSpc>
                          <a:spcPts val="1185"/>
                        </a:lnSpc>
                        <a:spcBef>
                          <a:spcPts val="370"/>
                        </a:spcBef>
                        <a:spcAft>
                          <a:spcPts val="0"/>
                        </a:spcAft>
                      </a:pPr>
                      <a:r>
                        <a:rPr lang="en-US" sz="1100">
                          <a:effectLst/>
                        </a:rPr>
                        <a:t>10.</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dirty="0">
                          <a:effectLst/>
                        </a:rPr>
                        <a:t>Uom</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100" dirty="0">
                          <a:effectLst/>
                        </a:rPr>
                        <a:t>varchar(6)</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62931207"/>
                  </a:ext>
                </a:extLst>
              </a:tr>
              <a:tr h="171450">
                <a:tc>
                  <a:txBody>
                    <a:bodyPr/>
                    <a:lstStyle/>
                    <a:p>
                      <a:pPr marL="296545">
                        <a:lnSpc>
                          <a:spcPts val="1185"/>
                        </a:lnSpc>
                        <a:spcBef>
                          <a:spcPts val="370"/>
                        </a:spcBef>
                        <a:spcAft>
                          <a:spcPts val="0"/>
                        </a:spcAft>
                      </a:pPr>
                      <a:r>
                        <a:rPr lang="en-US" sz="1100">
                          <a:effectLst/>
                        </a:rPr>
                        <a:t>11.</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dirty="0">
                          <a:effectLst/>
                        </a:rPr>
                        <a:t>Qty</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100" dirty="0">
                          <a:effectLst/>
                        </a:rPr>
                        <a:t>numeric(10,6)</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146968499"/>
                  </a:ext>
                </a:extLst>
              </a:tr>
              <a:tr h="171450">
                <a:tc>
                  <a:txBody>
                    <a:bodyPr/>
                    <a:lstStyle/>
                    <a:p>
                      <a:pPr marL="296545">
                        <a:lnSpc>
                          <a:spcPts val="1185"/>
                        </a:lnSpc>
                        <a:spcBef>
                          <a:spcPts val="370"/>
                        </a:spcBef>
                        <a:spcAft>
                          <a:spcPts val="0"/>
                        </a:spcAft>
                      </a:pPr>
                      <a:r>
                        <a:rPr lang="en-US" sz="1100">
                          <a:effectLst/>
                        </a:rPr>
                        <a:t>12.</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dirty="0">
                          <a:effectLst/>
                        </a:rPr>
                        <a:t>Weight</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100" dirty="0">
                          <a:effectLst/>
                        </a:rPr>
                        <a:t>numeric(10,3)</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731086729"/>
                  </a:ext>
                </a:extLst>
              </a:tr>
              <a:tr h="171450">
                <a:tc>
                  <a:txBody>
                    <a:bodyPr/>
                    <a:lstStyle/>
                    <a:p>
                      <a:pPr marL="296545">
                        <a:lnSpc>
                          <a:spcPts val="1185"/>
                        </a:lnSpc>
                        <a:spcBef>
                          <a:spcPts val="370"/>
                        </a:spcBef>
                        <a:spcAft>
                          <a:spcPts val="0"/>
                        </a:spcAft>
                      </a:pPr>
                      <a:r>
                        <a:rPr lang="en-US" sz="1100">
                          <a:effectLst/>
                        </a:rPr>
                        <a:t>13.</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a:effectLst/>
                        </a:rPr>
                        <a:t>Clicode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100" dirty="0">
                          <a:effectLst/>
                        </a:rPr>
                        <a:t>varchar(5)</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100">
                          <a:effectLst/>
                        </a:rPr>
                        <a:t>Foreign</a:t>
                      </a:r>
                      <a:r>
                        <a:rPr lang="en-US" sz="1100" spc="-15">
                          <a:effectLst/>
                        </a:rPr>
                        <a:t> </a:t>
                      </a:r>
                      <a:r>
                        <a:rPr lang="en-US" sz="1100">
                          <a:effectLst/>
                        </a:rPr>
                        <a:t>Key</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48215415"/>
                  </a:ext>
                </a:extLst>
              </a:tr>
              <a:tr h="171450">
                <a:tc>
                  <a:txBody>
                    <a:bodyPr/>
                    <a:lstStyle/>
                    <a:p>
                      <a:pPr marL="296545">
                        <a:lnSpc>
                          <a:spcPts val="1185"/>
                        </a:lnSpc>
                        <a:spcBef>
                          <a:spcPts val="370"/>
                        </a:spcBef>
                        <a:spcAft>
                          <a:spcPts val="0"/>
                        </a:spcAft>
                      </a:pPr>
                      <a:r>
                        <a:rPr lang="en-US" sz="1100">
                          <a:effectLst/>
                        </a:rPr>
                        <a:t>14.</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a:effectLst/>
                        </a:rPr>
                        <a:t>divcode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100" dirty="0">
                          <a:effectLst/>
                        </a:rPr>
                        <a:t>varchar(5)</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spcBef>
                          <a:spcPts val="10"/>
                        </a:spcBef>
                        <a:spcAft>
                          <a:spcPts val="0"/>
                        </a:spcAft>
                      </a:pPr>
                      <a:r>
                        <a:rPr lang="en-US" sz="1100" dirty="0">
                          <a:effectLst/>
                        </a:rPr>
                        <a:t>Foreign</a:t>
                      </a:r>
                      <a:r>
                        <a:rPr lang="en-US" sz="1100" spc="-15" dirty="0">
                          <a:effectLst/>
                        </a:rPr>
                        <a:t> </a:t>
                      </a:r>
                      <a:r>
                        <a:rPr lang="en-US" sz="1100" dirty="0">
                          <a:effectLst/>
                        </a:rPr>
                        <a:t>Key</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37334317"/>
                  </a:ext>
                </a:extLst>
              </a:tr>
              <a:tr h="173355">
                <a:tc>
                  <a:txBody>
                    <a:bodyPr/>
                    <a:lstStyle/>
                    <a:p>
                      <a:pPr marL="296545">
                        <a:lnSpc>
                          <a:spcPts val="1195"/>
                        </a:lnSpc>
                        <a:spcBef>
                          <a:spcPts val="370"/>
                        </a:spcBef>
                        <a:spcAft>
                          <a:spcPts val="0"/>
                        </a:spcAft>
                      </a:pPr>
                      <a:r>
                        <a:rPr lang="en-US" sz="1100">
                          <a:effectLst/>
                        </a:rPr>
                        <a:t>15.</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100">
                          <a:effectLst/>
                        </a:rPr>
                        <a:t>loccode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70"/>
                        </a:spcBef>
                        <a:spcAft>
                          <a:spcPts val="0"/>
                        </a:spcAft>
                      </a:pPr>
                      <a:r>
                        <a:rPr lang="en-US" sz="1100" dirty="0">
                          <a:effectLst/>
                        </a:rPr>
                        <a:t>varchar(5)</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spcBef>
                          <a:spcPts val="10"/>
                        </a:spcBef>
                        <a:spcAft>
                          <a:spcPts val="0"/>
                        </a:spcAft>
                      </a:pPr>
                      <a:r>
                        <a:rPr lang="en-US" sz="1100" dirty="0">
                          <a:effectLst/>
                        </a:rPr>
                        <a:t>Foreign</a:t>
                      </a:r>
                      <a:r>
                        <a:rPr lang="en-US" sz="1100" spc="-15" dirty="0">
                          <a:effectLst/>
                        </a:rPr>
                        <a:t> </a:t>
                      </a:r>
                      <a:r>
                        <a:rPr lang="en-US" sz="1100" dirty="0">
                          <a:effectLst/>
                        </a:rPr>
                        <a:t>Key</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704075961"/>
                  </a:ext>
                </a:extLst>
              </a:tr>
              <a:tr h="171450">
                <a:tc>
                  <a:txBody>
                    <a:bodyPr/>
                    <a:lstStyle/>
                    <a:p>
                      <a:pPr marL="296545">
                        <a:lnSpc>
                          <a:spcPts val="1195"/>
                        </a:lnSpc>
                        <a:spcBef>
                          <a:spcPts val="355"/>
                        </a:spcBef>
                        <a:spcAft>
                          <a:spcPts val="0"/>
                        </a:spcAft>
                      </a:pPr>
                      <a:r>
                        <a:rPr lang="en-US" sz="1100">
                          <a:effectLst/>
                        </a:rPr>
                        <a:t>16.</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a:effectLst/>
                        </a:rPr>
                        <a:t>Userid</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100" dirty="0">
                          <a:effectLst/>
                        </a:rPr>
                        <a:t>uniqueidentifier</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dirty="0">
                          <a:effectLst/>
                        </a:rPr>
                        <a:t> </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854802738"/>
                  </a:ext>
                </a:extLst>
              </a:tr>
              <a:tr h="171450">
                <a:tc>
                  <a:txBody>
                    <a:bodyPr/>
                    <a:lstStyle/>
                    <a:p>
                      <a:pPr marL="296545">
                        <a:lnSpc>
                          <a:spcPts val="1195"/>
                        </a:lnSpc>
                        <a:spcBef>
                          <a:spcPts val="355"/>
                        </a:spcBef>
                        <a:spcAft>
                          <a:spcPts val="0"/>
                        </a:spcAft>
                      </a:pPr>
                      <a:r>
                        <a:rPr lang="en-US" sz="1100">
                          <a:effectLst/>
                        </a:rPr>
                        <a:t>17.</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a:effectLst/>
                        </a:rPr>
                        <a:t>Jscode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100">
                          <a:effectLst/>
                        </a:rPr>
                        <a:t>varchar(10)</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dirty="0">
                          <a:effectLst/>
                        </a:rPr>
                        <a:t> </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79451098"/>
                  </a:ext>
                </a:extLst>
              </a:tr>
              <a:tr h="0">
                <a:tc>
                  <a:txBody>
                    <a:bodyPr/>
                    <a:lstStyle/>
                    <a:p>
                      <a:pPr marL="296545">
                        <a:lnSpc>
                          <a:spcPts val="1195"/>
                        </a:lnSpc>
                        <a:spcBef>
                          <a:spcPts val="355"/>
                        </a:spcBef>
                        <a:spcAft>
                          <a:spcPts val="0"/>
                        </a:spcAft>
                      </a:pPr>
                      <a:r>
                        <a:rPr lang="en-US" sz="1100">
                          <a:effectLst/>
                        </a:rPr>
                        <a:t>18.</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a:effectLst/>
                        </a:rPr>
                        <a:t>Seqno</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100">
                          <a:effectLst/>
                        </a:rPr>
                        <a:t>varchar(10)</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dirty="0">
                          <a:effectLst/>
                        </a:rPr>
                        <a:t> </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02307035"/>
                  </a:ext>
                </a:extLst>
              </a:tr>
            </a:tbl>
          </a:graphicData>
        </a:graphic>
      </p:graphicFrame>
      <p:sp>
        <p:nvSpPr>
          <p:cNvPr id="4" name="TextBox 3"/>
          <p:cNvSpPr txBox="1"/>
          <p:nvPr/>
        </p:nvSpPr>
        <p:spPr>
          <a:xfrm>
            <a:off x="1676400" y="87868"/>
            <a:ext cx="5143500" cy="369332"/>
          </a:xfrm>
          <a:prstGeom prst="rect">
            <a:avLst/>
          </a:prstGeom>
          <a:noFill/>
        </p:spPr>
        <p:txBody>
          <a:bodyPr wrap="square" rtlCol="0">
            <a:spAutoFit/>
          </a:bodyPr>
          <a:lstStyle/>
          <a:p>
            <a:r>
              <a:rPr lang="en-US" b="1" dirty="0" smtClean="0"/>
              <a:t>Table Name : MMachineGroupDetails</a:t>
            </a:r>
            <a:endParaRPr lang="en-IN" dirty="0"/>
          </a:p>
        </p:txBody>
      </p:sp>
      <p:sp>
        <p:nvSpPr>
          <p:cNvPr id="6" name="TextBox 5"/>
          <p:cNvSpPr txBox="1"/>
          <p:nvPr/>
        </p:nvSpPr>
        <p:spPr>
          <a:xfrm>
            <a:off x="1676400" y="2944334"/>
            <a:ext cx="5143500" cy="369332"/>
          </a:xfrm>
          <a:prstGeom prst="rect">
            <a:avLst/>
          </a:prstGeom>
          <a:noFill/>
        </p:spPr>
        <p:txBody>
          <a:bodyPr wrap="square" rtlCol="0">
            <a:spAutoFit/>
          </a:bodyPr>
          <a:lstStyle/>
          <a:p>
            <a:r>
              <a:rPr lang="en-US" b="1" dirty="0" smtClean="0"/>
              <a:t>Table Name </a:t>
            </a:r>
            <a:r>
              <a:rPr lang="en-US" dirty="0" smtClean="0"/>
              <a:t>: </a:t>
            </a:r>
            <a:r>
              <a:rPr lang="en-US" b="1" dirty="0"/>
              <a:t>pp_bom</a:t>
            </a:r>
            <a:endParaRPr lang="en-IN" dirty="0"/>
          </a:p>
        </p:txBody>
      </p:sp>
    </p:spTree>
    <p:extLst>
      <p:ext uri="{BB962C8B-B14F-4D97-AF65-F5344CB8AC3E}">
        <p14:creationId xmlns:p14="http://schemas.microsoft.com/office/powerpoint/2010/main" val="13938957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0048967"/>
              </p:ext>
            </p:extLst>
          </p:nvPr>
        </p:nvGraphicFramePr>
        <p:xfrm>
          <a:off x="1637664" y="1533210"/>
          <a:ext cx="9360535" cy="3775390"/>
        </p:xfrm>
        <a:graphic>
          <a:graphicData uri="http://schemas.openxmlformats.org/drawingml/2006/table">
            <a:tbl>
              <a:tblPr firstRow="1" firstCol="1" lastRow="1" lastCol="1" bandRow="1" bandCol="1">
                <a:tableStyleId>{5940675A-B579-460E-94D1-54222C63F5DA}</a:tableStyleId>
              </a:tblPr>
              <a:tblGrid>
                <a:gridCol w="2244345">
                  <a:extLst>
                    <a:ext uri="{9D8B030D-6E8A-4147-A177-3AD203B41FA5}">
                      <a16:colId xmlns:a16="http://schemas.microsoft.com/office/drawing/2014/main" val="726990247"/>
                    </a:ext>
                  </a:extLst>
                </a:gridCol>
                <a:gridCol w="2328324">
                  <a:extLst>
                    <a:ext uri="{9D8B030D-6E8A-4147-A177-3AD203B41FA5}">
                      <a16:colId xmlns:a16="http://schemas.microsoft.com/office/drawing/2014/main" val="2192939363"/>
                    </a:ext>
                  </a:extLst>
                </a:gridCol>
                <a:gridCol w="2409154">
                  <a:extLst>
                    <a:ext uri="{9D8B030D-6E8A-4147-A177-3AD203B41FA5}">
                      <a16:colId xmlns:a16="http://schemas.microsoft.com/office/drawing/2014/main" val="1517888212"/>
                    </a:ext>
                  </a:extLst>
                </a:gridCol>
                <a:gridCol w="2378712">
                  <a:extLst>
                    <a:ext uri="{9D8B030D-6E8A-4147-A177-3AD203B41FA5}">
                      <a16:colId xmlns:a16="http://schemas.microsoft.com/office/drawing/2014/main" val="1836132014"/>
                    </a:ext>
                  </a:extLst>
                </a:gridCol>
              </a:tblGrid>
              <a:tr h="213539">
                <a:tc>
                  <a:txBody>
                    <a:bodyPr/>
                    <a:lstStyle/>
                    <a:p>
                      <a:pPr marL="67945">
                        <a:spcAft>
                          <a:spcPts val="0"/>
                        </a:spcAft>
                      </a:pPr>
                      <a:r>
                        <a:rPr lang="en-US" sz="1100" b="1" dirty="0">
                          <a:effectLst/>
                        </a:rPr>
                        <a:t>Field</a:t>
                      </a:r>
                      <a:r>
                        <a:rPr lang="en-US" sz="1100" b="1" spc="-10" dirty="0">
                          <a:effectLst/>
                        </a:rPr>
                        <a:t> </a:t>
                      </a:r>
                      <a:r>
                        <a:rPr lang="en-US" sz="1100" b="1" dirty="0">
                          <a:effectLst/>
                        </a:rPr>
                        <a:t>no</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b="1" dirty="0">
                          <a:effectLst/>
                        </a:rPr>
                        <a:t>Field</a:t>
                      </a:r>
                      <a:r>
                        <a:rPr lang="en-US" sz="1100" b="1" spc="-10" dirty="0">
                          <a:effectLst/>
                        </a:rPr>
                        <a:t> </a:t>
                      </a:r>
                      <a:r>
                        <a:rPr lang="en-US" sz="1100" b="1" dirty="0">
                          <a:effectLst/>
                        </a:rPr>
                        <a:t>Name</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b="1" dirty="0">
                          <a:effectLst/>
                        </a:rPr>
                        <a:t>Data</a:t>
                      </a:r>
                      <a:r>
                        <a:rPr lang="en-US" sz="1100" b="1" spc="-15" dirty="0">
                          <a:effectLst/>
                        </a:rPr>
                        <a:t> </a:t>
                      </a:r>
                      <a:r>
                        <a:rPr lang="en-US" sz="1100" b="1" dirty="0">
                          <a:effectLst/>
                        </a:rPr>
                        <a:t>Type</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spcAft>
                          <a:spcPts val="0"/>
                        </a:spcAft>
                      </a:pPr>
                      <a:r>
                        <a:rPr lang="en-US" sz="1100" b="1" dirty="0">
                          <a:effectLst/>
                        </a:rPr>
                        <a:t>Constraint</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32826097"/>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srno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latin typeface="Times New Roman" pitchFamily="18" charset="0"/>
                          <a:cs typeface="Times New Roman" pitchFamily="18" charset="0"/>
                        </a:rPr>
                        <a:t>varchar(15)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lnSpc>
                          <a:spcPts val="1405"/>
                        </a:lnSpc>
                        <a:spcAft>
                          <a:spcPts val="0"/>
                        </a:spcAft>
                      </a:pPr>
                      <a:r>
                        <a:rPr lang="en-US" sz="1400">
                          <a:effectLst/>
                          <a:latin typeface="Times New Roman" pitchFamily="18" charset="0"/>
                          <a:cs typeface="Times New Roman" pitchFamily="18" charset="0"/>
                        </a:rPr>
                        <a:t>Primary</a:t>
                      </a:r>
                      <a:r>
                        <a:rPr lang="en-US" sz="1400" spc="-10">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585039"/>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bomsrno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latin typeface="Times New Roman" pitchFamily="18" charset="0"/>
                          <a:cs typeface="Times New Roman" pitchFamily="18" charset="0"/>
                        </a:rPr>
                        <a:t>varchar(10)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405"/>
                        </a:lnSpc>
                        <a:spcAft>
                          <a:spcPts val="0"/>
                        </a:spcAft>
                      </a:pPr>
                      <a:r>
                        <a:rPr lang="en-US" sz="1400" dirty="0">
                          <a:effectLst/>
                          <a:latin typeface="Times New Roman" pitchFamily="18" charset="0"/>
                          <a:cs typeface="Times New Roman" pitchFamily="18" charset="0"/>
                        </a:rPr>
                        <a:t>Foreign</a:t>
                      </a:r>
                      <a:r>
                        <a:rPr lang="en-US" sz="1400" spc="-15"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08182706"/>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catcode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latin typeface="Times New Roman" pitchFamily="18" charset="0"/>
                          <a:cs typeface="Times New Roman" pitchFamily="18" charset="0"/>
                        </a:rPr>
                        <a:t>varchar(2)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lnSpc>
                          <a:spcPts val="1405"/>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351599641"/>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partcode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latin typeface="Times New Roman" pitchFamily="18" charset="0"/>
                          <a:cs typeface="Times New Roman" pitchFamily="18" charset="0"/>
                        </a:rPr>
                        <a:t>varchar(50)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lnSpc>
                          <a:spcPts val="1405"/>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76880514"/>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ipcatcode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latin typeface="Times New Roman" pitchFamily="18" charset="0"/>
                          <a:cs typeface="Times New Roman" pitchFamily="18" charset="0"/>
                        </a:rPr>
                        <a:t>varchar(2)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spcBef>
                          <a:spcPts val="10"/>
                        </a:spcBef>
                        <a:spcAft>
                          <a:spcPts val="0"/>
                        </a:spcAft>
                      </a:pPr>
                      <a:r>
                        <a:rPr lang="en-US" sz="1400">
                          <a:effectLst/>
                          <a:latin typeface="Times New Roman" pitchFamily="18" charset="0"/>
                          <a:cs typeface="Times New Roman" pitchFamily="18" charset="0"/>
                        </a:rPr>
                        <a:t>Primary</a:t>
                      </a:r>
                      <a:r>
                        <a:rPr lang="en-US" sz="1400" spc="-10">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265521959"/>
                  </a:ext>
                </a:extLst>
              </a:tr>
              <a:tr h="239422">
                <a:tc>
                  <a:txBody>
                    <a:bodyPr/>
                    <a:lstStyle/>
                    <a:p>
                      <a:pPr marL="296545">
                        <a:lnSpc>
                          <a:spcPts val="1195"/>
                        </a:lnSpc>
                        <a:spcBef>
                          <a:spcPts val="370"/>
                        </a:spcBef>
                        <a:spcAft>
                          <a:spcPts val="0"/>
                        </a:spcAft>
                      </a:pPr>
                      <a:r>
                        <a:rPr lang="en-US" sz="1400" dirty="0">
                          <a:effectLst/>
                          <a:latin typeface="Times New Roman" pitchFamily="18" charset="0"/>
                          <a:cs typeface="Times New Roman" pitchFamily="18" charset="0"/>
                        </a:rPr>
                        <a:t>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400" dirty="0">
                          <a:effectLst/>
                          <a:latin typeface="Times New Roman" pitchFamily="18" charset="0"/>
                          <a:cs typeface="Times New Roman" pitchFamily="18" charset="0"/>
                        </a:rPr>
                        <a:t>ippartcode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400" dirty="0">
                          <a:effectLst/>
                          <a:latin typeface="Times New Roman" pitchFamily="18" charset="0"/>
                          <a:cs typeface="Times New Roman" pitchFamily="18" charset="0"/>
                        </a:rPr>
                        <a:t>varchar(50)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spcBef>
                          <a:spcPts val="10"/>
                        </a:spcBef>
                        <a:spcAft>
                          <a:spcPts val="0"/>
                        </a:spcAft>
                      </a:pPr>
                      <a:r>
                        <a:rPr lang="en-US" sz="1400" dirty="0">
                          <a:effectLst/>
                          <a:latin typeface="Times New Roman" pitchFamily="18" charset="0"/>
                          <a:cs typeface="Times New Roman" pitchFamily="18" charset="0"/>
                        </a:rPr>
                        <a:t>Primary</a:t>
                      </a:r>
                      <a:r>
                        <a:rPr lang="en-US" sz="1400" spc="-10"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593177294"/>
                  </a:ext>
                </a:extLst>
              </a:tr>
              <a:tr h="237265">
                <a:tc>
                  <a:txBody>
                    <a:bodyPr/>
                    <a:lstStyle/>
                    <a:p>
                      <a:pPr marL="296545">
                        <a:lnSpc>
                          <a:spcPts val="1195"/>
                        </a:lnSpc>
                        <a:spcBef>
                          <a:spcPts val="355"/>
                        </a:spcBef>
                        <a:spcAft>
                          <a:spcPts val="0"/>
                        </a:spcAft>
                      </a:pPr>
                      <a:r>
                        <a:rPr lang="en-US" sz="1400" dirty="0">
                          <a:effectLst/>
                          <a:latin typeface="Times New Roman" pitchFamily="18" charset="0"/>
                          <a:cs typeface="Times New Roman" pitchFamily="18" charset="0"/>
                        </a:rPr>
                        <a:t>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latin typeface="Times New Roman" pitchFamily="18" charset="0"/>
                          <a:cs typeface="Times New Roman" pitchFamily="18" charset="0"/>
                        </a:rPr>
                        <a:t>amendno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latin typeface="Times New Roman" pitchFamily="18" charset="0"/>
                          <a:cs typeface="Times New Roman" pitchFamily="18" charset="0"/>
                        </a:rPr>
                        <a:t>varchar(3)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lnSpc>
                          <a:spcPts val="1405"/>
                        </a:lnSpc>
                        <a:spcAft>
                          <a:spcPts val="0"/>
                        </a:spcAft>
                      </a:pPr>
                      <a:r>
                        <a:rPr lang="en-US" sz="1400">
                          <a:effectLst/>
                          <a:latin typeface="Times New Roman" pitchFamily="18" charset="0"/>
                          <a:cs typeface="Times New Roman" pitchFamily="18" charset="0"/>
                        </a:rPr>
                        <a:t>Primary</a:t>
                      </a:r>
                      <a:r>
                        <a:rPr lang="en-US" sz="1400" spc="-10">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183323148"/>
                  </a:ext>
                </a:extLst>
              </a:tr>
              <a:tr h="237265">
                <a:tc>
                  <a:txBody>
                    <a:bodyPr/>
                    <a:lstStyle/>
                    <a:p>
                      <a:pPr marL="296545">
                        <a:lnSpc>
                          <a:spcPts val="1195"/>
                        </a:lnSpc>
                        <a:spcBef>
                          <a:spcPts val="355"/>
                        </a:spcBef>
                        <a:spcAft>
                          <a:spcPts val="0"/>
                        </a:spcAft>
                      </a:pPr>
                      <a:r>
                        <a:rPr lang="en-US" sz="1400" dirty="0">
                          <a:effectLst/>
                          <a:latin typeface="Times New Roman" pitchFamily="18" charset="0"/>
                          <a:cs typeface="Times New Roman" pitchFamily="18" charset="0"/>
                        </a:rPr>
                        <a:t>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latin typeface="Times New Roman" pitchFamily="18" charset="0"/>
                          <a:cs typeface="Times New Roman" pitchFamily="18" charset="0"/>
                        </a:rPr>
                        <a:t>uom</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latin typeface="Times New Roman" pitchFamily="18" charset="0"/>
                          <a:cs typeface="Times New Roman" pitchFamily="18" charset="0"/>
                        </a:rPr>
                        <a:t>varchar(6)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60444844"/>
                  </a:ext>
                </a:extLst>
              </a:tr>
              <a:tr h="237984">
                <a:tc>
                  <a:txBody>
                    <a:bodyPr/>
                    <a:lstStyle/>
                    <a:p>
                      <a:pPr marL="296545">
                        <a:lnSpc>
                          <a:spcPts val="1195"/>
                        </a:lnSpc>
                        <a:spcBef>
                          <a:spcPts val="360"/>
                        </a:spcBef>
                        <a:spcAft>
                          <a:spcPts val="0"/>
                        </a:spcAft>
                      </a:pPr>
                      <a:r>
                        <a:rPr lang="en-US" sz="1400" dirty="0">
                          <a:effectLst/>
                          <a:latin typeface="Times New Roman" pitchFamily="18" charset="0"/>
                          <a:cs typeface="Times New Roman" pitchFamily="18" charset="0"/>
                        </a:rPr>
                        <a:t>9.</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60"/>
                        </a:spcBef>
                        <a:spcAft>
                          <a:spcPts val="0"/>
                        </a:spcAft>
                      </a:pPr>
                      <a:r>
                        <a:rPr lang="en-US" sz="1400" dirty="0">
                          <a:effectLst/>
                          <a:latin typeface="Times New Roman" pitchFamily="18" charset="0"/>
                          <a:cs typeface="Times New Roman" pitchFamily="18" charset="0"/>
                        </a:rPr>
                        <a:t>qty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60"/>
                        </a:spcBef>
                        <a:spcAft>
                          <a:spcPts val="0"/>
                        </a:spcAft>
                      </a:pPr>
                      <a:r>
                        <a:rPr lang="en-US" sz="1400" dirty="0">
                          <a:effectLst/>
                          <a:latin typeface="Times New Roman" pitchFamily="18" charset="0"/>
                          <a:cs typeface="Times New Roman" pitchFamily="18" charset="0"/>
                        </a:rPr>
                        <a:t>numeric(10,6)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128375190"/>
                  </a:ext>
                </a:extLst>
              </a:tr>
              <a:tr h="237265">
                <a:tc>
                  <a:txBody>
                    <a:bodyPr/>
                    <a:lstStyle/>
                    <a:p>
                      <a:pPr marL="296545">
                        <a:lnSpc>
                          <a:spcPts val="1195"/>
                        </a:lnSpc>
                        <a:spcBef>
                          <a:spcPts val="355"/>
                        </a:spcBef>
                        <a:spcAft>
                          <a:spcPts val="0"/>
                        </a:spcAft>
                      </a:pPr>
                      <a:r>
                        <a:rPr lang="en-US" sz="1400" dirty="0">
                          <a:effectLst/>
                          <a:latin typeface="Times New Roman" pitchFamily="18" charset="0"/>
                          <a:cs typeface="Times New Roman" pitchFamily="18" charset="0"/>
                        </a:rPr>
                        <a:t>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latin typeface="Times New Roman" pitchFamily="18" charset="0"/>
                          <a:cs typeface="Times New Roman" pitchFamily="18" charset="0"/>
                        </a:rPr>
                        <a:t>weight</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latin typeface="Times New Roman" pitchFamily="18" charset="0"/>
                          <a:cs typeface="Times New Roman" pitchFamily="18" charset="0"/>
                        </a:rPr>
                        <a:t>numeric(10,3)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926529464"/>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11.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wastageper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numeric(10,3)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913979850"/>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12.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clicode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lnSpc>
                          <a:spcPts val="1405"/>
                        </a:lnSpc>
                        <a:spcAft>
                          <a:spcPts val="0"/>
                        </a:spcAft>
                      </a:pPr>
                      <a:r>
                        <a:rPr lang="en-US" sz="1400" dirty="0">
                          <a:effectLst/>
                          <a:latin typeface="Times New Roman" pitchFamily="18" charset="0"/>
                          <a:cs typeface="Times New Roman" pitchFamily="18" charset="0"/>
                        </a:rPr>
                        <a:t>Foreign</a:t>
                      </a:r>
                      <a:r>
                        <a:rPr lang="en-US" sz="1400" spc="-15"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668093558"/>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13.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divcode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lnSpc>
                          <a:spcPts val="1405"/>
                        </a:lnSpc>
                        <a:spcAft>
                          <a:spcPts val="0"/>
                        </a:spcAft>
                      </a:pPr>
                      <a:r>
                        <a:rPr lang="en-US" sz="1400" dirty="0">
                          <a:effectLst/>
                          <a:latin typeface="Times New Roman" pitchFamily="18" charset="0"/>
                          <a:cs typeface="Times New Roman" pitchFamily="18" charset="0"/>
                        </a:rPr>
                        <a:t>Foreign</a:t>
                      </a:r>
                      <a:r>
                        <a:rPr lang="en-US" sz="1400" spc="-5"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341679558"/>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14.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latin typeface="Times New Roman" pitchFamily="18" charset="0"/>
                          <a:cs typeface="Times New Roman" pitchFamily="18" charset="0"/>
                        </a:rPr>
                        <a:t>loccode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8580">
                        <a:lnSpc>
                          <a:spcPts val="1405"/>
                        </a:lnSpc>
                        <a:spcAft>
                          <a:spcPts val="0"/>
                        </a:spcAft>
                      </a:pPr>
                      <a:r>
                        <a:rPr lang="en-US" sz="1400" dirty="0">
                          <a:effectLst/>
                          <a:latin typeface="Times New Roman" pitchFamily="18" charset="0"/>
                          <a:cs typeface="Times New Roman" pitchFamily="18" charset="0"/>
                        </a:rPr>
                        <a:t>Foreign</a:t>
                      </a:r>
                      <a:r>
                        <a:rPr lang="en-US" sz="1400" spc="-15"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99826649"/>
                  </a:ext>
                </a:extLst>
              </a:tr>
              <a:tr h="237265">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15.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userid</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uniqueidentifier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936177898"/>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80956641"/>
              </p:ext>
            </p:extLst>
          </p:nvPr>
        </p:nvGraphicFramePr>
        <p:xfrm>
          <a:off x="1637664" y="5308600"/>
          <a:ext cx="9360535" cy="647700"/>
        </p:xfrm>
        <a:graphic>
          <a:graphicData uri="http://schemas.openxmlformats.org/drawingml/2006/table">
            <a:tbl>
              <a:tblPr firstRow="1" firstCol="1" lastRow="1" lastCol="1" bandRow="1" bandCol="1">
                <a:tableStyleId>{5940675A-B579-460E-94D1-54222C63F5DA}</a:tableStyleId>
              </a:tblPr>
              <a:tblGrid>
                <a:gridCol w="2244183">
                  <a:extLst>
                    <a:ext uri="{9D8B030D-6E8A-4147-A177-3AD203B41FA5}">
                      <a16:colId xmlns:a16="http://schemas.microsoft.com/office/drawing/2014/main" val="3444538401"/>
                    </a:ext>
                  </a:extLst>
                </a:gridCol>
                <a:gridCol w="2328406">
                  <a:extLst>
                    <a:ext uri="{9D8B030D-6E8A-4147-A177-3AD203B41FA5}">
                      <a16:colId xmlns:a16="http://schemas.microsoft.com/office/drawing/2014/main" val="3497301150"/>
                    </a:ext>
                  </a:extLst>
                </a:gridCol>
                <a:gridCol w="2409432">
                  <a:extLst>
                    <a:ext uri="{9D8B030D-6E8A-4147-A177-3AD203B41FA5}">
                      <a16:colId xmlns:a16="http://schemas.microsoft.com/office/drawing/2014/main" val="2598148461"/>
                    </a:ext>
                  </a:extLst>
                </a:gridCol>
                <a:gridCol w="2378514">
                  <a:extLst>
                    <a:ext uri="{9D8B030D-6E8A-4147-A177-3AD203B41FA5}">
                      <a16:colId xmlns:a16="http://schemas.microsoft.com/office/drawing/2014/main" val="3943785274"/>
                    </a:ext>
                  </a:extLst>
                </a:gridCol>
              </a:tblGrid>
              <a:tr h="323850">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16.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seqno</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latin typeface="Times New Roman" pitchFamily="18" charset="0"/>
                          <a:cs typeface="Times New Roman" pitchFamily="18" charset="0"/>
                        </a:rPr>
                        <a:t>varchar(10)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402612864"/>
                  </a:ext>
                </a:extLst>
              </a:tr>
              <a:tr h="323850">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17.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latin typeface="Times New Roman" pitchFamily="18" charset="0"/>
                          <a:cs typeface="Times New Roman" pitchFamily="18" charset="0"/>
                        </a:rPr>
                        <a:t>remark</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latin typeface="Times New Roman" pitchFamily="18" charset="0"/>
                          <a:cs typeface="Times New Roman" pitchFamily="18" charset="0"/>
                        </a:rPr>
                        <a:t>varchar(300)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79358266"/>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787518852"/>
              </p:ext>
            </p:extLst>
          </p:nvPr>
        </p:nvGraphicFramePr>
        <p:xfrm>
          <a:off x="1637664" y="5956300"/>
          <a:ext cx="9360536" cy="294375"/>
        </p:xfrm>
        <a:graphic>
          <a:graphicData uri="http://schemas.openxmlformats.org/drawingml/2006/table">
            <a:tbl>
              <a:tblPr firstRow="1" firstCol="1" lastRow="1" lastCol="1" bandRow="1" bandCol="1">
                <a:tableStyleId>{5940675A-B579-460E-94D1-54222C63F5DA}</a:tableStyleId>
              </a:tblPr>
              <a:tblGrid>
                <a:gridCol w="2244183">
                  <a:extLst>
                    <a:ext uri="{9D8B030D-6E8A-4147-A177-3AD203B41FA5}">
                      <a16:colId xmlns:a16="http://schemas.microsoft.com/office/drawing/2014/main" val="1623524432"/>
                    </a:ext>
                  </a:extLst>
                </a:gridCol>
                <a:gridCol w="2328407">
                  <a:extLst>
                    <a:ext uri="{9D8B030D-6E8A-4147-A177-3AD203B41FA5}">
                      <a16:colId xmlns:a16="http://schemas.microsoft.com/office/drawing/2014/main" val="639043151"/>
                    </a:ext>
                  </a:extLst>
                </a:gridCol>
                <a:gridCol w="2409432">
                  <a:extLst>
                    <a:ext uri="{9D8B030D-6E8A-4147-A177-3AD203B41FA5}">
                      <a16:colId xmlns:a16="http://schemas.microsoft.com/office/drawing/2014/main" val="3621215299"/>
                    </a:ext>
                  </a:extLst>
                </a:gridCol>
                <a:gridCol w="2378514">
                  <a:extLst>
                    <a:ext uri="{9D8B030D-6E8A-4147-A177-3AD203B41FA5}">
                      <a16:colId xmlns:a16="http://schemas.microsoft.com/office/drawing/2014/main" val="758020127"/>
                    </a:ext>
                  </a:extLst>
                </a:gridCol>
              </a:tblGrid>
              <a:tr h="294375">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18.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latin typeface="Times New Roman" pitchFamily="18" charset="0"/>
                          <a:cs typeface="Times New Roman" pitchFamily="18" charset="0"/>
                        </a:rPr>
                        <a:t>oprcode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latin typeface="Times New Roman" pitchFamily="18" charset="0"/>
                          <a:cs typeface="Times New Roman" pitchFamily="18" charset="0"/>
                        </a:rPr>
                        <a:t>varchar(10)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205350228"/>
                  </a:ext>
                </a:extLst>
              </a:tr>
            </a:tbl>
          </a:graphicData>
        </a:graphic>
      </p:graphicFrame>
      <p:sp>
        <p:nvSpPr>
          <p:cNvPr id="5" name="TextBox 4"/>
          <p:cNvSpPr txBox="1"/>
          <p:nvPr/>
        </p:nvSpPr>
        <p:spPr>
          <a:xfrm>
            <a:off x="1648536" y="671478"/>
            <a:ext cx="339090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Table Name : </a:t>
            </a:r>
            <a:r>
              <a:rPr lang="en-US" b="1" dirty="0"/>
              <a:t>pp_bominput</a:t>
            </a:r>
            <a:endParaRPr lang="en-IN" b="1" dirty="0"/>
          </a:p>
        </p:txBody>
      </p:sp>
    </p:spTree>
    <p:extLst>
      <p:ext uri="{BB962C8B-B14F-4D97-AF65-F5344CB8AC3E}">
        <p14:creationId xmlns:p14="http://schemas.microsoft.com/office/powerpoint/2010/main" val="535234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56077591"/>
              </p:ext>
            </p:extLst>
          </p:nvPr>
        </p:nvGraphicFramePr>
        <p:xfrm>
          <a:off x="1308100" y="1320795"/>
          <a:ext cx="9740900" cy="5102638"/>
        </p:xfrm>
        <a:graphic>
          <a:graphicData uri="http://schemas.openxmlformats.org/drawingml/2006/table">
            <a:tbl>
              <a:tblPr firstRow="1" firstCol="1" lastRow="1" lastCol="1" bandRow="1" bandCol="1">
                <a:tableStyleId>{5940675A-B579-460E-94D1-54222C63F5DA}</a:tableStyleId>
              </a:tblPr>
              <a:tblGrid>
                <a:gridCol w="2241624">
                  <a:extLst>
                    <a:ext uri="{9D8B030D-6E8A-4147-A177-3AD203B41FA5}">
                      <a16:colId xmlns:a16="http://schemas.microsoft.com/office/drawing/2014/main" val="1541047846"/>
                    </a:ext>
                  </a:extLst>
                </a:gridCol>
                <a:gridCol w="2430331">
                  <a:extLst>
                    <a:ext uri="{9D8B030D-6E8A-4147-A177-3AD203B41FA5}">
                      <a16:colId xmlns:a16="http://schemas.microsoft.com/office/drawing/2014/main" val="2519137575"/>
                    </a:ext>
                  </a:extLst>
                </a:gridCol>
                <a:gridCol w="2552851">
                  <a:extLst>
                    <a:ext uri="{9D8B030D-6E8A-4147-A177-3AD203B41FA5}">
                      <a16:colId xmlns:a16="http://schemas.microsoft.com/office/drawing/2014/main" val="3061011209"/>
                    </a:ext>
                  </a:extLst>
                </a:gridCol>
                <a:gridCol w="2516094">
                  <a:extLst>
                    <a:ext uri="{9D8B030D-6E8A-4147-A177-3AD203B41FA5}">
                      <a16:colId xmlns:a16="http://schemas.microsoft.com/office/drawing/2014/main" val="638267808"/>
                    </a:ext>
                  </a:extLst>
                </a:gridCol>
              </a:tblGrid>
              <a:tr h="357880">
                <a:tc>
                  <a:txBody>
                    <a:bodyPr/>
                    <a:lstStyle/>
                    <a:p>
                      <a:pPr marL="67945">
                        <a:spcBef>
                          <a:spcPts val="10"/>
                        </a:spcBef>
                        <a:spcAft>
                          <a:spcPts val="0"/>
                        </a:spcAft>
                      </a:pPr>
                      <a:r>
                        <a:rPr lang="en-US" sz="1300" b="1" dirty="0">
                          <a:effectLst/>
                        </a:rPr>
                        <a:t>Field</a:t>
                      </a:r>
                      <a:r>
                        <a:rPr lang="en-US" sz="1300" b="1" spc="-10" dirty="0">
                          <a:effectLst/>
                        </a:rPr>
                        <a:t> </a:t>
                      </a:r>
                      <a:r>
                        <a:rPr lang="en-US" sz="1300" b="1" dirty="0">
                          <a:effectLst/>
                        </a:rPr>
                        <a:t>no</a:t>
                      </a:r>
                      <a:endParaRPr lang="en-IN" sz="1000" b="1"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Bef>
                          <a:spcPts val="10"/>
                        </a:spcBef>
                        <a:spcAft>
                          <a:spcPts val="0"/>
                        </a:spcAft>
                      </a:pPr>
                      <a:r>
                        <a:rPr lang="en-US" sz="1300" b="1" dirty="0">
                          <a:effectLst/>
                        </a:rPr>
                        <a:t>Field</a:t>
                      </a:r>
                      <a:r>
                        <a:rPr lang="en-US" sz="1300" b="1" spc="-10" dirty="0">
                          <a:effectLst/>
                        </a:rPr>
                        <a:t> </a:t>
                      </a:r>
                      <a:r>
                        <a:rPr lang="en-US" sz="1300" b="1" dirty="0">
                          <a:effectLst/>
                        </a:rPr>
                        <a:t>Name</a:t>
                      </a:r>
                      <a:endParaRPr lang="en-IN" sz="1000" b="1"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Bef>
                          <a:spcPts val="10"/>
                        </a:spcBef>
                        <a:spcAft>
                          <a:spcPts val="0"/>
                        </a:spcAft>
                      </a:pPr>
                      <a:r>
                        <a:rPr lang="en-US" sz="1300" b="1" dirty="0">
                          <a:effectLst/>
                        </a:rPr>
                        <a:t>Data</a:t>
                      </a:r>
                      <a:r>
                        <a:rPr lang="en-US" sz="1300" b="1" spc="-15" dirty="0">
                          <a:effectLst/>
                        </a:rPr>
                        <a:t> </a:t>
                      </a:r>
                      <a:r>
                        <a:rPr lang="en-US" sz="1300" b="1" dirty="0">
                          <a:effectLst/>
                        </a:rPr>
                        <a:t>Type</a:t>
                      </a:r>
                      <a:endParaRPr lang="en-IN" sz="1000" b="1"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300" b="1" dirty="0">
                          <a:effectLst/>
                        </a:rPr>
                        <a:t>Constraint</a:t>
                      </a:r>
                      <a:endParaRPr lang="en-IN" sz="1000" b="1"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31168908"/>
                  </a:ext>
                </a:extLst>
              </a:tr>
              <a:tr h="249406">
                <a:tc>
                  <a:txBody>
                    <a:bodyPr/>
                    <a:lstStyle/>
                    <a:p>
                      <a:pPr marL="296545">
                        <a:lnSpc>
                          <a:spcPts val="1195"/>
                        </a:lnSpc>
                        <a:spcBef>
                          <a:spcPts val="355"/>
                        </a:spcBef>
                        <a:spcAft>
                          <a:spcPts val="0"/>
                        </a:spcAft>
                      </a:pPr>
                      <a:r>
                        <a:rPr lang="en-US" sz="1400" dirty="0">
                          <a:effectLst/>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rPr>
                        <a:t>jscode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a:effectLst/>
                        </a:rPr>
                        <a:t>varchar(15)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rPr>
                        <a:t>Primary</a:t>
                      </a:r>
                      <a:r>
                        <a:rPr lang="en-US" sz="1400" spc="-10"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383471029"/>
                  </a:ext>
                </a:extLst>
              </a:tr>
              <a:tr h="249406">
                <a:tc>
                  <a:txBody>
                    <a:bodyPr/>
                    <a:lstStyle/>
                    <a:p>
                      <a:pPr marL="296545">
                        <a:lnSpc>
                          <a:spcPts val="1185"/>
                        </a:lnSpc>
                        <a:spcBef>
                          <a:spcPts val="370"/>
                        </a:spcBef>
                        <a:spcAft>
                          <a:spcPts val="0"/>
                        </a:spcAft>
                      </a:pPr>
                      <a:r>
                        <a:rPr lang="en-US" sz="1400" dirty="0">
                          <a:effectLst/>
                        </a:rPr>
                        <a:t>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partcode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varchar(50)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940221988"/>
                  </a:ext>
                </a:extLst>
              </a:tr>
              <a:tr h="249406">
                <a:tc>
                  <a:txBody>
                    <a:bodyPr/>
                    <a:lstStyle/>
                    <a:p>
                      <a:pPr marL="296545">
                        <a:lnSpc>
                          <a:spcPts val="1185"/>
                        </a:lnSpc>
                        <a:spcBef>
                          <a:spcPts val="370"/>
                        </a:spcBef>
                        <a:spcAft>
                          <a:spcPts val="0"/>
                        </a:spcAft>
                      </a:pPr>
                      <a:r>
                        <a:rPr lang="en-US" sz="1400" dirty="0">
                          <a:effectLst/>
                        </a:rPr>
                        <a:t>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catcode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varchar(2)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072866212"/>
                  </a:ext>
                </a:extLst>
              </a:tr>
              <a:tr h="249406">
                <a:tc>
                  <a:txBody>
                    <a:bodyPr/>
                    <a:lstStyle/>
                    <a:p>
                      <a:pPr marL="296545">
                        <a:lnSpc>
                          <a:spcPts val="1185"/>
                        </a:lnSpc>
                        <a:spcBef>
                          <a:spcPts val="370"/>
                        </a:spcBef>
                        <a:spcAft>
                          <a:spcPts val="0"/>
                        </a:spcAft>
                      </a:pPr>
                      <a:r>
                        <a:rPr lang="en-US" sz="1400" dirty="0">
                          <a:effectLst/>
                        </a:rPr>
                        <a:t>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bomsrno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varchar(10)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59568662"/>
                  </a:ext>
                </a:extLst>
              </a:tr>
              <a:tr h="250162">
                <a:tc>
                  <a:txBody>
                    <a:bodyPr/>
                    <a:lstStyle/>
                    <a:p>
                      <a:pPr marL="296545">
                        <a:lnSpc>
                          <a:spcPts val="1185"/>
                        </a:lnSpc>
                        <a:spcBef>
                          <a:spcPts val="370"/>
                        </a:spcBef>
                        <a:spcAft>
                          <a:spcPts val="0"/>
                        </a:spcAft>
                      </a:pPr>
                      <a:r>
                        <a:rPr lang="en-US" sz="1400" dirty="0">
                          <a:effectLst/>
                        </a:rPr>
                        <a:t>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amendno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varchar(3)</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123049879"/>
                  </a:ext>
                </a:extLst>
              </a:tr>
              <a:tr h="249406">
                <a:tc>
                  <a:txBody>
                    <a:bodyPr/>
                    <a:lstStyle/>
                    <a:p>
                      <a:pPr marL="296545">
                        <a:lnSpc>
                          <a:spcPts val="1185"/>
                        </a:lnSpc>
                        <a:spcBef>
                          <a:spcPts val="370"/>
                        </a:spcBef>
                        <a:spcAft>
                          <a:spcPts val="0"/>
                        </a:spcAft>
                      </a:pPr>
                      <a:r>
                        <a:rPr lang="en-US" sz="1400">
                          <a:effectLst/>
                        </a:rPr>
                        <a:t>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altbomno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varchar(3)</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653782633"/>
                  </a:ext>
                </a:extLst>
              </a:tr>
              <a:tr h="249406">
                <a:tc>
                  <a:txBody>
                    <a:bodyPr/>
                    <a:lstStyle/>
                    <a:p>
                      <a:pPr marL="296545">
                        <a:lnSpc>
                          <a:spcPts val="1185"/>
                        </a:lnSpc>
                        <a:spcBef>
                          <a:spcPts val="370"/>
                        </a:spcBef>
                        <a:spcAft>
                          <a:spcPts val="0"/>
                        </a:spcAft>
                      </a:pPr>
                      <a:r>
                        <a:rPr lang="en-US" sz="1400">
                          <a:effectLst/>
                        </a:rPr>
                        <a:t>7.</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edate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Datetimer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045634431"/>
                  </a:ext>
                </a:extLst>
              </a:tr>
              <a:tr h="249406">
                <a:tc>
                  <a:txBody>
                    <a:bodyPr/>
                    <a:lstStyle/>
                    <a:p>
                      <a:pPr marL="296545">
                        <a:lnSpc>
                          <a:spcPts val="1185"/>
                        </a:lnSpc>
                        <a:spcBef>
                          <a:spcPts val="370"/>
                        </a:spcBef>
                        <a:spcAft>
                          <a:spcPts val="0"/>
                        </a:spcAft>
                      </a:pPr>
                      <a:r>
                        <a:rPr lang="en-US" sz="1400">
                          <a:effectLst/>
                        </a:rPr>
                        <a:t>8.</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vdate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Datetimer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199090444"/>
                  </a:ext>
                </a:extLst>
              </a:tr>
              <a:tr h="251672">
                <a:tc>
                  <a:txBody>
                    <a:bodyPr/>
                    <a:lstStyle/>
                    <a:p>
                      <a:pPr marL="296545">
                        <a:lnSpc>
                          <a:spcPts val="1195"/>
                        </a:lnSpc>
                        <a:spcBef>
                          <a:spcPts val="370"/>
                        </a:spcBef>
                        <a:spcAft>
                          <a:spcPts val="0"/>
                        </a:spcAft>
                      </a:pPr>
                      <a:r>
                        <a:rPr lang="en-US" sz="1400">
                          <a:effectLst/>
                        </a:rPr>
                        <a:t>9.</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400" dirty="0">
                          <a:effectLst/>
                        </a:rPr>
                        <a:t>uom</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400">
                          <a:effectLst/>
                        </a:rPr>
                        <a:t>varchar(6)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41185230"/>
                  </a:ext>
                </a:extLst>
              </a:tr>
              <a:tr h="249406">
                <a:tc>
                  <a:txBody>
                    <a:bodyPr/>
                    <a:lstStyle/>
                    <a:p>
                      <a:pPr marL="296545">
                        <a:lnSpc>
                          <a:spcPts val="1195"/>
                        </a:lnSpc>
                        <a:spcBef>
                          <a:spcPts val="355"/>
                        </a:spcBef>
                        <a:spcAft>
                          <a:spcPts val="0"/>
                        </a:spcAft>
                      </a:pPr>
                      <a:r>
                        <a:rPr lang="en-US" sz="1400">
                          <a:effectLst/>
                        </a:rPr>
                        <a:t>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rPr>
                        <a:t>qty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a:effectLst/>
                        </a:rPr>
                        <a:t>numeric(10,6)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194828794"/>
                  </a:ext>
                </a:extLst>
              </a:tr>
              <a:tr h="249406">
                <a:tc>
                  <a:txBody>
                    <a:bodyPr/>
                    <a:lstStyle/>
                    <a:p>
                      <a:pPr marL="296545">
                        <a:lnSpc>
                          <a:spcPts val="1195"/>
                        </a:lnSpc>
                        <a:spcBef>
                          <a:spcPts val="355"/>
                        </a:spcBef>
                        <a:spcAft>
                          <a:spcPts val="0"/>
                        </a:spcAft>
                      </a:pPr>
                      <a:r>
                        <a:rPr lang="en-US" sz="1400">
                          <a:effectLst/>
                        </a:rPr>
                        <a:t>11.</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rPr>
                        <a:t>weight</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rPr>
                        <a:t>numeric(10,6)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21222688"/>
                  </a:ext>
                </a:extLst>
              </a:tr>
              <a:tr h="249406">
                <a:tc>
                  <a:txBody>
                    <a:bodyPr/>
                    <a:lstStyle/>
                    <a:p>
                      <a:pPr marL="296545">
                        <a:lnSpc>
                          <a:spcPts val="1195"/>
                        </a:lnSpc>
                        <a:spcBef>
                          <a:spcPts val="355"/>
                        </a:spcBef>
                        <a:spcAft>
                          <a:spcPts val="0"/>
                        </a:spcAft>
                      </a:pPr>
                      <a:r>
                        <a:rPr lang="en-US" sz="1400">
                          <a:effectLst/>
                        </a:rPr>
                        <a:t>12.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a:effectLst/>
                        </a:rPr>
                        <a:t>clicode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205702"/>
                  </a:ext>
                </a:extLst>
              </a:tr>
              <a:tr h="249406">
                <a:tc>
                  <a:txBody>
                    <a:bodyPr/>
                    <a:lstStyle/>
                    <a:p>
                      <a:pPr marL="296545">
                        <a:lnSpc>
                          <a:spcPts val="1195"/>
                        </a:lnSpc>
                        <a:spcBef>
                          <a:spcPts val="355"/>
                        </a:spcBef>
                        <a:spcAft>
                          <a:spcPts val="0"/>
                        </a:spcAft>
                      </a:pPr>
                      <a:r>
                        <a:rPr lang="en-US" sz="1400">
                          <a:effectLst/>
                        </a:rPr>
                        <a:t>13.</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rPr>
                        <a:t>divcode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52099915"/>
                  </a:ext>
                </a:extLst>
              </a:tr>
              <a:tr h="249406">
                <a:tc>
                  <a:txBody>
                    <a:bodyPr/>
                    <a:lstStyle/>
                    <a:p>
                      <a:pPr marL="296545">
                        <a:lnSpc>
                          <a:spcPts val="1185"/>
                        </a:lnSpc>
                        <a:spcBef>
                          <a:spcPts val="370"/>
                        </a:spcBef>
                        <a:spcAft>
                          <a:spcPts val="0"/>
                        </a:spcAft>
                      </a:pPr>
                      <a:r>
                        <a:rPr lang="en-US" sz="1400">
                          <a:effectLst/>
                        </a:rPr>
                        <a:t>14.</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loccode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732595206"/>
                  </a:ext>
                </a:extLst>
              </a:tr>
              <a:tr h="249406">
                <a:tc>
                  <a:txBody>
                    <a:bodyPr/>
                    <a:lstStyle/>
                    <a:p>
                      <a:pPr marL="296545">
                        <a:lnSpc>
                          <a:spcPts val="1185"/>
                        </a:lnSpc>
                        <a:spcBef>
                          <a:spcPts val="370"/>
                        </a:spcBef>
                        <a:spcAft>
                          <a:spcPts val="0"/>
                        </a:spcAft>
                      </a:pPr>
                      <a:r>
                        <a:rPr lang="en-US" sz="1400">
                          <a:effectLst/>
                        </a:rPr>
                        <a:t>15.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doctype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290916541"/>
                  </a:ext>
                </a:extLst>
              </a:tr>
              <a:tr h="250162">
                <a:tc>
                  <a:txBody>
                    <a:bodyPr/>
                    <a:lstStyle/>
                    <a:p>
                      <a:pPr marL="296545">
                        <a:lnSpc>
                          <a:spcPts val="1185"/>
                        </a:lnSpc>
                        <a:spcBef>
                          <a:spcPts val="370"/>
                        </a:spcBef>
                        <a:spcAft>
                          <a:spcPts val="0"/>
                        </a:spcAft>
                      </a:pPr>
                      <a:r>
                        <a:rPr lang="en-US" sz="1400">
                          <a:effectLst/>
                        </a:rPr>
                        <a:t>16.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fiyear</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spcAft>
                          <a:spcPts val="0"/>
                        </a:spcAft>
                      </a:pPr>
                      <a:r>
                        <a:rPr lang="en-US" sz="1400" dirty="0">
                          <a:effectLst/>
                        </a:rPr>
                        <a:t>Foreign</a:t>
                      </a:r>
                      <a:r>
                        <a:rPr lang="en-US" sz="1400" spc="-15" dirty="0">
                          <a:effectLst/>
                        </a:rPr>
                        <a:t> </a:t>
                      </a:r>
                      <a:r>
                        <a:rPr lang="en-US" sz="1400" dirty="0">
                          <a:effectLst/>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650798726"/>
                  </a:ext>
                </a:extLst>
              </a:tr>
              <a:tr h="249406">
                <a:tc>
                  <a:txBody>
                    <a:bodyPr/>
                    <a:lstStyle/>
                    <a:p>
                      <a:pPr marL="296545">
                        <a:lnSpc>
                          <a:spcPts val="1185"/>
                        </a:lnSpc>
                        <a:spcBef>
                          <a:spcPts val="370"/>
                        </a:spcBef>
                        <a:spcAft>
                          <a:spcPts val="0"/>
                        </a:spcAft>
                      </a:pPr>
                      <a:r>
                        <a:rPr lang="en-US" sz="1400">
                          <a:effectLst/>
                        </a:rPr>
                        <a:t>17.</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userid</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Uniqueidentifier</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63295638"/>
                  </a:ext>
                </a:extLst>
              </a:tr>
              <a:tr h="249406">
                <a:tc>
                  <a:txBody>
                    <a:bodyPr/>
                    <a:lstStyle/>
                    <a:p>
                      <a:pPr marL="296545">
                        <a:lnSpc>
                          <a:spcPts val="1185"/>
                        </a:lnSpc>
                        <a:spcBef>
                          <a:spcPts val="370"/>
                        </a:spcBef>
                        <a:spcAft>
                          <a:spcPts val="0"/>
                        </a:spcAft>
                      </a:pPr>
                      <a:r>
                        <a:rPr lang="en-US" sz="1400">
                          <a:effectLst/>
                        </a:rPr>
                        <a:t>18.</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activeflag</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varchar(1)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84875935"/>
                  </a:ext>
                </a:extLst>
              </a:tr>
              <a:tr h="251672">
                <a:tc>
                  <a:txBody>
                    <a:bodyPr/>
                    <a:lstStyle/>
                    <a:p>
                      <a:pPr marL="296545">
                        <a:lnSpc>
                          <a:spcPts val="1195"/>
                        </a:lnSpc>
                        <a:spcBef>
                          <a:spcPts val="370"/>
                        </a:spcBef>
                        <a:spcAft>
                          <a:spcPts val="0"/>
                        </a:spcAft>
                      </a:pPr>
                      <a:r>
                        <a:rPr lang="en-US" sz="1400">
                          <a:effectLst/>
                        </a:rPr>
                        <a:t>19.</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400">
                          <a:effectLst/>
                        </a:rPr>
                        <a:t>slcode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576801048"/>
                  </a:ext>
                </a:extLst>
              </a:tr>
            </a:tbl>
          </a:graphicData>
        </a:graphic>
      </p:graphicFrame>
      <p:sp>
        <p:nvSpPr>
          <p:cNvPr id="3" name="TextBox 2"/>
          <p:cNvSpPr txBox="1"/>
          <p:nvPr/>
        </p:nvSpPr>
        <p:spPr>
          <a:xfrm>
            <a:off x="1790700" y="692666"/>
            <a:ext cx="6527800"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Table Name  : </a:t>
            </a:r>
            <a:r>
              <a:rPr lang="en-US" b="1" dirty="0" smtClean="0">
                <a:latin typeface="Arial" panose="020B0604020202020204" pitchFamily="34" charset="0"/>
                <a:cs typeface="Arial" panose="020B0604020202020204" pitchFamily="34" charset="0"/>
              </a:rPr>
              <a:t>pp_jsmast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803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5831" y="664326"/>
            <a:ext cx="8045269" cy="5940088"/>
          </a:xfrm>
          <a:prstGeom prst="rect">
            <a:avLst/>
          </a:prstGeom>
        </p:spPr>
        <p:txBody>
          <a:bodyPr wrap="square">
            <a:spAutoFit/>
          </a:bodyPr>
          <a:lstStyle/>
          <a:p>
            <a:pPr>
              <a:tabLst>
                <a:tab pos="4951730" algn="l"/>
              </a:tabLst>
            </a:pPr>
            <a:r>
              <a:rPr lang="en-US" sz="2400" dirty="0" smtClean="0">
                <a:solidFill>
                  <a:srgbClr val="333333"/>
                </a:solidFill>
                <a:latin typeface="Times New Roman" panose="02020603050405020304" pitchFamily="18" charset="0"/>
                <a:ea typeface="Times New Roman" panose="02020603050405020304" pitchFamily="18" charset="0"/>
              </a:rPr>
              <a:t>                        </a:t>
            </a:r>
            <a:endParaRPr lang="en-US" sz="3200" b="1" dirty="0">
              <a:latin typeface="Times New Roman" panose="02020603050405020304" pitchFamily="18" charset="0"/>
              <a:ea typeface="Times New Roman" panose="02020603050405020304" pitchFamily="18" charset="0"/>
            </a:endParaRPr>
          </a:p>
          <a:p>
            <a:r>
              <a:rPr lang="en-US" sz="2400" b="1"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r>
              <a:rPr lang="en-US" dirty="0" smtClean="0"/>
              <a:t>	</a:t>
            </a:r>
            <a:r>
              <a:rPr lang="en-US" dirty="0"/>
              <a:t>“</a:t>
            </a:r>
            <a:r>
              <a:rPr lang="en-US" dirty="0">
                <a:latin typeface="Times New Roman" pitchFamily="18" charset="0"/>
                <a:cs typeface="Times New Roman" pitchFamily="18" charset="0"/>
              </a:rPr>
              <a:t>e-Global ERP” which proves to be the perfect solution for the </a:t>
            </a:r>
          </a:p>
          <a:p>
            <a:r>
              <a:rPr lang="en-US" dirty="0">
                <a:latin typeface="Times New Roman" pitchFamily="18" charset="0"/>
                <a:cs typeface="Times New Roman" pitchFamily="18" charset="0"/>
              </a:rPr>
              <a:t>Production Industry by helping organizations optimize their operational </a:t>
            </a:r>
          </a:p>
          <a:p>
            <a:r>
              <a:rPr lang="en-US" dirty="0">
                <a:latin typeface="Times New Roman" pitchFamily="18" charset="0"/>
                <a:cs typeface="Times New Roman" pitchFamily="18" charset="0"/>
              </a:rPr>
              <a:t>benefits through inventory control and management reporting. </a:t>
            </a:r>
          </a:p>
          <a:p>
            <a:r>
              <a:rPr lang="en-US" dirty="0">
                <a:latin typeface="Times New Roman" pitchFamily="18" charset="0"/>
                <a:cs typeface="Times New Roman" pitchFamily="18" charset="0"/>
              </a:rPr>
              <a:t>“e-Global ERP” is a suite of application software designed for the </a:t>
            </a:r>
          </a:p>
          <a:p>
            <a:r>
              <a:rPr lang="en-US" dirty="0">
                <a:latin typeface="Times New Roman" pitchFamily="18" charset="0"/>
                <a:cs typeface="Times New Roman" pitchFamily="18" charset="0"/>
              </a:rPr>
              <a:t>Production Industry. If you are a manufacturer of Production, Make </a:t>
            </a:r>
          </a:p>
          <a:p>
            <a:r>
              <a:rPr lang="en-US" dirty="0">
                <a:latin typeface="Times New Roman" pitchFamily="18" charset="0"/>
                <a:cs typeface="Times New Roman" pitchFamily="18" charset="0"/>
              </a:rPr>
              <a:t>Planning, Goods or Finished Production, our ERP allows you to save costs, </a:t>
            </a:r>
          </a:p>
          <a:p>
            <a:r>
              <a:rPr lang="en-US" dirty="0">
                <a:latin typeface="Times New Roman" pitchFamily="18" charset="0"/>
                <a:cs typeface="Times New Roman" pitchFamily="18" charset="0"/>
              </a:rPr>
              <a:t>eliminate errors and stay ahead of your competition. </a:t>
            </a:r>
          </a:p>
          <a:p>
            <a:r>
              <a:rPr lang="en-US" dirty="0">
                <a:latin typeface="Times New Roman" pitchFamily="18" charset="0"/>
                <a:cs typeface="Times New Roman" pitchFamily="18" charset="0"/>
              </a:rPr>
              <a:t>Production module is mainly designed to monitor day-to-day production </a:t>
            </a:r>
          </a:p>
          <a:p>
            <a:r>
              <a:rPr lang="en-US" dirty="0">
                <a:latin typeface="Times New Roman" pitchFamily="18" charset="0"/>
                <a:cs typeface="Times New Roman" pitchFamily="18" charset="0"/>
              </a:rPr>
              <a:t>progress. On completion of any work order information will be passed on to </a:t>
            </a:r>
          </a:p>
          <a:p>
            <a:r>
              <a:rPr lang="en-US" dirty="0">
                <a:latin typeface="Times New Roman" pitchFamily="18" charset="0"/>
                <a:cs typeface="Times New Roman" pitchFamily="18" charset="0"/>
              </a:rPr>
              <a:t>dispatch for delivery. Reports on delivery schedule will be available in this </a:t>
            </a:r>
          </a:p>
          <a:p>
            <a:r>
              <a:rPr lang="en-US" dirty="0">
                <a:latin typeface="Times New Roman" pitchFamily="18" charset="0"/>
                <a:cs typeface="Times New Roman" pitchFamily="18" charset="0"/>
              </a:rPr>
              <a:t>module. </a:t>
            </a:r>
          </a:p>
          <a:p>
            <a:r>
              <a:rPr lang="en-US" dirty="0">
                <a:latin typeface="Times New Roman" pitchFamily="18" charset="0"/>
                <a:cs typeface="Times New Roman" pitchFamily="18" charset="0"/>
              </a:rPr>
              <a:t>The main objective of production management is to produce goods </a:t>
            </a:r>
          </a:p>
          <a:p>
            <a:r>
              <a:rPr lang="en-US" dirty="0">
                <a:latin typeface="Times New Roman" pitchFamily="18" charset="0"/>
                <a:cs typeface="Times New Roman" pitchFamily="18" charset="0"/>
              </a:rPr>
              <a:t>and services of the right quality, right quantity, at the right time and at </a:t>
            </a:r>
          </a:p>
          <a:p>
            <a:r>
              <a:rPr lang="en-US" dirty="0">
                <a:latin typeface="Times New Roman" pitchFamily="18" charset="0"/>
                <a:cs typeface="Times New Roman" pitchFamily="18" charset="0"/>
              </a:rPr>
              <a:t>minimum cost. </a:t>
            </a:r>
          </a:p>
          <a:p>
            <a:r>
              <a:rPr lang="en-US" dirty="0">
                <a:latin typeface="Times New Roman" pitchFamily="18" charset="0"/>
                <a:cs typeface="Times New Roman" pitchFamily="18" charset="0"/>
              </a:rPr>
              <a:t>It is the processes of effectively planning, coordinating and controlling </a:t>
            </a:r>
          </a:p>
          <a:p>
            <a:r>
              <a:rPr lang="en-US" dirty="0">
                <a:latin typeface="Times New Roman" pitchFamily="18" charset="0"/>
                <a:cs typeface="Times New Roman" pitchFamily="18" charset="0"/>
              </a:rPr>
              <a:t>the production that is the operations of that part of an enterprise, it means </a:t>
            </a:r>
          </a:p>
          <a:p>
            <a:r>
              <a:rPr lang="en-US" dirty="0">
                <a:latin typeface="Times New Roman" pitchFamily="18" charset="0"/>
                <a:cs typeface="Times New Roman" pitchFamily="18" charset="0"/>
              </a:rPr>
              <a:t>to say that production and operations Management is responsible for the </a:t>
            </a:r>
          </a:p>
          <a:p>
            <a:r>
              <a:rPr lang="en-US" dirty="0">
                <a:latin typeface="Times New Roman" pitchFamily="18" charset="0"/>
                <a:cs typeface="Times New Roman" pitchFamily="18" charset="0"/>
              </a:rPr>
              <a:t>actual transformation of raw materials into finished products.</a:t>
            </a:r>
            <a:endParaRPr lang="en-IN" dirty="0">
              <a:latin typeface="Times New Roman" pitchFamily="18" charset="0"/>
              <a:cs typeface="Times New Roman" pitchFamily="18" charset="0"/>
            </a:endParaRPr>
          </a:p>
        </p:txBody>
      </p:sp>
      <p:sp>
        <p:nvSpPr>
          <p:cNvPr id="3" name="Title 6"/>
          <p:cNvSpPr txBox="1"/>
          <p:nvPr/>
        </p:nvSpPr>
        <p:spPr>
          <a:xfrm>
            <a:off x="1663700" y="511926"/>
            <a:ext cx="3327400" cy="885074"/>
          </a:xfrm>
          <a:prstGeom prst="rect">
            <a:avLst/>
          </a:prstGeom>
        </p:spPr>
        <p:txBody>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r>
              <a:rPr lang="en-US" altLang="en-US" sz="3200" b="1" u="sng" cap="none" dirty="0">
                <a:latin typeface="Times New Roman" panose="02020603050405020304" pitchFamily="18" charset="0"/>
                <a:cs typeface="Times New Roman" panose="02020603050405020304" pitchFamily="18" charset="0"/>
              </a:rPr>
              <a:t>Introduction</a:t>
            </a:r>
            <a:endParaRPr lang="en-US" altLang="en-US" sz="3200" u="sng"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4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14291725"/>
              </p:ext>
            </p:extLst>
          </p:nvPr>
        </p:nvGraphicFramePr>
        <p:xfrm>
          <a:off x="1636394" y="838204"/>
          <a:ext cx="8523606" cy="2425699"/>
        </p:xfrm>
        <a:graphic>
          <a:graphicData uri="http://schemas.openxmlformats.org/drawingml/2006/table">
            <a:tbl>
              <a:tblPr firstRow="1" firstCol="1" lastRow="1" lastCol="1" bandRow="1" bandCol="1">
                <a:tableStyleId>{5940675A-B579-460E-94D1-54222C63F5DA}</a:tableStyleId>
              </a:tblPr>
              <a:tblGrid>
                <a:gridCol w="1983153">
                  <a:extLst>
                    <a:ext uri="{9D8B030D-6E8A-4147-A177-3AD203B41FA5}">
                      <a16:colId xmlns:a16="http://schemas.microsoft.com/office/drawing/2014/main" val="2709238424"/>
                    </a:ext>
                  </a:extLst>
                </a:gridCol>
                <a:gridCol w="2235747">
                  <a:extLst>
                    <a:ext uri="{9D8B030D-6E8A-4147-A177-3AD203B41FA5}">
                      <a16:colId xmlns:a16="http://schemas.microsoft.com/office/drawing/2014/main" val="3622443260"/>
                    </a:ext>
                  </a:extLst>
                </a:gridCol>
                <a:gridCol w="2173081">
                  <a:extLst>
                    <a:ext uri="{9D8B030D-6E8A-4147-A177-3AD203B41FA5}">
                      <a16:colId xmlns:a16="http://schemas.microsoft.com/office/drawing/2014/main" val="3109861314"/>
                    </a:ext>
                  </a:extLst>
                </a:gridCol>
                <a:gridCol w="2131625">
                  <a:extLst>
                    <a:ext uri="{9D8B030D-6E8A-4147-A177-3AD203B41FA5}">
                      <a16:colId xmlns:a16="http://schemas.microsoft.com/office/drawing/2014/main" val="3449421585"/>
                    </a:ext>
                  </a:extLst>
                </a:gridCol>
              </a:tblGrid>
              <a:tr h="423967">
                <a:tc>
                  <a:txBody>
                    <a:bodyPr/>
                    <a:lstStyle/>
                    <a:p>
                      <a:pPr marL="67945">
                        <a:spcAft>
                          <a:spcPts val="0"/>
                        </a:spcAft>
                      </a:pPr>
                      <a:r>
                        <a:rPr lang="en-US" sz="1400" b="1" dirty="0">
                          <a:effectLst/>
                        </a:rPr>
                        <a:t>Field</a:t>
                      </a:r>
                      <a:r>
                        <a:rPr lang="en-US" sz="1400" b="1" spc="-10" dirty="0">
                          <a:effectLst/>
                        </a:rPr>
                        <a:t> </a:t>
                      </a:r>
                      <a:r>
                        <a:rPr lang="en-US" sz="1400" b="1" dirty="0">
                          <a:effectLst/>
                        </a:rPr>
                        <a:t>no</a:t>
                      </a:r>
                      <a:endParaRPr lang="en-IN" sz="1100" b="1"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100" b="1"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100" b="1"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Constraint</a:t>
                      </a:r>
                      <a:endParaRPr lang="en-IN" sz="1100" b="1"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49942494"/>
                  </a:ext>
                </a:extLst>
              </a:tr>
              <a:tr h="249838">
                <a:tc>
                  <a:txBody>
                    <a:bodyPr/>
                    <a:lstStyle/>
                    <a:p>
                      <a:pPr marL="296545">
                        <a:lnSpc>
                          <a:spcPts val="1185"/>
                        </a:lnSpc>
                        <a:spcBef>
                          <a:spcPts val="370"/>
                        </a:spcBef>
                        <a:spcAft>
                          <a:spcPts val="0"/>
                        </a:spcAft>
                      </a:pPr>
                      <a:r>
                        <a:rPr lang="en-US" sz="1400" dirty="0">
                          <a:effectLst/>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srno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int(10)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405"/>
                        </a:lnSpc>
                        <a:spcAft>
                          <a:spcPts val="0"/>
                        </a:spcAft>
                      </a:pPr>
                      <a:r>
                        <a:rPr lang="en-US" sz="1400">
                          <a:effectLst/>
                        </a:rPr>
                        <a:t>Primary</a:t>
                      </a:r>
                      <a:r>
                        <a:rPr lang="en-US" sz="1400" spc="-10">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016024947"/>
                  </a:ext>
                </a:extLst>
              </a:tr>
              <a:tr h="250595">
                <a:tc>
                  <a:txBody>
                    <a:bodyPr/>
                    <a:lstStyle/>
                    <a:p>
                      <a:pPr marL="296545">
                        <a:lnSpc>
                          <a:spcPts val="1185"/>
                        </a:lnSpc>
                        <a:spcBef>
                          <a:spcPts val="370"/>
                        </a:spcBef>
                        <a:spcAft>
                          <a:spcPts val="0"/>
                        </a:spcAft>
                      </a:pPr>
                      <a:r>
                        <a:rPr lang="en-US" sz="1400" dirty="0">
                          <a:effectLst/>
                        </a:rPr>
                        <a:t>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seqno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int(10)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42406650"/>
                  </a:ext>
                </a:extLst>
              </a:tr>
              <a:tr h="249838">
                <a:tc>
                  <a:txBody>
                    <a:bodyPr/>
                    <a:lstStyle/>
                    <a:p>
                      <a:pPr marL="296545">
                        <a:lnSpc>
                          <a:spcPts val="1185"/>
                        </a:lnSpc>
                        <a:spcBef>
                          <a:spcPts val="370"/>
                        </a:spcBef>
                        <a:spcAft>
                          <a:spcPts val="0"/>
                        </a:spcAft>
                      </a:pPr>
                      <a:r>
                        <a:rPr lang="en-US" sz="1400" dirty="0">
                          <a:effectLst/>
                        </a:rPr>
                        <a:t>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jscode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varchar(15)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033729147"/>
                  </a:ext>
                </a:extLst>
              </a:tr>
              <a:tr h="249838">
                <a:tc>
                  <a:txBody>
                    <a:bodyPr/>
                    <a:lstStyle/>
                    <a:p>
                      <a:pPr marL="296545">
                        <a:lnSpc>
                          <a:spcPts val="1185"/>
                        </a:lnSpc>
                        <a:spcBef>
                          <a:spcPts val="370"/>
                        </a:spcBef>
                        <a:spcAft>
                          <a:spcPts val="0"/>
                        </a:spcAft>
                      </a:pPr>
                      <a:r>
                        <a:rPr lang="en-US" sz="1400" dirty="0">
                          <a:effectLst/>
                        </a:rPr>
                        <a:t>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partcode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varchar(50)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225928437"/>
                  </a:ext>
                </a:extLst>
              </a:tr>
              <a:tr h="249838">
                <a:tc>
                  <a:txBody>
                    <a:bodyPr/>
                    <a:lstStyle/>
                    <a:p>
                      <a:pPr marL="296545">
                        <a:lnSpc>
                          <a:spcPts val="1185"/>
                        </a:lnSpc>
                        <a:spcBef>
                          <a:spcPts val="370"/>
                        </a:spcBef>
                        <a:spcAft>
                          <a:spcPts val="0"/>
                        </a:spcAft>
                      </a:pPr>
                      <a:r>
                        <a:rPr lang="en-US" sz="1400">
                          <a:effectLst/>
                        </a:rPr>
                        <a:t>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catcode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varchar(2)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405"/>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336360152"/>
                  </a:ext>
                </a:extLst>
              </a:tr>
              <a:tr h="249838">
                <a:tc>
                  <a:txBody>
                    <a:bodyPr/>
                    <a:lstStyle/>
                    <a:p>
                      <a:pPr marL="296545">
                        <a:lnSpc>
                          <a:spcPts val="1185"/>
                        </a:lnSpc>
                        <a:spcBef>
                          <a:spcPts val="370"/>
                        </a:spcBef>
                        <a:spcAft>
                          <a:spcPts val="0"/>
                        </a:spcAft>
                      </a:pPr>
                      <a:r>
                        <a:rPr lang="en-US" sz="1400">
                          <a:effectLst/>
                        </a:rPr>
                        <a:t>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rPr>
                        <a:t>wccode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a:effectLst/>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27700499"/>
                  </a:ext>
                </a:extLst>
              </a:tr>
              <a:tr h="252109">
                <a:tc>
                  <a:txBody>
                    <a:bodyPr/>
                    <a:lstStyle/>
                    <a:p>
                      <a:pPr marL="296545">
                        <a:lnSpc>
                          <a:spcPts val="1195"/>
                        </a:lnSpc>
                        <a:spcBef>
                          <a:spcPts val="370"/>
                        </a:spcBef>
                        <a:spcAft>
                          <a:spcPts val="0"/>
                        </a:spcAft>
                      </a:pPr>
                      <a:r>
                        <a:rPr lang="en-US" sz="1400">
                          <a:effectLst/>
                        </a:rPr>
                        <a:t>7.</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400" dirty="0">
                          <a:effectLst/>
                        </a:rPr>
                        <a:t>oprcode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400">
                          <a:effectLst/>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Bef>
                          <a:spcPts val="10"/>
                        </a:spcBef>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40248396"/>
                  </a:ext>
                </a:extLst>
              </a:tr>
              <a:tr h="249838">
                <a:tc>
                  <a:txBody>
                    <a:bodyPr/>
                    <a:lstStyle/>
                    <a:p>
                      <a:pPr marL="296545">
                        <a:lnSpc>
                          <a:spcPts val="1195"/>
                        </a:lnSpc>
                        <a:spcBef>
                          <a:spcPts val="355"/>
                        </a:spcBef>
                        <a:spcAft>
                          <a:spcPts val="0"/>
                        </a:spcAft>
                      </a:pPr>
                      <a:r>
                        <a:rPr lang="en-US" sz="1400">
                          <a:effectLst/>
                        </a:rPr>
                        <a:t>8.</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rPr>
                        <a:t>runhrs</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400" dirty="0">
                          <a:effectLst/>
                        </a:rPr>
                        <a:t>varchar(10)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94781432"/>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671469205"/>
              </p:ext>
            </p:extLst>
          </p:nvPr>
        </p:nvGraphicFramePr>
        <p:xfrm>
          <a:off x="1636394" y="3251200"/>
          <a:ext cx="8523606" cy="213360"/>
        </p:xfrm>
        <a:graphic>
          <a:graphicData uri="http://schemas.openxmlformats.org/drawingml/2006/table">
            <a:tbl>
              <a:tblPr firstRow="1" firstCol="1" lastRow="1" lastCol="1" bandRow="1" bandCol="1">
                <a:tableStyleId>{5940675A-B579-460E-94D1-54222C63F5DA}</a:tableStyleId>
              </a:tblPr>
              <a:tblGrid>
                <a:gridCol w="1983153">
                  <a:extLst>
                    <a:ext uri="{9D8B030D-6E8A-4147-A177-3AD203B41FA5}">
                      <a16:colId xmlns:a16="http://schemas.microsoft.com/office/drawing/2014/main" val="1809495027"/>
                    </a:ext>
                  </a:extLst>
                </a:gridCol>
                <a:gridCol w="2235747">
                  <a:extLst>
                    <a:ext uri="{9D8B030D-6E8A-4147-A177-3AD203B41FA5}">
                      <a16:colId xmlns:a16="http://schemas.microsoft.com/office/drawing/2014/main" val="4169949196"/>
                    </a:ext>
                  </a:extLst>
                </a:gridCol>
                <a:gridCol w="2173081">
                  <a:extLst>
                    <a:ext uri="{9D8B030D-6E8A-4147-A177-3AD203B41FA5}">
                      <a16:colId xmlns:a16="http://schemas.microsoft.com/office/drawing/2014/main" val="1637919146"/>
                    </a:ext>
                  </a:extLst>
                </a:gridCol>
                <a:gridCol w="2131625">
                  <a:extLst>
                    <a:ext uri="{9D8B030D-6E8A-4147-A177-3AD203B41FA5}">
                      <a16:colId xmlns:a16="http://schemas.microsoft.com/office/drawing/2014/main" val="2202337489"/>
                    </a:ext>
                  </a:extLst>
                </a:gridCol>
              </a:tblGrid>
              <a:tr h="193040">
                <a:tc>
                  <a:txBody>
                    <a:bodyPr/>
                    <a:lstStyle/>
                    <a:p>
                      <a:pPr marL="296545">
                        <a:lnSpc>
                          <a:spcPts val="1230"/>
                        </a:lnSpc>
                        <a:spcBef>
                          <a:spcPts val="320"/>
                        </a:spcBef>
                        <a:spcAft>
                          <a:spcPts val="0"/>
                        </a:spcAft>
                      </a:pPr>
                      <a:r>
                        <a:rPr lang="en-US" sz="1400" b="0" dirty="0">
                          <a:effectLst/>
                        </a:rPr>
                        <a:t>9.</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setuphrs</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varchar(10)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6353066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3157892"/>
              </p:ext>
            </p:extLst>
          </p:nvPr>
        </p:nvGraphicFramePr>
        <p:xfrm>
          <a:off x="1651000" y="3466532"/>
          <a:ext cx="8496300" cy="3060779"/>
        </p:xfrm>
        <a:graphic>
          <a:graphicData uri="http://schemas.openxmlformats.org/drawingml/2006/table">
            <a:tbl>
              <a:tblPr firstRow="1" firstCol="1" lastRow="1" lastCol="1" bandRow="1" bandCol="1">
                <a:tableStyleId>{5940675A-B579-460E-94D1-54222C63F5DA}</a:tableStyleId>
              </a:tblPr>
              <a:tblGrid>
                <a:gridCol w="1955847">
                  <a:extLst>
                    <a:ext uri="{9D8B030D-6E8A-4147-A177-3AD203B41FA5}">
                      <a16:colId xmlns:a16="http://schemas.microsoft.com/office/drawing/2014/main" val="1366204105"/>
                    </a:ext>
                  </a:extLst>
                </a:gridCol>
                <a:gridCol w="2235747">
                  <a:extLst>
                    <a:ext uri="{9D8B030D-6E8A-4147-A177-3AD203B41FA5}">
                      <a16:colId xmlns:a16="http://schemas.microsoft.com/office/drawing/2014/main" val="2371234180"/>
                    </a:ext>
                  </a:extLst>
                </a:gridCol>
                <a:gridCol w="2173082">
                  <a:extLst>
                    <a:ext uri="{9D8B030D-6E8A-4147-A177-3AD203B41FA5}">
                      <a16:colId xmlns:a16="http://schemas.microsoft.com/office/drawing/2014/main" val="1915610273"/>
                    </a:ext>
                  </a:extLst>
                </a:gridCol>
                <a:gridCol w="2131624">
                  <a:extLst>
                    <a:ext uri="{9D8B030D-6E8A-4147-A177-3AD203B41FA5}">
                      <a16:colId xmlns:a16="http://schemas.microsoft.com/office/drawing/2014/main" val="3661543960"/>
                    </a:ext>
                  </a:extLst>
                </a:gridCol>
              </a:tblGrid>
              <a:tr h="476467">
                <a:tc>
                  <a:txBody>
                    <a:bodyPr/>
                    <a:lstStyle/>
                    <a:p>
                      <a:pPr marL="296545">
                        <a:lnSpc>
                          <a:spcPts val="1230"/>
                        </a:lnSpc>
                        <a:spcBef>
                          <a:spcPts val="320"/>
                        </a:spcBef>
                        <a:spcAft>
                          <a:spcPts val="0"/>
                        </a:spcAft>
                      </a:pPr>
                      <a:r>
                        <a:rPr lang="en-US" sz="1400" dirty="0">
                          <a:effectLst/>
                        </a:rPr>
                        <a:t>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clicode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70"/>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081475441"/>
                  </a:ext>
                </a:extLst>
              </a:tr>
              <a:tr h="219358">
                <a:tc>
                  <a:txBody>
                    <a:bodyPr/>
                    <a:lstStyle/>
                    <a:p>
                      <a:pPr marL="296545">
                        <a:lnSpc>
                          <a:spcPts val="1230"/>
                        </a:lnSpc>
                        <a:spcBef>
                          <a:spcPts val="320"/>
                        </a:spcBef>
                        <a:spcAft>
                          <a:spcPts val="0"/>
                        </a:spcAft>
                      </a:pPr>
                      <a:r>
                        <a:rPr lang="en-US" sz="1400" dirty="0">
                          <a:effectLst/>
                        </a:rPr>
                        <a:t>11.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divcode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70"/>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291542815"/>
                  </a:ext>
                </a:extLst>
              </a:tr>
              <a:tr h="219358">
                <a:tc>
                  <a:txBody>
                    <a:bodyPr/>
                    <a:lstStyle/>
                    <a:p>
                      <a:pPr marL="296545">
                        <a:lnSpc>
                          <a:spcPts val="1230"/>
                        </a:lnSpc>
                        <a:spcBef>
                          <a:spcPts val="320"/>
                        </a:spcBef>
                        <a:spcAft>
                          <a:spcPts val="0"/>
                        </a:spcAft>
                      </a:pPr>
                      <a:r>
                        <a:rPr lang="en-US" sz="1400" dirty="0">
                          <a:effectLst/>
                        </a:rPr>
                        <a:t>12.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loccode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70"/>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760351432"/>
                  </a:ext>
                </a:extLst>
              </a:tr>
              <a:tr h="219358">
                <a:tc>
                  <a:txBody>
                    <a:bodyPr/>
                    <a:lstStyle/>
                    <a:p>
                      <a:pPr marL="296545">
                        <a:lnSpc>
                          <a:spcPts val="1230"/>
                        </a:lnSpc>
                        <a:spcBef>
                          <a:spcPts val="320"/>
                        </a:spcBef>
                        <a:spcAft>
                          <a:spcPts val="0"/>
                        </a:spcAft>
                      </a:pPr>
                      <a:r>
                        <a:rPr lang="en-US" sz="1400" dirty="0">
                          <a:effectLst/>
                        </a:rPr>
                        <a:t>13.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doctype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70"/>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10241721"/>
                  </a:ext>
                </a:extLst>
              </a:tr>
              <a:tr h="219358">
                <a:tc>
                  <a:txBody>
                    <a:bodyPr/>
                    <a:lstStyle/>
                    <a:p>
                      <a:pPr marL="296545">
                        <a:lnSpc>
                          <a:spcPts val="1220"/>
                        </a:lnSpc>
                        <a:spcBef>
                          <a:spcPts val="330"/>
                        </a:spcBef>
                        <a:spcAft>
                          <a:spcPts val="0"/>
                        </a:spcAft>
                      </a:pPr>
                      <a:r>
                        <a:rPr lang="en-US" sz="1400" dirty="0">
                          <a:effectLst/>
                        </a:rPr>
                        <a:t>14.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fiyear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370"/>
                        </a:lnSpc>
                        <a:spcAft>
                          <a:spcPts val="0"/>
                        </a:spcAft>
                      </a:pPr>
                      <a:r>
                        <a:rPr lang="en-US" sz="1400">
                          <a:effectLst/>
                        </a:rPr>
                        <a:t>Foreign</a:t>
                      </a:r>
                      <a:r>
                        <a:rPr lang="en-US" sz="1400" spc="-15">
                          <a:effectLst/>
                        </a:rPr>
                        <a:t> </a:t>
                      </a:r>
                      <a:r>
                        <a:rPr lang="en-US" sz="1400">
                          <a:effectLst/>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11328072"/>
                  </a:ext>
                </a:extLst>
              </a:tr>
              <a:tr h="188021">
                <a:tc>
                  <a:txBody>
                    <a:bodyPr/>
                    <a:lstStyle/>
                    <a:p>
                      <a:pPr marL="296545">
                        <a:lnSpc>
                          <a:spcPts val="1220"/>
                        </a:lnSpc>
                        <a:spcBef>
                          <a:spcPts val="330"/>
                        </a:spcBef>
                        <a:spcAft>
                          <a:spcPts val="0"/>
                        </a:spcAft>
                      </a:pPr>
                      <a:r>
                        <a:rPr lang="en-US" sz="1400" dirty="0">
                          <a:effectLst/>
                        </a:rPr>
                        <a:t>15.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userid</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Uniqueidentifier</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163989584"/>
                  </a:ext>
                </a:extLst>
              </a:tr>
              <a:tr h="188021">
                <a:tc>
                  <a:txBody>
                    <a:bodyPr/>
                    <a:lstStyle/>
                    <a:p>
                      <a:pPr marL="296545">
                        <a:lnSpc>
                          <a:spcPts val="1220"/>
                        </a:lnSpc>
                        <a:spcBef>
                          <a:spcPts val="330"/>
                        </a:spcBef>
                        <a:spcAft>
                          <a:spcPts val="0"/>
                        </a:spcAft>
                      </a:pPr>
                      <a:r>
                        <a:rPr lang="en-US" sz="1400" dirty="0">
                          <a:effectLst/>
                        </a:rPr>
                        <a:t>16.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sysdate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Datetimer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357277933"/>
                  </a:ext>
                </a:extLst>
              </a:tr>
              <a:tr h="188021">
                <a:tc>
                  <a:txBody>
                    <a:bodyPr/>
                    <a:lstStyle/>
                    <a:p>
                      <a:pPr marL="296545">
                        <a:lnSpc>
                          <a:spcPts val="1220"/>
                        </a:lnSpc>
                        <a:spcBef>
                          <a:spcPts val="330"/>
                        </a:spcBef>
                        <a:spcAft>
                          <a:spcPts val="0"/>
                        </a:spcAft>
                      </a:pPr>
                      <a:r>
                        <a:rPr lang="en-US" sz="1400">
                          <a:effectLst/>
                        </a:rPr>
                        <a:t>17.</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inspflag</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varchar(1)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469041340"/>
                  </a:ext>
                </a:extLst>
              </a:tr>
              <a:tr h="188021">
                <a:tc>
                  <a:txBody>
                    <a:bodyPr/>
                    <a:lstStyle/>
                    <a:p>
                      <a:pPr marL="296545">
                        <a:lnSpc>
                          <a:spcPts val="1220"/>
                        </a:lnSpc>
                        <a:spcBef>
                          <a:spcPts val="330"/>
                        </a:spcBef>
                        <a:spcAft>
                          <a:spcPts val="0"/>
                        </a:spcAft>
                      </a:pPr>
                      <a:r>
                        <a:rPr lang="en-US" sz="1400">
                          <a:effectLst/>
                        </a:rPr>
                        <a:t>18.</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subcflag</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varchar(1)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524592103"/>
                  </a:ext>
                </a:extLst>
              </a:tr>
              <a:tr h="188021">
                <a:tc>
                  <a:txBody>
                    <a:bodyPr/>
                    <a:lstStyle/>
                    <a:p>
                      <a:pPr marL="296545">
                        <a:lnSpc>
                          <a:spcPts val="1220"/>
                        </a:lnSpc>
                        <a:spcBef>
                          <a:spcPts val="330"/>
                        </a:spcBef>
                        <a:spcAft>
                          <a:spcPts val="0"/>
                        </a:spcAft>
                      </a:pPr>
                      <a:r>
                        <a:rPr lang="en-US" sz="1400">
                          <a:effectLst/>
                        </a:rPr>
                        <a:t>19.</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machinecode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49300388"/>
                  </a:ext>
                </a:extLst>
              </a:tr>
              <a:tr h="188021">
                <a:tc>
                  <a:txBody>
                    <a:bodyPr/>
                    <a:lstStyle/>
                    <a:p>
                      <a:pPr marL="296545">
                        <a:lnSpc>
                          <a:spcPts val="1230"/>
                        </a:lnSpc>
                        <a:spcBef>
                          <a:spcPts val="330"/>
                        </a:spcBef>
                        <a:spcAft>
                          <a:spcPts val="0"/>
                        </a:spcAft>
                      </a:pPr>
                      <a:r>
                        <a:rPr lang="en-US" sz="1400">
                          <a:effectLst/>
                        </a:rPr>
                        <a:t>20.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0"/>
                        </a:spcBef>
                        <a:spcAft>
                          <a:spcPts val="0"/>
                        </a:spcAft>
                      </a:pPr>
                      <a:r>
                        <a:rPr lang="en-US" sz="1400" dirty="0">
                          <a:effectLst/>
                        </a:rPr>
                        <a:t>labourcode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0"/>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465697585"/>
                  </a:ext>
                </a:extLst>
              </a:tr>
              <a:tr h="188021">
                <a:tc>
                  <a:txBody>
                    <a:bodyPr/>
                    <a:lstStyle/>
                    <a:p>
                      <a:pPr marL="296545">
                        <a:lnSpc>
                          <a:spcPts val="1230"/>
                        </a:lnSpc>
                        <a:spcBef>
                          <a:spcPts val="325"/>
                        </a:spcBef>
                        <a:spcAft>
                          <a:spcPts val="0"/>
                        </a:spcAft>
                      </a:pPr>
                      <a:r>
                        <a:rPr lang="en-US" sz="1400">
                          <a:effectLst/>
                        </a:rPr>
                        <a:t>21.</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5"/>
                        </a:spcBef>
                        <a:spcAft>
                          <a:spcPts val="0"/>
                        </a:spcAft>
                      </a:pPr>
                      <a:r>
                        <a:rPr lang="en-US" sz="1400" dirty="0">
                          <a:effectLst/>
                        </a:rPr>
                        <a:t>strokeperhr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5"/>
                        </a:spcBef>
                        <a:spcAft>
                          <a:spcPts val="0"/>
                        </a:spcAft>
                      </a:pPr>
                      <a:r>
                        <a:rPr lang="en-US" sz="1400" dirty="0">
                          <a:effectLst/>
                        </a:rPr>
                        <a:t>varchar(10)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302730995"/>
                  </a:ext>
                </a:extLst>
              </a:tr>
              <a:tr h="188021">
                <a:tc>
                  <a:txBody>
                    <a:bodyPr/>
                    <a:lstStyle/>
                    <a:p>
                      <a:pPr marL="296545">
                        <a:lnSpc>
                          <a:spcPts val="1230"/>
                        </a:lnSpc>
                        <a:spcBef>
                          <a:spcPts val="320"/>
                        </a:spcBef>
                        <a:spcAft>
                          <a:spcPts val="0"/>
                        </a:spcAft>
                      </a:pPr>
                      <a:r>
                        <a:rPr lang="en-US" sz="1400" dirty="0">
                          <a:effectLst/>
                        </a:rPr>
                        <a:t>22.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workhr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varchar(10)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61073277"/>
                  </a:ext>
                </a:extLst>
              </a:tr>
            </a:tbl>
          </a:graphicData>
        </a:graphic>
      </p:graphicFrame>
      <p:sp>
        <p:nvSpPr>
          <p:cNvPr id="6" name="TextBox 5"/>
          <p:cNvSpPr txBox="1"/>
          <p:nvPr/>
        </p:nvSpPr>
        <p:spPr>
          <a:xfrm>
            <a:off x="1866900" y="203200"/>
            <a:ext cx="269240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Tabel Name </a:t>
            </a:r>
            <a:r>
              <a:rPr lang="en-US" b="1" dirty="0" smtClean="0"/>
              <a:t>: </a:t>
            </a:r>
            <a:r>
              <a:rPr lang="en-US" b="1" dirty="0"/>
              <a:t>pp_jsdet</a:t>
            </a:r>
            <a:endParaRPr lang="en-IN" b="1" dirty="0"/>
          </a:p>
        </p:txBody>
      </p:sp>
    </p:spTree>
    <p:extLst>
      <p:ext uri="{BB962C8B-B14F-4D97-AF65-F5344CB8AC3E}">
        <p14:creationId xmlns:p14="http://schemas.microsoft.com/office/powerpoint/2010/main" val="26311365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24133485"/>
              </p:ext>
            </p:extLst>
          </p:nvPr>
        </p:nvGraphicFramePr>
        <p:xfrm>
          <a:off x="1824938" y="1092193"/>
          <a:ext cx="7114345" cy="5282690"/>
        </p:xfrm>
        <a:graphic>
          <a:graphicData uri="http://schemas.openxmlformats.org/drawingml/2006/table">
            <a:tbl>
              <a:tblPr firstRow="1" firstCol="1" lastRow="1" lastCol="1" bandRow="1" bandCol="1">
                <a:tableStyleId>{5940675A-B579-460E-94D1-54222C63F5DA}</a:tableStyleId>
              </a:tblPr>
              <a:tblGrid>
                <a:gridCol w="1468933">
                  <a:extLst>
                    <a:ext uri="{9D8B030D-6E8A-4147-A177-3AD203B41FA5}">
                      <a16:colId xmlns:a16="http://schemas.microsoft.com/office/drawing/2014/main" val="1576247028"/>
                    </a:ext>
                  </a:extLst>
                </a:gridCol>
                <a:gridCol w="1656032">
                  <a:extLst>
                    <a:ext uri="{9D8B030D-6E8A-4147-A177-3AD203B41FA5}">
                      <a16:colId xmlns:a16="http://schemas.microsoft.com/office/drawing/2014/main" val="2429726751"/>
                    </a:ext>
                  </a:extLst>
                </a:gridCol>
                <a:gridCol w="1609615">
                  <a:extLst>
                    <a:ext uri="{9D8B030D-6E8A-4147-A177-3AD203B41FA5}">
                      <a16:colId xmlns:a16="http://schemas.microsoft.com/office/drawing/2014/main" val="4144146506"/>
                    </a:ext>
                  </a:extLst>
                </a:gridCol>
                <a:gridCol w="2379765">
                  <a:extLst>
                    <a:ext uri="{9D8B030D-6E8A-4147-A177-3AD203B41FA5}">
                      <a16:colId xmlns:a16="http://schemas.microsoft.com/office/drawing/2014/main" val="3083324359"/>
                    </a:ext>
                  </a:extLst>
                </a:gridCol>
              </a:tblGrid>
              <a:tr h="216430">
                <a:tc>
                  <a:txBody>
                    <a:bodyPr/>
                    <a:lstStyle/>
                    <a:p>
                      <a:pPr marL="296545">
                        <a:lnSpc>
                          <a:spcPts val="1230"/>
                        </a:lnSpc>
                        <a:spcBef>
                          <a:spcPts val="320"/>
                        </a:spcBef>
                        <a:spcAft>
                          <a:spcPts val="0"/>
                        </a:spcAft>
                      </a:pPr>
                      <a:r>
                        <a:rPr lang="en-US" sz="1400" dirty="0">
                          <a:effectLst/>
                        </a:rPr>
                        <a:t>23.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qty1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numeric(10,2)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943652137"/>
                  </a:ext>
                </a:extLst>
              </a:tr>
              <a:tr h="216430">
                <a:tc>
                  <a:txBody>
                    <a:bodyPr/>
                    <a:lstStyle/>
                    <a:p>
                      <a:pPr marL="296545">
                        <a:lnSpc>
                          <a:spcPts val="1230"/>
                        </a:lnSpc>
                        <a:spcBef>
                          <a:spcPts val="320"/>
                        </a:spcBef>
                        <a:spcAft>
                          <a:spcPts val="0"/>
                        </a:spcAft>
                      </a:pPr>
                      <a:r>
                        <a:rPr lang="en-US" sz="1400" dirty="0">
                          <a:effectLst/>
                        </a:rPr>
                        <a:t>24.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qty2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numeric(10,2)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25462087"/>
                  </a:ext>
                </a:extLst>
              </a:tr>
              <a:tr h="216430">
                <a:tc>
                  <a:txBody>
                    <a:bodyPr/>
                    <a:lstStyle/>
                    <a:p>
                      <a:pPr marL="296545">
                        <a:lnSpc>
                          <a:spcPts val="1230"/>
                        </a:lnSpc>
                        <a:spcBef>
                          <a:spcPts val="320"/>
                        </a:spcBef>
                        <a:spcAft>
                          <a:spcPts val="0"/>
                        </a:spcAft>
                      </a:pPr>
                      <a:r>
                        <a:rPr lang="en-US" sz="1400" dirty="0">
                          <a:effectLst/>
                        </a:rPr>
                        <a:t>25.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qty3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numeric(10,2)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050599445"/>
                  </a:ext>
                </a:extLst>
              </a:tr>
              <a:tr h="216430">
                <a:tc>
                  <a:txBody>
                    <a:bodyPr/>
                    <a:lstStyle/>
                    <a:p>
                      <a:pPr marL="296545">
                        <a:lnSpc>
                          <a:spcPts val="1220"/>
                        </a:lnSpc>
                        <a:spcBef>
                          <a:spcPts val="330"/>
                        </a:spcBef>
                        <a:spcAft>
                          <a:spcPts val="0"/>
                        </a:spcAft>
                      </a:pPr>
                      <a:r>
                        <a:rPr lang="en-US" sz="1400" dirty="0">
                          <a:effectLst/>
                        </a:rPr>
                        <a:t>26.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qty4</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349153849"/>
                  </a:ext>
                </a:extLst>
              </a:tr>
              <a:tr h="216430">
                <a:tc>
                  <a:txBody>
                    <a:bodyPr/>
                    <a:lstStyle/>
                    <a:p>
                      <a:pPr marL="296545">
                        <a:lnSpc>
                          <a:spcPts val="1220"/>
                        </a:lnSpc>
                        <a:spcBef>
                          <a:spcPts val="330"/>
                        </a:spcBef>
                        <a:spcAft>
                          <a:spcPts val="0"/>
                        </a:spcAft>
                      </a:pPr>
                      <a:r>
                        <a:rPr lang="en-US" sz="1400" dirty="0">
                          <a:effectLst/>
                        </a:rPr>
                        <a:t>27.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qty5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418831285"/>
                  </a:ext>
                </a:extLst>
              </a:tr>
              <a:tr h="216430">
                <a:tc>
                  <a:txBody>
                    <a:bodyPr/>
                    <a:lstStyle/>
                    <a:p>
                      <a:pPr marL="296545">
                        <a:lnSpc>
                          <a:spcPts val="1220"/>
                        </a:lnSpc>
                        <a:spcBef>
                          <a:spcPts val="330"/>
                        </a:spcBef>
                        <a:spcAft>
                          <a:spcPts val="0"/>
                        </a:spcAft>
                      </a:pPr>
                      <a:r>
                        <a:rPr lang="en-US" sz="1400" dirty="0">
                          <a:effectLst/>
                        </a:rPr>
                        <a:t>28.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qty6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68934395"/>
                  </a:ext>
                </a:extLst>
              </a:tr>
              <a:tr h="216430">
                <a:tc>
                  <a:txBody>
                    <a:bodyPr/>
                    <a:lstStyle/>
                    <a:p>
                      <a:pPr marL="296545">
                        <a:lnSpc>
                          <a:spcPts val="1220"/>
                        </a:lnSpc>
                        <a:spcBef>
                          <a:spcPts val="330"/>
                        </a:spcBef>
                        <a:spcAft>
                          <a:spcPts val="0"/>
                        </a:spcAft>
                      </a:pPr>
                      <a:r>
                        <a:rPr lang="en-US" sz="1400" dirty="0">
                          <a:effectLst/>
                        </a:rPr>
                        <a:t>29.</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qty7</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53222919"/>
                  </a:ext>
                </a:extLst>
              </a:tr>
              <a:tr h="216430">
                <a:tc>
                  <a:txBody>
                    <a:bodyPr/>
                    <a:lstStyle/>
                    <a:p>
                      <a:pPr marL="296545">
                        <a:lnSpc>
                          <a:spcPts val="1220"/>
                        </a:lnSpc>
                        <a:spcBef>
                          <a:spcPts val="330"/>
                        </a:spcBef>
                        <a:spcAft>
                          <a:spcPts val="0"/>
                        </a:spcAft>
                      </a:pPr>
                      <a:r>
                        <a:rPr lang="en-US" sz="1400" dirty="0">
                          <a:effectLst/>
                        </a:rPr>
                        <a:t>30.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qty8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300534303"/>
                  </a:ext>
                </a:extLst>
              </a:tr>
              <a:tr h="216430">
                <a:tc>
                  <a:txBody>
                    <a:bodyPr/>
                    <a:lstStyle/>
                    <a:p>
                      <a:pPr marL="296545">
                        <a:lnSpc>
                          <a:spcPts val="1220"/>
                        </a:lnSpc>
                        <a:spcBef>
                          <a:spcPts val="330"/>
                        </a:spcBef>
                        <a:spcAft>
                          <a:spcPts val="0"/>
                        </a:spcAft>
                      </a:pPr>
                      <a:r>
                        <a:rPr lang="en-US" sz="1400" dirty="0">
                          <a:effectLst/>
                        </a:rPr>
                        <a:t>31.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qty9</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232896245"/>
                  </a:ext>
                </a:extLst>
              </a:tr>
              <a:tr h="216430">
                <a:tc>
                  <a:txBody>
                    <a:bodyPr/>
                    <a:lstStyle/>
                    <a:p>
                      <a:pPr marL="296545">
                        <a:lnSpc>
                          <a:spcPts val="1230"/>
                        </a:lnSpc>
                        <a:spcBef>
                          <a:spcPts val="335"/>
                        </a:spcBef>
                        <a:spcAft>
                          <a:spcPts val="0"/>
                        </a:spcAft>
                      </a:pPr>
                      <a:r>
                        <a:rPr lang="en-US" sz="1400" dirty="0">
                          <a:effectLst/>
                        </a:rPr>
                        <a:t>32.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5"/>
                        </a:spcBef>
                        <a:spcAft>
                          <a:spcPts val="0"/>
                        </a:spcAft>
                      </a:pPr>
                      <a:r>
                        <a:rPr lang="en-US" sz="1400" dirty="0">
                          <a:effectLst/>
                        </a:rPr>
                        <a:t>qty10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5"/>
                        </a:spcBef>
                        <a:spcAft>
                          <a:spcPts val="0"/>
                        </a:spcAft>
                      </a:pPr>
                      <a:r>
                        <a:rPr lang="en-US" sz="1400" dirty="0">
                          <a:effectLst/>
                        </a:rPr>
                        <a:t>numeric(10,2)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931651553"/>
                  </a:ext>
                </a:extLst>
              </a:tr>
              <a:tr h="216430">
                <a:tc>
                  <a:txBody>
                    <a:bodyPr/>
                    <a:lstStyle/>
                    <a:p>
                      <a:pPr marL="296545">
                        <a:lnSpc>
                          <a:spcPts val="1230"/>
                        </a:lnSpc>
                        <a:spcBef>
                          <a:spcPts val="320"/>
                        </a:spcBef>
                        <a:spcAft>
                          <a:spcPts val="0"/>
                        </a:spcAft>
                      </a:pPr>
                      <a:r>
                        <a:rPr lang="en-US" sz="1400" dirty="0">
                          <a:effectLst/>
                        </a:rPr>
                        <a:t>33.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workqty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numeric(10,4)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486509295"/>
                  </a:ext>
                </a:extLst>
              </a:tr>
              <a:tr h="216430">
                <a:tc>
                  <a:txBody>
                    <a:bodyPr/>
                    <a:lstStyle/>
                    <a:p>
                      <a:pPr marL="296545">
                        <a:lnSpc>
                          <a:spcPts val="1230"/>
                        </a:lnSpc>
                        <a:spcBef>
                          <a:spcPts val="320"/>
                        </a:spcBef>
                        <a:spcAft>
                          <a:spcPts val="0"/>
                        </a:spcAft>
                      </a:pPr>
                      <a:r>
                        <a:rPr lang="en-US" sz="1400">
                          <a:effectLst/>
                        </a:rPr>
                        <a:t>34.</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interoptime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varchar(10)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03739334"/>
                  </a:ext>
                </a:extLst>
              </a:tr>
              <a:tr h="216430">
                <a:tc>
                  <a:txBody>
                    <a:bodyPr/>
                    <a:lstStyle/>
                    <a:p>
                      <a:pPr marL="296545">
                        <a:lnSpc>
                          <a:spcPts val="1230"/>
                        </a:lnSpc>
                        <a:spcBef>
                          <a:spcPts val="320"/>
                        </a:spcBef>
                        <a:spcAft>
                          <a:spcPts val="0"/>
                        </a:spcAft>
                      </a:pPr>
                      <a:r>
                        <a:rPr lang="en-US" sz="1400">
                          <a:effectLst/>
                        </a:rPr>
                        <a:t>35.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opcatcode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varchar(2)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863729084"/>
                  </a:ext>
                </a:extLst>
              </a:tr>
              <a:tr h="216430">
                <a:tc>
                  <a:txBody>
                    <a:bodyPr/>
                    <a:lstStyle/>
                    <a:p>
                      <a:pPr marL="296545">
                        <a:lnSpc>
                          <a:spcPts val="1230"/>
                        </a:lnSpc>
                        <a:spcBef>
                          <a:spcPts val="320"/>
                        </a:spcBef>
                        <a:spcAft>
                          <a:spcPts val="0"/>
                        </a:spcAft>
                      </a:pPr>
                      <a:r>
                        <a:rPr lang="en-US" sz="1400">
                          <a:effectLst/>
                        </a:rPr>
                        <a:t>36.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oppartcode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varchar(50)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63664601"/>
                  </a:ext>
                </a:extLst>
              </a:tr>
              <a:tr h="216430">
                <a:tc>
                  <a:txBody>
                    <a:bodyPr/>
                    <a:lstStyle/>
                    <a:p>
                      <a:pPr marL="296545">
                        <a:lnSpc>
                          <a:spcPts val="1230"/>
                        </a:lnSpc>
                        <a:spcBef>
                          <a:spcPts val="320"/>
                        </a:spcBef>
                        <a:spcAft>
                          <a:spcPts val="0"/>
                        </a:spcAft>
                      </a:pPr>
                      <a:r>
                        <a:rPr lang="en-US" sz="1400">
                          <a:effectLst/>
                        </a:rPr>
                        <a:t>37.</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opqty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numeric(10,6)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234146067"/>
                  </a:ext>
                </a:extLst>
              </a:tr>
              <a:tr h="216430">
                <a:tc>
                  <a:txBody>
                    <a:bodyPr/>
                    <a:lstStyle/>
                    <a:p>
                      <a:pPr marL="296545">
                        <a:lnSpc>
                          <a:spcPts val="1220"/>
                        </a:lnSpc>
                        <a:spcBef>
                          <a:spcPts val="330"/>
                        </a:spcBef>
                        <a:spcAft>
                          <a:spcPts val="0"/>
                        </a:spcAft>
                      </a:pPr>
                      <a:r>
                        <a:rPr lang="en-US" sz="1400">
                          <a:effectLst/>
                        </a:rPr>
                        <a:t>38.</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opuom</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varchar(8)</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710813811"/>
                  </a:ext>
                </a:extLst>
              </a:tr>
              <a:tr h="216430">
                <a:tc>
                  <a:txBody>
                    <a:bodyPr/>
                    <a:lstStyle/>
                    <a:p>
                      <a:pPr marL="296545">
                        <a:lnSpc>
                          <a:spcPts val="1220"/>
                        </a:lnSpc>
                        <a:spcBef>
                          <a:spcPts val="330"/>
                        </a:spcBef>
                        <a:spcAft>
                          <a:spcPts val="0"/>
                        </a:spcAft>
                      </a:pPr>
                      <a:r>
                        <a:rPr lang="en-US" sz="1400">
                          <a:effectLst/>
                        </a:rPr>
                        <a:t>39.</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opweight</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numeric(10,6)</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92225904"/>
                  </a:ext>
                </a:extLst>
              </a:tr>
              <a:tr h="216430">
                <a:tc>
                  <a:txBody>
                    <a:bodyPr/>
                    <a:lstStyle/>
                    <a:p>
                      <a:pPr marL="296545">
                        <a:lnSpc>
                          <a:spcPts val="1220"/>
                        </a:lnSpc>
                        <a:spcBef>
                          <a:spcPts val="330"/>
                        </a:spcBef>
                        <a:spcAft>
                          <a:spcPts val="0"/>
                        </a:spcAft>
                      </a:pPr>
                      <a:r>
                        <a:rPr lang="en-US" sz="1400">
                          <a:effectLst/>
                        </a:rPr>
                        <a:t>40.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ippartdesc</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varchar(200)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032505396"/>
                  </a:ext>
                </a:extLst>
              </a:tr>
              <a:tr h="216430">
                <a:tc>
                  <a:txBody>
                    <a:bodyPr/>
                    <a:lstStyle/>
                    <a:p>
                      <a:pPr marL="296545">
                        <a:lnSpc>
                          <a:spcPts val="1220"/>
                        </a:lnSpc>
                        <a:spcBef>
                          <a:spcPts val="330"/>
                        </a:spcBef>
                        <a:spcAft>
                          <a:spcPts val="0"/>
                        </a:spcAft>
                      </a:pPr>
                      <a:r>
                        <a:rPr lang="en-US" sz="1400" dirty="0">
                          <a:effectLst/>
                        </a:rPr>
                        <a:t>41.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oppartdesc</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varchar(200)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970520736"/>
                  </a:ext>
                </a:extLst>
              </a:tr>
              <a:tr h="216430">
                <a:tc>
                  <a:txBody>
                    <a:bodyPr/>
                    <a:lstStyle/>
                    <a:p>
                      <a:pPr marL="296545">
                        <a:lnSpc>
                          <a:spcPts val="1220"/>
                        </a:lnSpc>
                        <a:spcBef>
                          <a:spcPts val="330"/>
                        </a:spcBef>
                        <a:spcAft>
                          <a:spcPts val="0"/>
                        </a:spcAft>
                      </a:pPr>
                      <a:r>
                        <a:rPr lang="en-US" sz="1400">
                          <a:effectLst/>
                        </a:rPr>
                        <a:t>42.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MachineGroupCode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varchar(10)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405754335"/>
                  </a:ext>
                </a:extLst>
              </a:tr>
              <a:tr h="216430">
                <a:tc>
                  <a:txBody>
                    <a:bodyPr/>
                    <a:lstStyle/>
                    <a:p>
                      <a:pPr marL="296545">
                        <a:lnSpc>
                          <a:spcPts val="1220"/>
                        </a:lnSpc>
                        <a:spcBef>
                          <a:spcPts val="335"/>
                        </a:spcBef>
                        <a:spcAft>
                          <a:spcPts val="0"/>
                        </a:spcAft>
                      </a:pPr>
                      <a:r>
                        <a:rPr lang="en-US" sz="1400" dirty="0">
                          <a:effectLst/>
                        </a:rPr>
                        <a:t>43.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5"/>
                        </a:spcBef>
                        <a:spcAft>
                          <a:spcPts val="0"/>
                        </a:spcAft>
                      </a:pPr>
                      <a:r>
                        <a:rPr lang="en-US" sz="1400" dirty="0">
                          <a:effectLst/>
                        </a:rPr>
                        <a:t>slcode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5"/>
                        </a:spcBef>
                        <a:spcAft>
                          <a:spcPts val="0"/>
                        </a:spcAft>
                      </a:pPr>
                      <a:r>
                        <a:rPr lang="en-US" sz="1400" dirty="0">
                          <a:effectLst/>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158618915"/>
                  </a:ext>
                </a:extLst>
              </a:tr>
              <a:tr h="216430">
                <a:tc>
                  <a:txBody>
                    <a:bodyPr/>
                    <a:lstStyle/>
                    <a:p>
                      <a:pPr marL="296545">
                        <a:lnSpc>
                          <a:spcPts val="1230"/>
                        </a:lnSpc>
                        <a:spcBef>
                          <a:spcPts val="330"/>
                        </a:spcBef>
                        <a:spcAft>
                          <a:spcPts val="0"/>
                        </a:spcAft>
                      </a:pPr>
                      <a:r>
                        <a:rPr lang="en-US" sz="1400" dirty="0">
                          <a:effectLst/>
                        </a:rPr>
                        <a:t>44.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0"/>
                        </a:spcBef>
                        <a:spcAft>
                          <a:spcPts val="0"/>
                        </a:spcAft>
                      </a:pPr>
                      <a:r>
                        <a:rPr lang="en-US" sz="1400">
                          <a:effectLst/>
                        </a:rPr>
                        <a:t>srfarea</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0"/>
                        </a:spcBef>
                        <a:spcAft>
                          <a:spcPts val="0"/>
                        </a:spcAft>
                      </a:pPr>
                      <a:r>
                        <a:rPr lang="en-US" sz="1400" dirty="0">
                          <a:effectLst/>
                        </a:rPr>
                        <a:t>decimal(10,4)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796555152"/>
                  </a:ext>
                </a:extLst>
              </a:tr>
              <a:tr h="216430">
                <a:tc>
                  <a:txBody>
                    <a:bodyPr/>
                    <a:lstStyle/>
                    <a:p>
                      <a:pPr marL="296545">
                        <a:lnSpc>
                          <a:spcPts val="1230"/>
                        </a:lnSpc>
                        <a:spcBef>
                          <a:spcPts val="320"/>
                        </a:spcBef>
                        <a:spcAft>
                          <a:spcPts val="0"/>
                        </a:spcAft>
                      </a:pPr>
                      <a:r>
                        <a:rPr lang="en-US" sz="1400" dirty="0">
                          <a:effectLst/>
                        </a:rPr>
                        <a:t>45.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costuom</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varchar(6)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82270961"/>
                  </a:ext>
                </a:extLst>
              </a:tr>
              <a:tr h="216430">
                <a:tc>
                  <a:txBody>
                    <a:bodyPr/>
                    <a:lstStyle/>
                    <a:p>
                      <a:pPr marL="296545">
                        <a:lnSpc>
                          <a:spcPts val="1230"/>
                        </a:lnSpc>
                        <a:spcBef>
                          <a:spcPts val="320"/>
                        </a:spcBef>
                        <a:spcAft>
                          <a:spcPts val="0"/>
                        </a:spcAft>
                      </a:pPr>
                      <a:r>
                        <a:rPr lang="en-US" sz="1400">
                          <a:effectLst/>
                        </a:rPr>
                        <a:t>46.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Qtycostuom</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decimal(10,4)</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46999182"/>
                  </a:ext>
                </a:extLst>
              </a:tr>
            </a:tbl>
          </a:graphicData>
        </a:graphic>
      </p:graphicFrame>
    </p:spTree>
    <p:extLst>
      <p:ext uri="{BB962C8B-B14F-4D97-AF65-F5344CB8AC3E}">
        <p14:creationId xmlns:p14="http://schemas.microsoft.com/office/powerpoint/2010/main" val="22970773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11103957"/>
              </p:ext>
            </p:extLst>
          </p:nvPr>
        </p:nvGraphicFramePr>
        <p:xfrm>
          <a:off x="1600200" y="1205130"/>
          <a:ext cx="8772099" cy="5284564"/>
        </p:xfrm>
        <a:graphic>
          <a:graphicData uri="http://schemas.openxmlformats.org/drawingml/2006/table">
            <a:tbl>
              <a:tblPr firstRow="1" firstCol="1" lastRow="1" lastCol="1" bandRow="1" bandCol="1">
                <a:tableStyleId>{5940675A-B579-460E-94D1-54222C63F5DA}</a:tableStyleId>
              </a:tblPr>
              <a:tblGrid>
                <a:gridCol w="2123599">
                  <a:extLst>
                    <a:ext uri="{9D8B030D-6E8A-4147-A177-3AD203B41FA5}">
                      <a16:colId xmlns:a16="http://schemas.microsoft.com/office/drawing/2014/main" val="3595697115"/>
                    </a:ext>
                  </a:extLst>
                </a:gridCol>
                <a:gridCol w="2446365">
                  <a:extLst>
                    <a:ext uri="{9D8B030D-6E8A-4147-A177-3AD203B41FA5}">
                      <a16:colId xmlns:a16="http://schemas.microsoft.com/office/drawing/2014/main" val="1307512161"/>
                    </a:ext>
                  </a:extLst>
                </a:gridCol>
                <a:gridCol w="2495554">
                  <a:extLst>
                    <a:ext uri="{9D8B030D-6E8A-4147-A177-3AD203B41FA5}">
                      <a16:colId xmlns:a16="http://schemas.microsoft.com/office/drawing/2014/main" val="1864296089"/>
                    </a:ext>
                  </a:extLst>
                </a:gridCol>
                <a:gridCol w="1706581">
                  <a:extLst>
                    <a:ext uri="{9D8B030D-6E8A-4147-A177-3AD203B41FA5}">
                      <a16:colId xmlns:a16="http://schemas.microsoft.com/office/drawing/2014/main" val="828215691"/>
                    </a:ext>
                  </a:extLst>
                </a:gridCol>
              </a:tblGrid>
              <a:tr h="424806">
                <a:tc>
                  <a:txBody>
                    <a:bodyPr/>
                    <a:lstStyle/>
                    <a:p>
                      <a:pPr marL="67945">
                        <a:spcAft>
                          <a:spcPts val="0"/>
                        </a:spcAft>
                      </a:pPr>
                      <a:r>
                        <a:rPr lang="en-US" sz="1400" b="1" dirty="0">
                          <a:effectLst/>
                          <a:latin typeface="Times New Roman" pitchFamily="18" charset="0"/>
                          <a:cs typeface="Times New Roman" pitchFamily="18" charset="0"/>
                        </a:rPr>
                        <a:t>Field</a:t>
                      </a:r>
                      <a:r>
                        <a:rPr lang="en-US" sz="1400" b="1" spc="-10"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no</a:t>
                      </a:r>
                      <a:endParaRPr lang="en-IN" sz="14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spcAft>
                          <a:spcPts val="0"/>
                        </a:spcAft>
                      </a:pPr>
                      <a:r>
                        <a:rPr lang="en-US" sz="1400" b="1" dirty="0">
                          <a:effectLst/>
                          <a:latin typeface="Times New Roman" pitchFamily="18" charset="0"/>
                          <a:cs typeface="Times New Roman" pitchFamily="18" charset="0"/>
                        </a:rPr>
                        <a:t>Field</a:t>
                      </a:r>
                      <a:r>
                        <a:rPr lang="en-US" sz="1400" b="1" spc="-10"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Name</a:t>
                      </a:r>
                      <a:endParaRPr lang="en-IN" sz="14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spcAft>
                          <a:spcPts val="0"/>
                        </a:spcAft>
                      </a:pPr>
                      <a:r>
                        <a:rPr lang="en-US" sz="1400" b="1" dirty="0">
                          <a:effectLst/>
                          <a:latin typeface="Times New Roman" pitchFamily="18" charset="0"/>
                          <a:cs typeface="Times New Roman" pitchFamily="18" charset="0"/>
                        </a:rPr>
                        <a:t>Data</a:t>
                      </a:r>
                      <a:r>
                        <a:rPr lang="en-US" sz="1400" b="1" spc="-15"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Type</a:t>
                      </a:r>
                      <a:endParaRPr lang="en-IN" sz="14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spcAft>
                          <a:spcPts val="0"/>
                        </a:spcAft>
                      </a:pPr>
                      <a:r>
                        <a:rPr lang="en-US" sz="1400" b="1" dirty="0">
                          <a:effectLst/>
                          <a:latin typeface="Times New Roman" pitchFamily="18" charset="0"/>
                          <a:cs typeface="Times New Roman" pitchFamily="18" charset="0"/>
                        </a:rPr>
                        <a:t>Constraint</a:t>
                      </a:r>
                      <a:endParaRPr lang="en-IN" sz="14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722016560"/>
                  </a:ext>
                </a:extLst>
              </a:tr>
              <a:tr h="285512">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1.</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a:effectLst/>
                          <a:latin typeface="Times New Roman" pitchFamily="18" charset="0"/>
                          <a:cs typeface="Times New Roman" pitchFamily="18" charset="0"/>
                        </a:rPr>
                        <a:t>jscode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400">
                          <a:effectLst/>
                          <a:latin typeface="Times New Roman" pitchFamily="18" charset="0"/>
                          <a:cs typeface="Times New Roman" pitchFamily="18" charset="0"/>
                        </a:rPr>
                        <a:t>varchar(15)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405"/>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59984593"/>
                  </a:ext>
                </a:extLst>
              </a:tr>
              <a:tr h="285512">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2.</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a:effectLst/>
                          <a:latin typeface="Times New Roman" pitchFamily="18" charset="0"/>
                          <a:cs typeface="Times New Roman" pitchFamily="18" charset="0"/>
                        </a:rPr>
                        <a:t>oprcode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400">
                          <a:effectLst/>
                          <a:latin typeface="Times New Roman" pitchFamily="18" charset="0"/>
                          <a:cs typeface="Times New Roman" pitchFamily="18" charset="0"/>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spcBef>
                          <a:spcPts val="10"/>
                        </a:spcBef>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3399267"/>
                  </a:ext>
                </a:extLst>
              </a:tr>
              <a:tr h="288107">
                <a:tc>
                  <a:txBody>
                    <a:bodyPr/>
                    <a:lstStyle/>
                    <a:p>
                      <a:pPr marL="296545">
                        <a:lnSpc>
                          <a:spcPts val="1195"/>
                        </a:lnSpc>
                        <a:spcBef>
                          <a:spcPts val="370"/>
                        </a:spcBef>
                        <a:spcAft>
                          <a:spcPts val="0"/>
                        </a:spcAft>
                      </a:pPr>
                      <a:r>
                        <a:rPr lang="en-US" sz="1400" dirty="0">
                          <a:effectLst/>
                          <a:latin typeface="Times New Roman" pitchFamily="18" charset="0"/>
                          <a:cs typeface="Times New Roman" pitchFamily="18" charset="0"/>
                        </a:rPr>
                        <a:t>3.</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15"/>
                        </a:lnSpc>
                        <a:spcBef>
                          <a:spcPts val="250"/>
                        </a:spcBef>
                        <a:spcAft>
                          <a:spcPts val="0"/>
                        </a:spcAft>
                      </a:pPr>
                      <a:r>
                        <a:rPr lang="en-US" sz="1400" dirty="0">
                          <a:effectLst/>
                          <a:latin typeface="Times New Roman" pitchFamily="18" charset="0"/>
                          <a:cs typeface="Times New Roman" pitchFamily="18" charset="0"/>
                        </a:rPr>
                        <a:t>ippartlistno</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70"/>
                        </a:spcBef>
                        <a:spcAft>
                          <a:spcPts val="0"/>
                        </a:spcAft>
                      </a:pPr>
                      <a:r>
                        <a:rPr lang="en-US" sz="1400">
                          <a:effectLst/>
                          <a:latin typeface="Times New Roman" pitchFamily="18" charset="0"/>
                          <a:cs typeface="Times New Roman" pitchFamily="18" charset="0"/>
                        </a:rPr>
                        <a:t>int(10,0)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spcBef>
                          <a:spcPts val="10"/>
                        </a:spcBef>
                        <a:spcAft>
                          <a:spcPts val="0"/>
                        </a:spcAft>
                      </a:pPr>
                      <a:r>
                        <a:rPr lang="en-US" sz="1400">
                          <a:effectLst/>
                          <a:latin typeface="Times New Roman" pitchFamily="18" charset="0"/>
                          <a:cs typeface="Times New Roman" pitchFamily="18" charset="0"/>
                        </a:rPr>
                        <a:t>Primary</a:t>
                      </a:r>
                      <a:r>
                        <a:rPr lang="en-US" sz="1400" spc="-10">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757381772"/>
                  </a:ext>
                </a:extLst>
              </a:tr>
              <a:tr h="285512">
                <a:tc>
                  <a:txBody>
                    <a:bodyPr/>
                    <a:lstStyle/>
                    <a:p>
                      <a:pPr marL="296545">
                        <a:lnSpc>
                          <a:spcPts val="1195"/>
                        </a:lnSpc>
                        <a:spcBef>
                          <a:spcPts val="355"/>
                        </a:spcBef>
                        <a:spcAft>
                          <a:spcPts val="0"/>
                        </a:spcAft>
                      </a:pPr>
                      <a:r>
                        <a:rPr lang="en-US" sz="1400">
                          <a:effectLst/>
                          <a:latin typeface="Times New Roman" pitchFamily="18" charset="0"/>
                          <a:cs typeface="Times New Roman" pitchFamily="18" charset="0"/>
                        </a:rPr>
                        <a:t>4.</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15"/>
                        </a:lnSpc>
                        <a:spcBef>
                          <a:spcPts val="235"/>
                        </a:spcBef>
                        <a:spcAft>
                          <a:spcPts val="0"/>
                        </a:spcAft>
                      </a:pPr>
                      <a:r>
                        <a:rPr lang="en-US" sz="1400" dirty="0">
                          <a:effectLst/>
                          <a:latin typeface="Times New Roman" pitchFamily="18" charset="0"/>
                          <a:cs typeface="Times New Roman" pitchFamily="18" charset="0"/>
                        </a:rPr>
                        <a:t>ipcatcode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400">
                          <a:effectLst/>
                          <a:latin typeface="Times New Roman" pitchFamily="18" charset="0"/>
                          <a:cs typeface="Times New Roman" pitchFamily="18" charset="0"/>
                        </a:rPr>
                        <a:t>varchar(2)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405"/>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70522089"/>
                  </a:ext>
                </a:extLst>
              </a:tr>
              <a:tr h="285512">
                <a:tc>
                  <a:txBody>
                    <a:bodyPr/>
                    <a:lstStyle/>
                    <a:p>
                      <a:pPr marL="296545">
                        <a:lnSpc>
                          <a:spcPts val="1195"/>
                        </a:lnSpc>
                        <a:spcBef>
                          <a:spcPts val="355"/>
                        </a:spcBef>
                        <a:spcAft>
                          <a:spcPts val="0"/>
                        </a:spcAft>
                      </a:pPr>
                      <a:r>
                        <a:rPr lang="en-US" sz="1400">
                          <a:effectLst/>
                          <a:latin typeface="Times New Roman" pitchFamily="18" charset="0"/>
                          <a:cs typeface="Times New Roman" pitchFamily="18" charset="0"/>
                        </a:rPr>
                        <a:t>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15"/>
                        </a:lnSpc>
                        <a:spcBef>
                          <a:spcPts val="235"/>
                        </a:spcBef>
                        <a:spcAft>
                          <a:spcPts val="0"/>
                        </a:spcAft>
                      </a:pPr>
                      <a:r>
                        <a:rPr lang="en-US" sz="1400" dirty="0">
                          <a:effectLst/>
                          <a:latin typeface="Times New Roman" pitchFamily="18" charset="0"/>
                          <a:cs typeface="Times New Roman" pitchFamily="18" charset="0"/>
                        </a:rPr>
                        <a:t>ippartcode</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400">
                          <a:effectLst/>
                          <a:latin typeface="Times New Roman" pitchFamily="18" charset="0"/>
                          <a:cs typeface="Times New Roman" pitchFamily="18" charset="0"/>
                        </a:rPr>
                        <a:t>varchar(50)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405"/>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595258213"/>
                  </a:ext>
                </a:extLst>
              </a:tr>
              <a:tr h="285512">
                <a:tc>
                  <a:txBody>
                    <a:bodyPr/>
                    <a:lstStyle/>
                    <a:p>
                      <a:pPr marL="296545">
                        <a:lnSpc>
                          <a:spcPts val="1195"/>
                        </a:lnSpc>
                        <a:spcBef>
                          <a:spcPts val="355"/>
                        </a:spcBef>
                        <a:spcAft>
                          <a:spcPts val="0"/>
                        </a:spcAft>
                      </a:pPr>
                      <a:r>
                        <a:rPr lang="en-US" sz="1400">
                          <a:effectLst/>
                          <a:latin typeface="Times New Roman" pitchFamily="18" charset="0"/>
                          <a:cs typeface="Times New Roman" pitchFamily="18" charset="0"/>
                        </a:rPr>
                        <a:t>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dirty="0">
                          <a:effectLst/>
                          <a:latin typeface="Times New Roman" pitchFamily="18" charset="0"/>
                          <a:cs typeface="Times New Roman" pitchFamily="18" charset="0"/>
                        </a:rPr>
                        <a:t>uom</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400">
                          <a:effectLst/>
                          <a:latin typeface="Times New Roman" pitchFamily="18" charset="0"/>
                          <a:cs typeface="Times New Roman" pitchFamily="18" charset="0"/>
                        </a:rPr>
                        <a:t>varchar(50)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675828111"/>
                  </a:ext>
                </a:extLst>
              </a:tr>
              <a:tr h="285512">
                <a:tc>
                  <a:txBody>
                    <a:bodyPr/>
                    <a:lstStyle/>
                    <a:p>
                      <a:pPr marL="296545">
                        <a:lnSpc>
                          <a:spcPts val="1195"/>
                        </a:lnSpc>
                        <a:spcBef>
                          <a:spcPts val="355"/>
                        </a:spcBef>
                        <a:spcAft>
                          <a:spcPts val="0"/>
                        </a:spcAft>
                      </a:pPr>
                      <a:r>
                        <a:rPr lang="en-US" sz="1400">
                          <a:effectLst/>
                          <a:latin typeface="Times New Roman" pitchFamily="18" charset="0"/>
                          <a:cs typeface="Times New Roman" pitchFamily="18" charset="0"/>
                        </a:rPr>
                        <a:t>7.</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dirty="0">
                          <a:effectLst/>
                          <a:latin typeface="Times New Roman" pitchFamily="18" charset="0"/>
                          <a:cs typeface="Times New Roman" pitchFamily="18" charset="0"/>
                        </a:rPr>
                        <a:t>qty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400">
                          <a:effectLst/>
                          <a:latin typeface="Times New Roman" pitchFamily="18" charset="0"/>
                          <a:cs typeface="Times New Roman" pitchFamily="18" charset="0"/>
                        </a:rPr>
                        <a:t>numeric(10,6)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05514351"/>
                  </a:ext>
                </a:extLst>
              </a:tr>
              <a:tr h="285512">
                <a:tc>
                  <a:txBody>
                    <a:bodyPr/>
                    <a:lstStyle/>
                    <a:p>
                      <a:pPr marL="296545">
                        <a:lnSpc>
                          <a:spcPts val="1185"/>
                        </a:lnSpc>
                        <a:spcBef>
                          <a:spcPts val="370"/>
                        </a:spcBef>
                        <a:spcAft>
                          <a:spcPts val="0"/>
                        </a:spcAft>
                      </a:pPr>
                      <a:r>
                        <a:rPr lang="en-US" sz="1400">
                          <a:effectLst/>
                          <a:latin typeface="Times New Roman" pitchFamily="18" charset="0"/>
                          <a:cs typeface="Times New Roman" pitchFamily="18" charset="0"/>
                        </a:rPr>
                        <a:t>8.</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dirty="0">
                          <a:effectLst/>
                          <a:latin typeface="Times New Roman" pitchFamily="18" charset="0"/>
                          <a:cs typeface="Times New Roman" pitchFamily="18" charset="0"/>
                        </a:rPr>
                        <a:t>weight</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400">
                          <a:effectLst/>
                          <a:latin typeface="Times New Roman" pitchFamily="18" charset="0"/>
                          <a:cs typeface="Times New Roman" pitchFamily="18" charset="0"/>
                        </a:rPr>
                        <a:t>numeric(10,6)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13309846"/>
                  </a:ext>
                </a:extLst>
              </a:tr>
              <a:tr h="285512">
                <a:tc>
                  <a:txBody>
                    <a:bodyPr/>
                    <a:lstStyle/>
                    <a:p>
                      <a:pPr marL="296545">
                        <a:lnSpc>
                          <a:spcPts val="1185"/>
                        </a:lnSpc>
                        <a:spcBef>
                          <a:spcPts val="370"/>
                        </a:spcBef>
                        <a:spcAft>
                          <a:spcPts val="0"/>
                        </a:spcAft>
                      </a:pPr>
                      <a:r>
                        <a:rPr lang="en-US" sz="1400">
                          <a:effectLst/>
                          <a:latin typeface="Times New Roman" pitchFamily="18" charset="0"/>
                          <a:cs typeface="Times New Roman" pitchFamily="18" charset="0"/>
                        </a:rPr>
                        <a:t>9.</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a:effectLst/>
                          <a:latin typeface="Times New Roman" pitchFamily="18" charset="0"/>
                          <a:cs typeface="Times New Roman" pitchFamily="18" charset="0"/>
                        </a:rPr>
                        <a:t>availbomqty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400" dirty="0">
                          <a:effectLst/>
                          <a:latin typeface="Times New Roman" pitchFamily="18" charset="0"/>
                          <a:cs typeface="Times New Roman" pitchFamily="18" charset="0"/>
                        </a:rPr>
                        <a:t>varchar(20)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128115968"/>
                  </a:ext>
                </a:extLst>
              </a:tr>
              <a:tr h="286376">
                <a:tc>
                  <a:txBody>
                    <a:bodyPr/>
                    <a:lstStyle/>
                    <a:p>
                      <a:pPr marL="296545">
                        <a:lnSpc>
                          <a:spcPts val="1185"/>
                        </a:lnSpc>
                        <a:spcBef>
                          <a:spcPts val="370"/>
                        </a:spcBef>
                        <a:spcAft>
                          <a:spcPts val="0"/>
                        </a:spcAft>
                      </a:pPr>
                      <a:r>
                        <a:rPr lang="en-US" sz="1400">
                          <a:effectLst/>
                          <a:latin typeface="Times New Roman" pitchFamily="18" charset="0"/>
                          <a:cs typeface="Times New Roman" pitchFamily="18" charset="0"/>
                        </a:rPr>
                        <a:t>10.</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a:effectLst/>
                          <a:latin typeface="Times New Roman" pitchFamily="18" charset="0"/>
                          <a:cs typeface="Times New Roman" pitchFamily="18" charset="0"/>
                        </a:rPr>
                        <a:t>totbomqty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400" dirty="0">
                          <a:effectLst/>
                          <a:latin typeface="Times New Roman" pitchFamily="18" charset="0"/>
                          <a:cs typeface="Times New Roman" pitchFamily="18" charset="0"/>
                        </a:rPr>
                        <a:t>varchar(20)</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657684270"/>
                  </a:ext>
                </a:extLst>
              </a:tr>
              <a:tr h="285512">
                <a:tc>
                  <a:txBody>
                    <a:bodyPr/>
                    <a:lstStyle/>
                    <a:p>
                      <a:pPr marL="296545">
                        <a:lnSpc>
                          <a:spcPts val="1185"/>
                        </a:lnSpc>
                        <a:spcBef>
                          <a:spcPts val="370"/>
                        </a:spcBef>
                        <a:spcAft>
                          <a:spcPts val="0"/>
                        </a:spcAft>
                      </a:pPr>
                      <a:r>
                        <a:rPr lang="en-US" sz="1400">
                          <a:effectLst/>
                          <a:latin typeface="Times New Roman" pitchFamily="18" charset="0"/>
                          <a:cs typeface="Times New Roman" pitchFamily="18" charset="0"/>
                        </a:rPr>
                        <a:t>11.</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a:effectLst/>
                          <a:latin typeface="Times New Roman" pitchFamily="18" charset="0"/>
                          <a:cs typeface="Times New Roman" pitchFamily="18" charset="0"/>
                        </a:rPr>
                        <a:t>clicode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400" dirty="0">
                          <a:effectLst/>
                          <a:latin typeface="Times New Roman" pitchFamily="18" charset="0"/>
                          <a:cs typeface="Times New Roman" pitchFamily="18" charset="0"/>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405"/>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259430101"/>
                  </a:ext>
                </a:extLst>
              </a:tr>
              <a:tr h="285512">
                <a:tc>
                  <a:txBody>
                    <a:bodyPr/>
                    <a:lstStyle/>
                    <a:p>
                      <a:pPr marL="296545">
                        <a:lnSpc>
                          <a:spcPts val="1185"/>
                        </a:lnSpc>
                        <a:spcBef>
                          <a:spcPts val="370"/>
                        </a:spcBef>
                        <a:spcAft>
                          <a:spcPts val="0"/>
                        </a:spcAft>
                      </a:pPr>
                      <a:r>
                        <a:rPr lang="en-US" sz="1400">
                          <a:effectLst/>
                          <a:latin typeface="Times New Roman" pitchFamily="18" charset="0"/>
                          <a:cs typeface="Times New Roman" pitchFamily="18" charset="0"/>
                        </a:rPr>
                        <a:t>12.</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a:effectLst/>
                          <a:latin typeface="Times New Roman" pitchFamily="18" charset="0"/>
                          <a:cs typeface="Times New Roman" pitchFamily="18" charset="0"/>
                        </a:rPr>
                        <a:t>divcode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400" dirty="0">
                          <a:effectLst/>
                          <a:latin typeface="Times New Roman" pitchFamily="18" charset="0"/>
                          <a:cs typeface="Times New Roman" pitchFamily="18" charset="0"/>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405"/>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243107301"/>
                  </a:ext>
                </a:extLst>
              </a:tr>
              <a:tr h="285512">
                <a:tc>
                  <a:txBody>
                    <a:bodyPr/>
                    <a:lstStyle/>
                    <a:p>
                      <a:pPr marL="296545">
                        <a:lnSpc>
                          <a:spcPts val="1185"/>
                        </a:lnSpc>
                        <a:spcBef>
                          <a:spcPts val="370"/>
                        </a:spcBef>
                        <a:spcAft>
                          <a:spcPts val="0"/>
                        </a:spcAft>
                      </a:pPr>
                      <a:r>
                        <a:rPr lang="en-US" sz="1400">
                          <a:effectLst/>
                          <a:latin typeface="Times New Roman" pitchFamily="18" charset="0"/>
                          <a:cs typeface="Times New Roman" pitchFamily="18" charset="0"/>
                        </a:rPr>
                        <a:t>13.</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a:effectLst/>
                          <a:latin typeface="Times New Roman" pitchFamily="18" charset="0"/>
                          <a:cs typeface="Times New Roman" pitchFamily="18" charset="0"/>
                        </a:rPr>
                        <a:t>loccode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400" dirty="0">
                          <a:effectLst/>
                          <a:latin typeface="Times New Roman" pitchFamily="18" charset="0"/>
                          <a:cs typeface="Times New Roman" pitchFamily="18" charset="0"/>
                        </a:rPr>
                        <a:t>varchar(5)</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405"/>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867758962"/>
                  </a:ext>
                </a:extLst>
              </a:tr>
              <a:tr h="285512">
                <a:tc>
                  <a:txBody>
                    <a:bodyPr/>
                    <a:lstStyle/>
                    <a:p>
                      <a:pPr marL="296545">
                        <a:lnSpc>
                          <a:spcPts val="1185"/>
                        </a:lnSpc>
                        <a:spcBef>
                          <a:spcPts val="370"/>
                        </a:spcBef>
                        <a:spcAft>
                          <a:spcPts val="0"/>
                        </a:spcAft>
                      </a:pPr>
                      <a:r>
                        <a:rPr lang="en-US" sz="1400">
                          <a:effectLst/>
                          <a:latin typeface="Times New Roman" pitchFamily="18" charset="0"/>
                          <a:cs typeface="Times New Roman" pitchFamily="18" charset="0"/>
                        </a:rPr>
                        <a:t>14.</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05"/>
                        </a:lnSpc>
                        <a:spcBef>
                          <a:spcPts val="250"/>
                        </a:spcBef>
                        <a:spcAft>
                          <a:spcPts val="0"/>
                        </a:spcAft>
                      </a:pPr>
                      <a:r>
                        <a:rPr lang="en-US" sz="1400">
                          <a:effectLst/>
                          <a:latin typeface="Times New Roman" pitchFamily="18" charset="0"/>
                          <a:cs typeface="Times New Roman" pitchFamily="18" charset="0"/>
                        </a:rPr>
                        <a:t>userid</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85"/>
                        </a:lnSpc>
                        <a:spcBef>
                          <a:spcPts val="370"/>
                        </a:spcBef>
                        <a:spcAft>
                          <a:spcPts val="0"/>
                        </a:spcAft>
                      </a:pPr>
                      <a:r>
                        <a:rPr lang="en-US" sz="1400" dirty="0">
                          <a:effectLst/>
                          <a:latin typeface="Times New Roman" pitchFamily="18" charset="0"/>
                          <a:cs typeface="Times New Roman" pitchFamily="18" charset="0"/>
                        </a:rPr>
                        <a:t>uniqueidentifier</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64439302"/>
                  </a:ext>
                </a:extLst>
              </a:tr>
              <a:tr h="288107">
                <a:tc>
                  <a:txBody>
                    <a:bodyPr/>
                    <a:lstStyle/>
                    <a:p>
                      <a:pPr marL="296545">
                        <a:lnSpc>
                          <a:spcPts val="1195"/>
                        </a:lnSpc>
                        <a:spcBef>
                          <a:spcPts val="370"/>
                        </a:spcBef>
                        <a:spcAft>
                          <a:spcPts val="0"/>
                        </a:spcAft>
                      </a:pPr>
                      <a:r>
                        <a:rPr lang="en-US" sz="1400">
                          <a:effectLst/>
                          <a:latin typeface="Times New Roman" pitchFamily="18" charset="0"/>
                          <a:cs typeface="Times New Roman" pitchFamily="18" charset="0"/>
                        </a:rPr>
                        <a:t>15.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15"/>
                        </a:lnSpc>
                        <a:spcBef>
                          <a:spcPts val="250"/>
                        </a:spcBef>
                        <a:spcAft>
                          <a:spcPts val="0"/>
                        </a:spcAft>
                      </a:pPr>
                      <a:r>
                        <a:rPr lang="en-US" sz="1400">
                          <a:effectLst/>
                          <a:latin typeface="Times New Roman" pitchFamily="18" charset="0"/>
                          <a:cs typeface="Times New Roman" pitchFamily="18" charset="0"/>
                        </a:rPr>
                        <a:t>doctype</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70"/>
                        </a:spcBef>
                        <a:spcAft>
                          <a:spcPts val="0"/>
                        </a:spcAft>
                      </a:pPr>
                      <a:r>
                        <a:rPr lang="en-US" sz="1400">
                          <a:effectLst/>
                          <a:latin typeface="Times New Roman" pitchFamily="18" charset="0"/>
                          <a:cs typeface="Times New Roman" pitchFamily="18" charset="0"/>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spcBef>
                          <a:spcPts val="10"/>
                        </a:spcBef>
                        <a:spcAft>
                          <a:spcPts val="0"/>
                        </a:spcAft>
                      </a:pPr>
                      <a:r>
                        <a:rPr lang="en-US" sz="1400" dirty="0">
                          <a:effectLst/>
                          <a:latin typeface="Times New Roman" pitchFamily="18" charset="0"/>
                          <a:cs typeface="Times New Roman" pitchFamily="18" charset="0"/>
                        </a:rPr>
                        <a:t>Foreign</a:t>
                      </a:r>
                      <a:r>
                        <a:rPr lang="en-US" sz="1400" spc="-15"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18615680"/>
                  </a:ext>
                </a:extLst>
              </a:tr>
              <a:tr h="285512">
                <a:tc>
                  <a:txBody>
                    <a:bodyPr/>
                    <a:lstStyle/>
                    <a:p>
                      <a:pPr marL="296545">
                        <a:lnSpc>
                          <a:spcPts val="1195"/>
                        </a:lnSpc>
                        <a:spcBef>
                          <a:spcPts val="355"/>
                        </a:spcBef>
                        <a:spcAft>
                          <a:spcPts val="0"/>
                        </a:spcAft>
                      </a:pPr>
                      <a:r>
                        <a:rPr lang="en-US" sz="1400">
                          <a:effectLst/>
                          <a:latin typeface="Times New Roman" pitchFamily="18" charset="0"/>
                          <a:cs typeface="Times New Roman" pitchFamily="18" charset="0"/>
                        </a:rPr>
                        <a:t>16.</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15"/>
                        </a:lnSpc>
                        <a:spcBef>
                          <a:spcPts val="235"/>
                        </a:spcBef>
                        <a:spcAft>
                          <a:spcPts val="0"/>
                        </a:spcAft>
                      </a:pPr>
                      <a:r>
                        <a:rPr lang="en-US" sz="1400">
                          <a:effectLst/>
                          <a:latin typeface="Times New Roman" pitchFamily="18" charset="0"/>
                          <a:cs typeface="Times New Roman" pitchFamily="18" charset="0"/>
                        </a:rPr>
                        <a:t>fiyear</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400">
                          <a:effectLst/>
                          <a:latin typeface="Times New Roman" pitchFamily="18" charset="0"/>
                          <a:cs typeface="Times New Roman" pitchFamily="18" charset="0"/>
                        </a:rPr>
                        <a:t>varchar(5)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405"/>
                        </a:lnSpc>
                        <a:spcAft>
                          <a:spcPts val="0"/>
                        </a:spcAft>
                      </a:pPr>
                      <a:r>
                        <a:rPr lang="en-US" sz="1400" dirty="0">
                          <a:effectLst/>
                          <a:latin typeface="Times New Roman" pitchFamily="18" charset="0"/>
                          <a:cs typeface="Times New Roman" pitchFamily="18" charset="0"/>
                        </a:rPr>
                        <a:t>Foreign</a:t>
                      </a:r>
                      <a:r>
                        <a:rPr lang="en-US" sz="1400" spc="-15"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567284303"/>
                  </a:ext>
                </a:extLst>
              </a:tr>
              <a:tr h="285512">
                <a:tc>
                  <a:txBody>
                    <a:bodyPr/>
                    <a:lstStyle/>
                    <a:p>
                      <a:pPr marL="296545">
                        <a:lnSpc>
                          <a:spcPts val="1195"/>
                        </a:lnSpc>
                        <a:spcBef>
                          <a:spcPts val="355"/>
                        </a:spcBef>
                        <a:spcAft>
                          <a:spcPts val="0"/>
                        </a:spcAft>
                      </a:pPr>
                      <a:r>
                        <a:rPr lang="en-US" sz="1400">
                          <a:effectLst/>
                          <a:latin typeface="Times New Roman" pitchFamily="18" charset="0"/>
                          <a:cs typeface="Times New Roman" pitchFamily="18" charset="0"/>
                        </a:rPr>
                        <a:t>17.</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315"/>
                        </a:lnSpc>
                        <a:spcBef>
                          <a:spcPts val="235"/>
                        </a:spcBef>
                        <a:spcAft>
                          <a:spcPts val="0"/>
                        </a:spcAft>
                      </a:pPr>
                      <a:r>
                        <a:rPr lang="en-US" sz="1400">
                          <a:effectLst/>
                          <a:latin typeface="Times New Roman" pitchFamily="18" charset="0"/>
                          <a:cs typeface="Times New Roman" pitchFamily="18" charset="0"/>
                        </a:rPr>
                        <a:t>jsippartid</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040">
                        <a:lnSpc>
                          <a:spcPts val="1195"/>
                        </a:lnSpc>
                        <a:spcBef>
                          <a:spcPts val="355"/>
                        </a:spcBef>
                        <a:spcAft>
                          <a:spcPts val="0"/>
                        </a:spcAft>
                      </a:pPr>
                      <a:r>
                        <a:rPr lang="en-US" sz="1400">
                          <a:effectLst/>
                          <a:latin typeface="Times New Roman" pitchFamily="18" charset="0"/>
                          <a:cs typeface="Times New Roman" pitchFamily="18" charset="0"/>
                        </a:rPr>
                        <a:t>varchar(15)</a:t>
                      </a:r>
                      <a:endParaRPr lang="en-IN" sz="14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691706335"/>
                  </a:ext>
                </a:extLst>
              </a:tr>
            </a:tbl>
          </a:graphicData>
        </a:graphic>
      </p:graphicFrame>
      <p:sp>
        <p:nvSpPr>
          <p:cNvPr id="3" name="TextBox 2"/>
          <p:cNvSpPr txBox="1"/>
          <p:nvPr/>
        </p:nvSpPr>
        <p:spPr>
          <a:xfrm>
            <a:off x="1592238" y="572865"/>
            <a:ext cx="5219700" cy="646331"/>
          </a:xfrm>
          <a:prstGeom prst="rect">
            <a:avLst/>
          </a:prstGeom>
          <a:noFill/>
        </p:spPr>
        <p:txBody>
          <a:bodyPr wrap="square" rtlCol="0">
            <a:spAutoFit/>
          </a:bodyPr>
          <a:lstStyle/>
          <a:p>
            <a:r>
              <a:rPr lang="en-US" b="1" dirty="0"/>
              <a:t>Table Name: pp_jsippart</a:t>
            </a:r>
            <a:endParaRPr lang="en-IN" dirty="0"/>
          </a:p>
          <a:p>
            <a:endParaRPr lang="en-IN" dirty="0"/>
          </a:p>
        </p:txBody>
      </p:sp>
    </p:spTree>
    <p:extLst>
      <p:ext uri="{BB962C8B-B14F-4D97-AF65-F5344CB8AC3E}">
        <p14:creationId xmlns:p14="http://schemas.microsoft.com/office/powerpoint/2010/main" val="3974607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2698" y="107434"/>
            <a:ext cx="2863604" cy="369332"/>
          </a:xfrm>
          <a:prstGeom prst="rect">
            <a:avLst/>
          </a:prstGeom>
        </p:spPr>
        <p:txBody>
          <a:bodyPr wrap="none">
            <a:spAutoFit/>
          </a:bodyPr>
          <a:lstStyle/>
          <a:p>
            <a:pPr marL="146685">
              <a:spcBef>
                <a:spcPts val="1065"/>
              </a:spcBef>
              <a:spcAft>
                <a:spcPts val="0"/>
              </a:spcAft>
              <a:tabLst>
                <a:tab pos="1446530" algn="l"/>
              </a:tabLst>
            </a:pPr>
            <a:r>
              <a:rPr lang="en-US" b="1" dirty="0">
                <a:latin typeface="Times New Roman" panose="02020603050405020304" pitchFamily="18" charset="0"/>
                <a:ea typeface="Times New Roman" panose="02020603050405020304" pitchFamily="18" charset="0"/>
              </a:rPr>
              <a:t>Table</a:t>
            </a:r>
            <a:r>
              <a:rPr lang="en-US" b="1" spc="-2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	SD_SOMast</a:t>
            </a:r>
            <a:endParaRPr lang="en-IN" sz="1400" dirty="0">
              <a:effectLst/>
              <a:latin typeface="Times New Roman" panose="02020603050405020304" pitchFamily="18" charset="0"/>
              <a:ea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20792412"/>
              </p:ext>
            </p:extLst>
          </p:nvPr>
        </p:nvGraphicFramePr>
        <p:xfrm>
          <a:off x="1791784" y="636032"/>
          <a:ext cx="5612315" cy="2888413"/>
        </p:xfrm>
        <a:graphic>
          <a:graphicData uri="http://schemas.openxmlformats.org/drawingml/2006/table">
            <a:tbl>
              <a:tblPr firstRow="1" firstCol="1" lastRow="1" lastCol="1" bandRow="1" bandCol="1">
                <a:tableStyleId>{5940675A-B579-460E-94D1-54222C63F5DA}</a:tableStyleId>
              </a:tblPr>
              <a:tblGrid>
                <a:gridCol w="1308614">
                  <a:extLst>
                    <a:ext uri="{9D8B030D-6E8A-4147-A177-3AD203B41FA5}">
                      <a16:colId xmlns:a16="http://schemas.microsoft.com/office/drawing/2014/main" val="438007870"/>
                    </a:ext>
                  </a:extLst>
                </a:gridCol>
                <a:gridCol w="1466582">
                  <a:extLst>
                    <a:ext uri="{9D8B030D-6E8A-4147-A177-3AD203B41FA5}">
                      <a16:colId xmlns:a16="http://schemas.microsoft.com/office/drawing/2014/main" val="2954678993"/>
                    </a:ext>
                  </a:extLst>
                </a:gridCol>
                <a:gridCol w="1431197">
                  <a:extLst>
                    <a:ext uri="{9D8B030D-6E8A-4147-A177-3AD203B41FA5}">
                      <a16:colId xmlns:a16="http://schemas.microsoft.com/office/drawing/2014/main" val="1444514438"/>
                    </a:ext>
                  </a:extLst>
                </a:gridCol>
                <a:gridCol w="1405922">
                  <a:extLst>
                    <a:ext uri="{9D8B030D-6E8A-4147-A177-3AD203B41FA5}">
                      <a16:colId xmlns:a16="http://schemas.microsoft.com/office/drawing/2014/main" val="2386287426"/>
                    </a:ext>
                  </a:extLst>
                </a:gridCol>
              </a:tblGrid>
              <a:tr h="151216">
                <a:tc>
                  <a:txBody>
                    <a:bodyPr/>
                    <a:lstStyle/>
                    <a:p>
                      <a:pPr marL="67945">
                        <a:spcAft>
                          <a:spcPts val="0"/>
                        </a:spcAft>
                      </a:pPr>
                      <a:r>
                        <a:rPr lang="en-US" sz="1400" b="1" dirty="0">
                          <a:effectLst/>
                          <a:latin typeface="Times New Roman" pitchFamily="18" charset="0"/>
                          <a:cs typeface="Times New Roman" pitchFamily="18" charset="0"/>
                        </a:rPr>
                        <a:t>Field</a:t>
                      </a:r>
                      <a:r>
                        <a:rPr lang="en-US" sz="1400" b="1" spc="-10"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no</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spcAft>
                          <a:spcPts val="0"/>
                        </a:spcAft>
                      </a:pPr>
                      <a:r>
                        <a:rPr lang="en-US" sz="1400" b="1" dirty="0">
                          <a:effectLst/>
                          <a:latin typeface="Times New Roman" pitchFamily="18" charset="0"/>
                          <a:cs typeface="Times New Roman" pitchFamily="18" charset="0"/>
                        </a:rPr>
                        <a:t>Field</a:t>
                      </a:r>
                      <a:r>
                        <a:rPr lang="en-US" sz="1400" b="1" spc="-10"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Name</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b="1" dirty="0">
                          <a:effectLst/>
                          <a:latin typeface="Times New Roman" pitchFamily="18" charset="0"/>
                          <a:cs typeface="Times New Roman" pitchFamily="18" charset="0"/>
                        </a:rPr>
                        <a:t>Data</a:t>
                      </a:r>
                      <a:r>
                        <a:rPr lang="en-US" sz="1400" b="1" spc="-15"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Type</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spcAft>
                          <a:spcPts val="0"/>
                        </a:spcAft>
                      </a:pPr>
                      <a:r>
                        <a:rPr lang="en-US" sz="1400" b="1" dirty="0">
                          <a:effectLst/>
                          <a:latin typeface="Times New Roman" pitchFamily="18" charset="0"/>
                          <a:cs typeface="Times New Roman" pitchFamily="18" charset="0"/>
                        </a:rPr>
                        <a:t>Constraint</a:t>
                      </a:r>
                      <a:endParaRPr lang="en-IN" sz="1100" b="1"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679333490"/>
                  </a:ext>
                </a:extLst>
              </a:tr>
              <a:tr h="190910">
                <a:tc>
                  <a:txBody>
                    <a:bodyPr/>
                    <a:lstStyle/>
                    <a:p>
                      <a:pPr marL="296545">
                        <a:lnSpc>
                          <a:spcPts val="1185"/>
                        </a:lnSpc>
                        <a:spcBef>
                          <a:spcPts val="370"/>
                        </a:spcBef>
                        <a:spcAft>
                          <a:spcPts val="0"/>
                        </a:spcAft>
                      </a:pPr>
                      <a:r>
                        <a:rPr lang="en-US" sz="1100" dirty="0">
                          <a:effectLst/>
                          <a:latin typeface="Times New Roman" pitchFamily="18" charset="0"/>
                          <a:cs typeface="Times New Roman" pitchFamily="18" charset="0"/>
                        </a:rPr>
                        <a:t>1.</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100">
                          <a:effectLst/>
                          <a:latin typeface="Times New Roman" pitchFamily="18" charset="0"/>
                          <a:cs typeface="Times New Roman" pitchFamily="18" charset="0"/>
                        </a:rPr>
                        <a:t>doctype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dirty="0">
                          <a:effectLst/>
                          <a:latin typeface="Times New Roman" pitchFamily="18" charset="0"/>
                          <a:cs typeface="Times New Roman" pitchFamily="18" charset="0"/>
                        </a:rPr>
                        <a:t>varchar(5)</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200">
                          <a:effectLst/>
                          <a:latin typeface="Times New Roman" pitchFamily="18" charset="0"/>
                          <a:cs typeface="Times New Roman" pitchFamily="18" charset="0"/>
                        </a:rPr>
                        <a:t>Foreign</a:t>
                      </a:r>
                      <a:r>
                        <a:rPr lang="en-US" sz="1200" spc="-15">
                          <a:effectLst/>
                          <a:latin typeface="Times New Roman" pitchFamily="18" charset="0"/>
                          <a:cs typeface="Times New Roman" pitchFamily="18" charset="0"/>
                        </a:rPr>
                        <a:t> </a:t>
                      </a:r>
                      <a:r>
                        <a:rPr lang="en-US" sz="1200">
                          <a:effectLst/>
                          <a:latin typeface="Times New Roman" pitchFamily="18" charset="0"/>
                          <a:cs typeface="Times New Roman" pitchFamily="18" charset="0"/>
                        </a:rPr>
                        <a:t>Key</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144151619"/>
                  </a:ext>
                </a:extLst>
              </a:tr>
              <a:tr h="190910">
                <a:tc>
                  <a:txBody>
                    <a:bodyPr/>
                    <a:lstStyle/>
                    <a:p>
                      <a:pPr marL="296545">
                        <a:lnSpc>
                          <a:spcPts val="1185"/>
                        </a:lnSpc>
                        <a:spcBef>
                          <a:spcPts val="370"/>
                        </a:spcBef>
                        <a:spcAft>
                          <a:spcPts val="0"/>
                        </a:spcAft>
                      </a:pPr>
                      <a:r>
                        <a:rPr lang="en-US" sz="1100" dirty="0">
                          <a:effectLst/>
                          <a:latin typeface="Times New Roman" pitchFamily="18" charset="0"/>
                          <a:cs typeface="Times New Roman" pitchFamily="18" charset="0"/>
                        </a:rPr>
                        <a:t>2.</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100" dirty="0">
                          <a:effectLst/>
                          <a:latin typeface="Times New Roman" pitchFamily="18" charset="0"/>
                          <a:cs typeface="Times New Roman" pitchFamily="18" charset="0"/>
                        </a:rPr>
                        <a:t>sovno</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a:effectLst/>
                          <a:latin typeface="Times New Roman" pitchFamily="18" charset="0"/>
                          <a:cs typeface="Times New Roman" pitchFamily="18" charset="0"/>
                        </a:rPr>
                        <a:t>varchar(10)</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200">
                          <a:effectLst/>
                          <a:latin typeface="Times New Roman" pitchFamily="18" charset="0"/>
                          <a:cs typeface="Times New Roman" pitchFamily="18" charset="0"/>
                        </a:rPr>
                        <a:t>Primary</a:t>
                      </a:r>
                      <a:r>
                        <a:rPr lang="en-US" sz="1200" spc="-10">
                          <a:effectLst/>
                          <a:latin typeface="Times New Roman" pitchFamily="18" charset="0"/>
                          <a:cs typeface="Times New Roman" pitchFamily="18" charset="0"/>
                        </a:rPr>
                        <a:t> </a:t>
                      </a:r>
                      <a:r>
                        <a:rPr lang="en-US" sz="1200">
                          <a:effectLst/>
                          <a:latin typeface="Times New Roman" pitchFamily="18" charset="0"/>
                          <a:cs typeface="Times New Roman" pitchFamily="18" charset="0"/>
                        </a:rPr>
                        <a:t>Key</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953978483"/>
                  </a:ext>
                </a:extLst>
              </a:tr>
              <a:tr h="190910">
                <a:tc>
                  <a:txBody>
                    <a:bodyPr/>
                    <a:lstStyle/>
                    <a:p>
                      <a:pPr marL="296545">
                        <a:lnSpc>
                          <a:spcPts val="1185"/>
                        </a:lnSpc>
                        <a:spcBef>
                          <a:spcPts val="370"/>
                        </a:spcBef>
                        <a:spcAft>
                          <a:spcPts val="0"/>
                        </a:spcAft>
                      </a:pPr>
                      <a:r>
                        <a:rPr lang="en-US" sz="1100" dirty="0">
                          <a:effectLst/>
                          <a:latin typeface="Times New Roman" pitchFamily="18" charset="0"/>
                          <a:cs typeface="Times New Roman" pitchFamily="18" charset="0"/>
                        </a:rPr>
                        <a:t>3.</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100" dirty="0">
                          <a:effectLst/>
                          <a:latin typeface="Times New Roman" pitchFamily="18" charset="0"/>
                          <a:cs typeface="Times New Roman" pitchFamily="18" charset="0"/>
                        </a:rPr>
                        <a:t>fiyear</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dirty="0">
                          <a:effectLst/>
                          <a:latin typeface="Times New Roman" pitchFamily="18" charset="0"/>
                          <a:cs typeface="Times New Roman" pitchFamily="18" charset="0"/>
                        </a:rPr>
                        <a:t>varchar(4)</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200">
                          <a:effectLst/>
                          <a:latin typeface="Times New Roman" pitchFamily="18" charset="0"/>
                          <a:cs typeface="Times New Roman" pitchFamily="18" charset="0"/>
                        </a:rPr>
                        <a:t>Foreign</a:t>
                      </a:r>
                      <a:r>
                        <a:rPr lang="en-US" sz="1200" spc="-15">
                          <a:effectLst/>
                          <a:latin typeface="Times New Roman" pitchFamily="18" charset="0"/>
                          <a:cs typeface="Times New Roman" pitchFamily="18" charset="0"/>
                        </a:rPr>
                        <a:t> </a:t>
                      </a:r>
                      <a:r>
                        <a:rPr lang="en-US" sz="1200">
                          <a:effectLst/>
                          <a:latin typeface="Times New Roman" pitchFamily="18" charset="0"/>
                          <a:cs typeface="Times New Roman" pitchFamily="18" charset="0"/>
                        </a:rPr>
                        <a:t>Key</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276593247"/>
                  </a:ext>
                </a:extLst>
              </a:tr>
              <a:tr h="190910">
                <a:tc>
                  <a:txBody>
                    <a:bodyPr/>
                    <a:lstStyle/>
                    <a:p>
                      <a:pPr marL="296545">
                        <a:lnSpc>
                          <a:spcPts val="1185"/>
                        </a:lnSpc>
                        <a:spcBef>
                          <a:spcPts val="370"/>
                        </a:spcBef>
                        <a:spcAft>
                          <a:spcPts val="0"/>
                        </a:spcAft>
                      </a:pPr>
                      <a:r>
                        <a:rPr lang="en-US" sz="1100">
                          <a:effectLst/>
                          <a:latin typeface="Times New Roman" pitchFamily="18" charset="0"/>
                          <a:cs typeface="Times New Roman" pitchFamily="18" charset="0"/>
                        </a:rPr>
                        <a:t>4.</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100" dirty="0">
                          <a:effectLst/>
                          <a:latin typeface="Times New Roman" pitchFamily="18" charset="0"/>
                          <a:cs typeface="Times New Roman" pitchFamily="18" charset="0"/>
                        </a:rPr>
                        <a:t>soamendno</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a:effectLst/>
                          <a:latin typeface="Times New Roman" pitchFamily="18" charset="0"/>
                          <a:cs typeface="Times New Roman" pitchFamily="18" charset="0"/>
                        </a:rPr>
                        <a:t>varchar(3)</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200">
                          <a:effectLst/>
                          <a:latin typeface="Times New Roman" pitchFamily="18" charset="0"/>
                          <a:cs typeface="Times New Roman" pitchFamily="18" charset="0"/>
                        </a:rPr>
                        <a:t>Foreign</a:t>
                      </a:r>
                      <a:r>
                        <a:rPr lang="en-US" sz="1200" spc="-15">
                          <a:effectLst/>
                          <a:latin typeface="Times New Roman" pitchFamily="18" charset="0"/>
                          <a:cs typeface="Times New Roman" pitchFamily="18" charset="0"/>
                        </a:rPr>
                        <a:t> </a:t>
                      </a:r>
                      <a:r>
                        <a:rPr lang="en-US" sz="1200">
                          <a:effectLst/>
                          <a:latin typeface="Times New Roman" pitchFamily="18" charset="0"/>
                          <a:cs typeface="Times New Roman" pitchFamily="18" charset="0"/>
                        </a:rPr>
                        <a:t>Key</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748424211"/>
                  </a:ext>
                </a:extLst>
              </a:tr>
              <a:tr h="190910">
                <a:tc>
                  <a:txBody>
                    <a:bodyPr/>
                    <a:lstStyle/>
                    <a:p>
                      <a:pPr marL="296545">
                        <a:lnSpc>
                          <a:spcPts val="1185"/>
                        </a:lnSpc>
                        <a:spcBef>
                          <a:spcPts val="370"/>
                        </a:spcBef>
                        <a:spcAft>
                          <a:spcPts val="0"/>
                        </a:spcAft>
                      </a:pPr>
                      <a:r>
                        <a:rPr lang="en-US" sz="1100">
                          <a:effectLst/>
                          <a:latin typeface="Times New Roman" pitchFamily="18" charset="0"/>
                          <a:cs typeface="Times New Roman" pitchFamily="18" charset="0"/>
                        </a:rPr>
                        <a:t>5.</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100" dirty="0">
                          <a:effectLst/>
                          <a:latin typeface="Times New Roman" pitchFamily="18" charset="0"/>
                          <a:cs typeface="Times New Roman" pitchFamily="18" charset="0"/>
                        </a:rPr>
                        <a:t>namendno</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a:effectLst/>
                          <a:latin typeface="Times New Roman" pitchFamily="18" charset="0"/>
                          <a:cs typeface="Times New Roman" pitchFamily="18" charset="0"/>
                        </a:rPr>
                        <a:t>varchar(3)</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latin typeface="Times New Roman" pitchFamily="18" charset="0"/>
                          <a:cs typeface="Times New Roman" pitchFamily="18" charset="0"/>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91362718"/>
                  </a:ext>
                </a:extLst>
              </a:tr>
              <a:tr h="192645">
                <a:tc>
                  <a:txBody>
                    <a:bodyPr/>
                    <a:lstStyle/>
                    <a:p>
                      <a:pPr marL="296545">
                        <a:lnSpc>
                          <a:spcPts val="1195"/>
                        </a:lnSpc>
                        <a:spcBef>
                          <a:spcPts val="370"/>
                        </a:spcBef>
                        <a:spcAft>
                          <a:spcPts val="0"/>
                        </a:spcAft>
                      </a:pPr>
                      <a:r>
                        <a:rPr lang="en-US" sz="1100">
                          <a:effectLst/>
                          <a:latin typeface="Times New Roman" pitchFamily="18" charset="0"/>
                          <a:cs typeface="Times New Roman" pitchFamily="18" charset="0"/>
                        </a:rPr>
                        <a:t>6.</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70"/>
                        </a:spcBef>
                        <a:spcAft>
                          <a:spcPts val="0"/>
                        </a:spcAft>
                      </a:pPr>
                      <a:r>
                        <a:rPr lang="en-US" sz="1100" dirty="0">
                          <a:effectLst/>
                          <a:latin typeface="Times New Roman" pitchFamily="18" charset="0"/>
                          <a:cs typeface="Times New Roman" pitchFamily="18" charset="0"/>
                        </a:rPr>
                        <a:t>soamenddate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70"/>
                        </a:spcBef>
                        <a:spcAft>
                          <a:spcPts val="0"/>
                        </a:spcAft>
                      </a:pPr>
                      <a:r>
                        <a:rPr lang="en-US" sz="1100" dirty="0">
                          <a:effectLst/>
                          <a:latin typeface="Times New Roman" pitchFamily="18" charset="0"/>
                          <a:cs typeface="Times New Roman" pitchFamily="18" charset="0"/>
                        </a:rPr>
                        <a:t>datetime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latin typeface="Times New Roman" pitchFamily="18" charset="0"/>
                          <a:cs typeface="Times New Roman" pitchFamily="18" charset="0"/>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54388047"/>
                  </a:ext>
                </a:extLst>
              </a:tr>
              <a:tr h="190910">
                <a:tc>
                  <a:txBody>
                    <a:bodyPr/>
                    <a:lstStyle/>
                    <a:p>
                      <a:pPr marL="296545">
                        <a:lnSpc>
                          <a:spcPts val="1195"/>
                        </a:lnSpc>
                        <a:spcBef>
                          <a:spcPts val="355"/>
                        </a:spcBef>
                        <a:spcAft>
                          <a:spcPts val="0"/>
                        </a:spcAft>
                      </a:pPr>
                      <a:r>
                        <a:rPr lang="en-US" sz="1100">
                          <a:effectLst/>
                          <a:latin typeface="Times New Roman" pitchFamily="18" charset="0"/>
                          <a:cs typeface="Times New Roman" pitchFamily="18" charset="0"/>
                        </a:rPr>
                        <a:t>7.</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55"/>
                        </a:spcBef>
                        <a:spcAft>
                          <a:spcPts val="0"/>
                        </a:spcAft>
                      </a:pPr>
                      <a:r>
                        <a:rPr lang="en-US" sz="1100" dirty="0">
                          <a:effectLst/>
                          <a:latin typeface="Times New Roman" pitchFamily="18" charset="0"/>
                          <a:cs typeface="Times New Roman" pitchFamily="18" charset="0"/>
                        </a:rPr>
                        <a:t>sotype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a:effectLst/>
                          <a:latin typeface="Times New Roman" pitchFamily="18" charset="0"/>
                          <a:cs typeface="Times New Roman" pitchFamily="18" charset="0"/>
                        </a:rPr>
                        <a:t>varchar(5)</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dirty="0">
                          <a:effectLst/>
                          <a:latin typeface="Times New Roman" pitchFamily="18" charset="0"/>
                          <a:cs typeface="Times New Roman" pitchFamily="18" charset="0"/>
                        </a:rPr>
                        <a:t> </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867384242"/>
                  </a:ext>
                </a:extLst>
              </a:tr>
              <a:tr h="191488">
                <a:tc>
                  <a:txBody>
                    <a:bodyPr/>
                    <a:lstStyle/>
                    <a:p>
                      <a:pPr marL="296545">
                        <a:lnSpc>
                          <a:spcPts val="1195"/>
                        </a:lnSpc>
                        <a:spcBef>
                          <a:spcPts val="360"/>
                        </a:spcBef>
                        <a:spcAft>
                          <a:spcPts val="0"/>
                        </a:spcAft>
                      </a:pPr>
                      <a:r>
                        <a:rPr lang="en-US" sz="1100">
                          <a:effectLst/>
                          <a:latin typeface="Times New Roman" pitchFamily="18" charset="0"/>
                          <a:cs typeface="Times New Roman" pitchFamily="18" charset="0"/>
                        </a:rPr>
                        <a:t>8.</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60"/>
                        </a:spcBef>
                        <a:spcAft>
                          <a:spcPts val="0"/>
                        </a:spcAft>
                      </a:pPr>
                      <a:r>
                        <a:rPr lang="en-US" sz="1100">
                          <a:effectLst/>
                          <a:latin typeface="Times New Roman" pitchFamily="18" charset="0"/>
                          <a:cs typeface="Times New Roman" pitchFamily="18" charset="0"/>
                        </a:rPr>
                        <a:t>sordcode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60"/>
                        </a:spcBef>
                        <a:spcAft>
                          <a:spcPts val="0"/>
                        </a:spcAft>
                      </a:pPr>
                      <a:r>
                        <a:rPr lang="en-US" sz="1100" dirty="0">
                          <a:effectLst/>
                          <a:latin typeface="Times New Roman" pitchFamily="18" charset="0"/>
                          <a:cs typeface="Times New Roman" pitchFamily="18" charset="0"/>
                        </a:rPr>
                        <a:t>varchar(10)</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latin typeface="Times New Roman" pitchFamily="18" charset="0"/>
                          <a:cs typeface="Times New Roman" pitchFamily="18" charset="0"/>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623308174"/>
                  </a:ext>
                </a:extLst>
              </a:tr>
              <a:tr h="190910">
                <a:tc>
                  <a:txBody>
                    <a:bodyPr/>
                    <a:lstStyle/>
                    <a:p>
                      <a:pPr marL="296545">
                        <a:lnSpc>
                          <a:spcPts val="1195"/>
                        </a:lnSpc>
                        <a:spcBef>
                          <a:spcPts val="355"/>
                        </a:spcBef>
                        <a:spcAft>
                          <a:spcPts val="0"/>
                        </a:spcAft>
                      </a:pPr>
                      <a:r>
                        <a:rPr lang="en-US" sz="1100">
                          <a:effectLst/>
                          <a:latin typeface="Times New Roman" pitchFamily="18" charset="0"/>
                          <a:cs typeface="Times New Roman" pitchFamily="18" charset="0"/>
                        </a:rPr>
                        <a:t>9.</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55"/>
                        </a:spcBef>
                        <a:spcAft>
                          <a:spcPts val="0"/>
                        </a:spcAft>
                      </a:pPr>
                      <a:r>
                        <a:rPr lang="en-US" sz="1100" dirty="0">
                          <a:effectLst/>
                          <a:latin typeface="Times New Roman" pitchFamily="18" charset="0"/>
                          <a:cs typeface="Times New Roman" pitchFamily="18" charset="0"/>
                        </a:rPr>
                        <a:t>sodate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dirty="0">
                          <a:effectLst/>
                          <a:latin typeface="Times New Roman" pitchFamily="18" charset="0"/>
                          <a:cs typeface="Times New Roman" pitchFamily="18" charset="0"/>
                        </a:rPr>
                        <a:t>Datetime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latin typeface="Times New Roman" pitchFamily="18" charset="0"/>
                          <a:cs typeface="Times New Roman" pitchFamily="18" charset="0"/>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871333065"/>
                  </a:ext>
                </a:extLst>
              </a:tr>
              <a:tr h="190910">
                <a:tc>
                  <a:txBody>
                    <a:bodyPr/>
                    <a:lstStyle/>
                    <a:p>
                      <a:pPr marL="296545">
                        <a:lnSpc>
                          <a:spcPts val="1195"/>
                        </a:lnSpc>
                        <a:spcBef>
                          <a:spcPts val="355"/>
                        </a:spcBef>
                        <a:spcAft>
                          <a:spcPts val="0"/>
                        </a:spcAft>
                      </a:pPr>
                      <a:r>
                        <a:rPr lang="en-US" sz="1100">
                          <a:effectLst/>
                          <a:latin typeface="Times New Roman" pitchFamily="18" charset="0"/>
                          <a:cs typeface="Times New Roman" pitchFamily="18" charset="0"/>
                        </a:rPr>
                        <a:t>10.</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55"/>
                        </a:spcBef>
                        <a:spcAft>
                          <a:spcPts val="0"/>
                        </a:spcAft>
                      </a:pPr>
                      <a:r>
                        <a:rPr lang="en-US" sz="1100">
                          <a:effectLst/>
                          <a:latin typeface="Times New Roman" pitchFamily="18" charset="0"/>
                          <a:cs typeface="Times New Roman" pitchFamily="18" charset="0"/>
                        </a:rPr>
                        <a:t>edate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dirty="0">
                          <a:effectLst/>
                          <a:latin typeface="Times New Roman" pitchFamily="18" charset="0"/>
                          <a:cs typeface="Times New Roman" pitchFamily="18" charset="0"/>
                        </a:rPr>
                        <a:t>Datetime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latin typeface="Times New Roman" pitchFamily="18" charset="0"/>
                          <a:cs typeface="Times New Roman" pitchFamily="18" charset="0"/>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620535049"/>
                  </a:ext>
                </a:extLst>
              </a:tr>
              <a:tr h="190910">
                <a:tc>
                  <a:txBody>
                    <a:bodyPr/>
                    <a:lstStyle/>
                    <a:p>
                      <a:pPr marL="296545">
                        <a:lnSpc>
                          <a:spcPts val="1195"/>
                        </a:lnSpc>
                        <a:spcBef>
                          <a:spcPts val="355"/>
                        </a:spcBef>
                        <a:spcAft>
                          <a:spcPts val="0"/>
                        </a:spcAft>
                      </a:pPr>
                      <a:r>
                        <a:rPr lang="en-US" sz="1100">
                          <a:effectLst/>
                          <a:latin typeface="Times New Roman" pitchFamily="18" charset="0"/>
                          <a:cs typeface="Times New Roman" pitchFamily="18" charset="0"/>
                        </a:rPr>
                        <a:t>11.</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95"/>
                        </a:lnSpc>
                        <a:spcBef>
                          <a:spcPts val="355"/>
                        </a:spcBef>
                        <a:spcAft>
                          <a:spcPts val="0"/>
                        </a:spcAft>
                      </a:pPr>
                      <a:r>
                        <a:rPr lang="en-US" sz="1100">
                          <a:effectLst/>
                          <a:latin typeface="Times New Roman" pitchFamily="18" charset="0"/>
                          <a:cs typeface="Times New Roman" pitchFamily="18" charset="0"/>
                        </a:rPr>
                        <a:t>vdate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95"/>
                        </a:lnSpc>
                        <a:spcBef>
                          <a:spcPts val="355"/>
                        </a:spcBef>
                        <a:spcAft>
                          <a:spcPts val="0"/>
                        </a:spcAft>
                      </a:pPr>
                      <a:r>
                        <a:rPr lang="en-US" sz="1100" dirty="0">
                          <a:effectLst/>
                          <a:latin typeface="Times New Roman" pitchFamily="18" charset="0"/>
                          <a:cs typeface="Times New Roman" pitchFamily="18" charset="0"/>
                        </a:rPr>
                        <a:t>Datetime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latin typeface="Times New Roman" pitchFamily="18" charset="0"/>
                          <a:cs typeface="Times New Roman" pitchFamily="18" charset="0"/>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479973179"/>
                  </a:ext>
                </a:extLst>
              </a:tr>
              <a:tr h="190910">
                <a:tc>
                  <a:txBody>
                    <a:bodyPr/>
                    <a:lstStyle/>
                    <a:p>
                      <a:pPr marL="296545">
                        <a:lnSpc>
                          <a:spcPts val="1185"/>
                        </a:lnSpc>
                        <a:spcBef>
                          <a:spcPts val="370"/>
                        </a:spcBef>
                        <a:spcAft>
                          <a:spcPts val="0"/>
                        </a:spcAft>
                      </a:pPr>
                      <a:r>
                        <a:rPr lang="en-US" sz="1100">
                          <a:effectLst/>
                          <a:latin typeface="Times New Roman" pitchFamily="18" charset="0"/>
                          <a:cs typeface="Times New Roman" pitchFamily="18" charset="0"/>
                        </a:rPr>
                        <a:t>12.</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100">
                          <a:effectLst/>
                          <a:latin typeface="Times New Roman" pitchFamily="18" charset="0"/>
                          <a:cs typeface="Times New Roman" pitchFamily="18" charset="0"/>
                        </a:rPr>
                        <a:t>ddate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dirty="0">
                          <a:effectLst/>
                          <a:latin typeface="Times New Roman" pitchFamily="18" charset="0"/>
                          <a:cs typeface="Times New Roman" pitchFamily="18" charset="0"/>
                        </a:rPr>
                        <a:t>Datetime</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latin typeface="Times New Roman" pitchFamily="18" charset="0"/>
                          <a:cs typeface="Times New Roman" pitchFamily="18" charset="0"/>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84340528"/>
                  </a:ext>
                </a:extLst>
              </a:tr>
              <a:tr h="190910">
                <a:tc>
                  <a:txBody>
                    <a:bodyPr/>
                    <a:lstStyle/>
                    <a:p>
                      <a:pPr marL="296545">
                        <a:lnSpc>
                          <a:spcPts val="1185"/>
                        </a:lnSpc>
                        <a:spcBef>
                          <a:spcPts val="370"/>
                        </a:spcBef>
                        <a:spcAft>
                          <a:spcPts val="0"/>
                        </a:spcAft>
                      </a:pPr>
                      <a:r>
                        <a:rPr lang="en-US" sz="1100">
                          <a:effectLst/>
                          <a:latin typeface="Times New Roman" pitchFamily="18" charset="0"/>
                          <a:cs typeface="Times New Roman" pitchFamily="18" charset="0"/>
                        </a:rPr>
                        <a:t>13.</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100">
                          <a:effectLst/>
                          <a:latin typeface="Times New Roman" pitchFamily="18" charset="0"/>
                          <a:cs typeface="Times New Roman" pitchFamily="18" charset="0"/>
                        </a:rPr>
                        <a:t>pcode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dirty="0">
                          <a:effectLst/>
                          <a:latin typeface="Times New Roman" pitchFamily="18" charset="0"/>
                          <a:cs typeface="Times New Roman" pitchFamily="18" charset="0"/>
                        </a:rPr>
                        <a:t>varchar(10)</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a:effectLst/>
                          <a:latin typeface="Times New Roman" pitchFamily="18" charset="0"/>
                          <a:cs typeface="Times New Roman" pitchFamily="18" charset="0"/>
                        </a:rPr>
                        <a:t> </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500510895"/>
                  </a:ext>
                </a:extLst>
              </a:tr>
              <a:tr h="190910">
                <a:tc>
                  <a:txBody>
                    <a:bodyPr/>
                    <a:lstStyle/>
                    <a:p>
                      <a:pPr marL="296545">
                        <a:lnSpc>
                          <a:spcPts val="1185"/>
                        </a:lnSpc>
                        <a:spcBef>
                          <a:spcPts val="370"/>
                        </a:spcBef>
                        <a:spcAft>
                          <a:spcPts val="0"/>
                        </a:spcAft>
                      </a:pPr>
                      <a:r>
                        <a:rPr lang="en-US" sz="1100">
                          <a:effectLst/>
                          <a:latin typeface="Times New Roman" pitchFamily="18" charset="0"/>
                          <a:cs typeface="Times New Roman" pitchFamily="18" charset="0"/>
                        </a:rPr>
                        <a:t>14.</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100">
                          <a:effectLst/>
                          <a:latin typeface="Times New Roman" pitchFamily="18" charset="0"/>
                          <a:cs typeface="Times New Roman" pitchFamily="18" charset="0"/>
                        </a:rPr>
                        <a:t>stcode</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100">
                          <a:effectLst/>
                          <a:latin typeface="Times New Roman" pitchFamily="18" charset="0"/>
                          <a:cs typeface="Times New Roman" pitchFamily="18" charset="0"/>
                        </a:rPr>
                        <a:t>varchar(5)</a:t>
                      </a:r>
                      <a:endParaRPr lang="en-IN" sz="11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100" dirty="0">
                          <a:effectLst/>
                          <a:latin typeface="Times New Roman" pitchFamily="18" charset="0"/>
                          <a:cs typeface="Times New Roman" pitchFamily="18" charset="0"/>
                        </a:rPr>
                        <a:t> </a:t>
                      </a:r>
                      <a:endParaRPr lang="en-IN" sz="11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30888751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16364438"/>
              </p:ext>
            </p:extLst>
          </p:nvPr>
        </p:nvGraphicFramePr>
        <p:xfrm>
          <a:off x="1748667" y="3561228"/>
          <a:ext cx="5640070" cy="3190092"/>
        </p:xfrm>
        <a:graphic>
          <a:graphicData uri="http://schemas.openxmlformats.org/drawingml/2006/table">
            <a:tbl>
              <a:tblPr firstRow="1" firstCol="1" lastRow="1" lastCol="1" bandRow="1" bandCol="1">
                <a:tableStyleId>{5940675A-B579-460E-94D1-54222C63F5DA}</a:tableStyleId>
              </a:tblPr>
              <a:tblGrid>
                <a:gridCol w="1315085">
                  <a:extLst>
                    <a:ext uri="{9D8B030D-6E8A-4147-A177-3AD203B41FA5}">
                      <a16:colId xmlns:a16="http://schemas.microsoft.com/office/drawing/2014/main" val="3984970095"/>
                    </a:ext>
                  </a:extLst>
                </a:gridCol>
                <a:gridCol w="1473835">
                  <a:extLst>
                    <a:ext uri="{9D8B030D-6E8A-4147-A177-3AD203B41FA5}">
                      <a16:colId xmlns:a16="http://schemas.microsoft.com/office/drawing/2014/main" val="2967151580"/>
                    </a:ext>
                  </a:extLst>
                </a:gridCol>
                <a:gridCol w="1438275">
                  <a:extLst>
                    <a:ext uri="{9D8B030D-6E8A-4147-A177-3AD203B41FA5}">
                      <a16:colId xmlns:a16="http://schemas.microsoft.com/office/drawing/2014/main" val="708426256"/>
                    </a:ext>
                  </a:extLst>
                </a:gridCol>
                <a:gridCol w="1412875">
                  <a:extLst>
                    <a:ext uri="{9D8B030D-6E8A-4147-A177-3AD203B41FA5}">
                      <a16:colId xmlns:a16="http://schemas.microsoft.com/office/drawing/2014/main" val="655126102"/>
                    </a:ext>
                  </a:extLst>
                </a:gridCol>
              </a:tblGrid>
              <a:tr h="0">
                <a:tc>
                  <a:txBody>
                    <a:bodyPr/>
                    <a:lstStyle/>
                    <a:p>
                      <a:pPr marL="296545">
                        <a:lnSpc>
                          <a:spcPts val="1230"/>
                        </a:lnSpc>
                        <a:spcBef>
                          <a:spcPts val="320"/>
                        </a:spcBef>
                        <a:spcAft>
                          <a:spcPts val="0"/>
                        </a:spcAft>
                      </a:pPr>
                      <a:r>
                        <a:rPr lang="en-US" sz="1200" dirty="0">
                          <a:effectLst/>
                          <a:latin typeface="Times New Roman" pitchFamily="18" charset="0"/>
                          <a:cs typeface="Times New Roman" pitchFamily="18" charset="0"/>
                        </a:rPr>
                        <a:t>15.</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dirty="0">
                          <a:effectLst/>
                          <a:latin typeface="Times New Roman" pitchFamily="18" charset="0"/>
                          <a:cs typeface="Times New Roman" pitchFamily="18" charset="0"/>
                        </a:rPr>
                        <a:t>exper</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804201561"/>
                  </a:ext>
                </a:extLst>
              </a:tr>
              <a:tr h="202130">
                <a:tc>
                  <a:txBody>
                    <a:bodyPr/>
                    <a:lstStyle/>
                    <a:p>
                      <a:pPr marL="296545">
                        <a:lnSpc>
                          <a:spcPts val="1230"/>
                        </a:lnSpc>
                        <a:spcBef>
                          <a:spcPts val="320"/>
                        </a:spcBef>
                        <a:spcAft>
                          <a:spcPts val="0"/>
                        </a:spcAft>
                      </a:pPr>
                      <a:r>
                        <a:rPr lang="en-US" sz="1200" dirty="0">
                          <a:effectLst/>
                          <a:latin typeface="Times New Roman" pitchFamily="18" charset="0"/>
                          <a:cs typeface="Times New Roman" pitchFamily="18" charset="0"/>
                        </a:rPr>
                        <a:t>16.</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latin typeface="Times New Roman" pitchFamily="18" charset="0"/>
                          <a:cs typeface="Times New Roman" pitchFamily="18" charset="0"/>
                        </a:rPr>
                        <a:t>examt</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798462"/>
                  </a:ext>
                </a:extLst>
              </a:tr>
              <a:tr h="201520">
                <a:tc>
                  <a:txBody>
                    <a:bodyPr/>
                    <a:lstStyle/>
                    <a:p>
                      <a:pPr marL="296545">
                        <a:lnSpc>
                          <a:spcPts val="1230"/>
                        </a:lnSpc>
                        <a:spcBef>
                          <a:spcPts val="320"/>
                        </a:spcBef>
                        <a:spcAft>
                          <a:spcPts val="0"/>
                        </a:spcAft>
                      </a:pPr>
                      <a:r>
                        <a:rPr lang="en-US" sz="1200" dirty="0">
                          <a:effectLst/>
                          <a:latin typeface="Times New Roman" pitchFamily="18" charset="0"/>
                          <a:cs typeface="Times New Roman" pitchFamily="18" charset="0"/>
                        </a:rPr>
                        <a:t>17.</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latin typeface="Times New Roman" pitchFamily="18" charset="0"/>
                          <a:cs typeface="Times New Roman" pitchFamily="18" charset="0"/>
                        </a:rPr>
                        <a:t>tcsper</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618635231"/>
                  </a:ext>
                </a:extLst>
              </a:tr>
              <a:tr h="201520">
                <a:tc>
                  <a:txBody>
                    <a:bodyPr/>
                    <a:lstStyle/>
                    <a:p>
                      <a:pPr marL="296545">
                        <a:lnSpc>
                          <a:spcPts val="1230"/>
                        </a:lnSpc>
                        <a:spcBef>
                          <a:spcPts val="320"/>
                        </a:spcBef>
                        <a:spcAft>
                          <a:spcPts val="0"/>
                        </a:spcAft>
                      </a:pPr>
                      <a:r>
                        <a:rPr lang="en-US" sz="1200" dirty="0">
                          <a:effectLst/>
                          <a:latin typeface="Times New Roman" pitchFamily="18" charset="0"/>
                          <a:cs typeface="Times New Roman" pitchFamily="18" charset="0"/>
                        </a:rPr>
                        <a:t>18.</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dirty="0">
                          <a:effectLst/>
                          <a:latin typeface="Times New Roman" pitchFamily="18" charset="0"/>
                          <a:cs typeface="Times New Roman" pitchFamily="18" charset="0"/>
                        </a:rPr>
                        <a:t>tcsamt</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842112471"/>
                  </a:ext>
                </a:extLst>
              </a:tr>
              <a:tr h="201520">
                <a:tc>
                  <a:txBody>
                    <a:bodyPr/>
                    <a:lstStyle/>
                    <a:p>
                      <a:pPr marL="296545">
                        <a:lnSpc>
                          <a:spcPts val="1230"/>
                        </a:lnSpc>
                        <a:spcBef>
                          <a:spcPts val="320"/>
                        </a:spcBef>
                        <a:spcAft>
                          <a:spcPts val="0"/>
                        </a:spcAft>
                      </a:pPr>
                      <a:r>
                        <a:rPr lang="en-US" sz="1200" dirty="0">
                          <a:effectLst/>
                          <a:latin typeface="Times New Roman" pitchFamily="18" charset="0"/>
                          <a:cs typeface="Times New Roman" pitchFamily="18" charset="0"/>
                        </a:rPr>
                        <a:t>19.</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dirty="0">
                          <a:effectLst/>
                          <a:latin typeface="Times New Roman" pitchFamily="18" charset="0"/>
                          <a:cs typeface="Times New Roman" pitchFamily="18" charset="0"/>
                        </a:rPr>
                        <a:t>amortper</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084807864"/>
                  </a:ext>
                </a:extLst>
              </a:tr>
              <a:tr h="201520">
                <a:tc>
                  <a:txBody>
                    <a:bodyPr/>
                    <a:lstStyle/>
                    <a:p>
                      <a:pPr marL="296545">
                        <a:lnSpc>
                          <a:spcPts val="1220"/>
                        </a:lnSpc>
                        <a:spcBef>
                          <a:spcPts val="330"/>
                        </a:spcBef>
                        <a:spcAft>
                          <a:spcPts val="0"/>
                        </a:spcAft>
                      </a:pPr>
                      <a:r>
                        <a:rPr lang="en-US" sz="1200">
                          <a:effectLst/>
                          <a:latin typeface="Times New Roman" pitchFamily="18" charset="0"/>
                          <a:cs typeface="Times New Roman" pitchFamily="18" charset="0"/>
                        </a:rPr>
                        <a:t>20.</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latin typeface="Times New Roman" pitchFamily="18" charset="0"/>
                          <a:cs typeface="Times New Roman" pitchFamily="18" charset="0"/>
                        </a:rPr>
                        <a:t>amortamt</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71161366"/>
                  </a:ext>
                </a:extLst>
              </a:tr>
              <a:tr h="201520">
                <a:tc>
                  <a:txBody>
                    <a:bodyPr/>
                    <a:lstStyle/>
                    <a:p>
                      <a:pPr marL="296545">
                        <a:lnSpc>
                          <a:spcPts val="1220"/>
                        </a:lnSpc>
                        <a:spcBef>
                          <a:spcPts val="330"/>
                        </a:spcBef>
                        <a:spcAft>
                          <a:spcPts val="0"/>
                        </a:spcAft>
                      </a:pPr>
                      <a:r>
                        <a:rPr lang="en-US" sz="1200">
                          <a:effectLst/>
                          <a:latin typeface="Times New Roman" pitchFamily="18" charset="0"/>
                          <a:cs typeface="Times New Roman" pitchFamily="18" charset="0"/>
                        </a:rPr>
                        <a:t>21.</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latin typeface="Times New Roman" pitchFamily="18" charset="0"/>
                          <a:cs typeface="Times New Roman" pitchFamily="18" charset="0"/>
                        </a:rPr>
                        <a:t>addexper</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latin typeface="Times New Roman" pitchFamily="18" charset="0"/>
                          <a:cs typeface="Times New Roman" pitchFamily="18" charset="0"/>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200844623"/>
                  </a:ext>
                </a:extLst>
              </a:tr>
              <a:tr h="201520">
                <a:tc>
                  <a:txBody>
                    <a:bodyPr/>
                    <a:lstStyle/>
                    <a:p>
                      <a:pPr marL="296545">
                        <a:lnSpc>
                          <a:spcPts val="1220"/>
                        </a:lnSpc>
                        <a:spcBef>
                          <a:spcPts val="330"/>
                        </a:spcBef>
                        <a:spcAft>
                          <a:spcPts val="0"/>
                        </a:spcAft>
                      </a:pPr>
                      <a:r>
                        <a:rPr lang="en-US" sz="1200">
                          <a:effectLst/>
                          <a:latin typeface="Times New Roman" pitchFamily="18" charset="0"/>
                          <a:cs typeface="Times New Roman" pitchFamily="18" charset="0"/>
                        </a:rPr>
                        <a:t>22.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latin typeface="Times New Roman" pitchFamily="18" charset="0"/>
                          <a:cs typeface="Times New Roman" pitchFamily="18" charset="0"/>
                        </a:rPr>
                        <a:t>addexamt</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962930114"/>
                  </a:ext>
                </a:extLst>
              </a:tr>
              <a:tr h="201520">
                <a:tc>
                  <a:txBody>
                    <a:bodyPr/>
                    <a:lstStyle/>
                    <a:p>
                      <a:pPr marL="296545">
                        <a:lnSpc>
                          <a:spcPts val="1220"/>
                        </a:lnSpc>
                        <a:spcBef>
                          <a:spcPts val="330"/>
                        </a:spcBef>
                        <a:spcAft>
                          <a:spcPts val="0"/>
                        </a:spcAft>
                      </a:pPr>
                      <a:r>
                        <a:rPr lang="en-US" sz="1200">
                          <a:effectLst/>
                          <a:latin typeface="Times New Roman" pitchFamily="18" charset="0"/>
                          <a:cs typeface="Times New Roman" pitchFamily="18" charset="0"/>
                        </a:rPr>
                        <a:t>23.</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latin typeface="Times New Roman" pitchFamily="18" charset="0"/>
                          <a:cs typeface="Times New Roman" pitchFamily="18" charset="0"/>
                        </a:rPr>
                        <a:t>nccdper</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408851951"/>
                  </a:ext>
                </a:extLst>
              </a:tr>
              <a:tr h="201520">
                <a:tc>
                  <a:txBody>
                    <a:bodyPr/>
                    <a:lstStyle/>
                    <a:p>
                      <a:pPr marL="296545">
                        <a:lnSpc>
                          <a:spcPts val="1220"/>
                        </a:lnSpc>
                        <a:spcBef>
                          <a:spcPts val="330"/>
                        </a:spcBef>
                        <a:spcAft>
                          <a:spcPts val="0"/>
                        </a:spcAft>
                      </a:pPr>
                      <a:r>
                        <a:rPr lang="en-US" sz="1200">
                          <a:effectLst/>
                          <a:latin typeface="Times New Roman" pitchFamily="18" charset="0"/>
                          <a:cs typeface="Times New Roman" pitchFamily="18" charset="0"/>
                        </a:rPr>
                        <a:t>24.</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latin typeface="Times New Roman" pitchFamily="18" charset="0"/>
                          <a:cs typeface="Times New Roman" pitchFamily="18" charset="0"/>
                        </a:rPr>
                        <a:t>nccdamt</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dirty="0">
                          <a:effectLst/>
                          <a:latin typeface="Times New Roman" pitchFamily="18" charset="0"/>
                          <a:cs typeface="Times New Roman" pitchFamily="18" charset="0"/>
                        </a:rPr>
                        <a:t>numeric(10,2)</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214504913"/>
                  </a:ext>
                </a:extLst>
              </a:tr>
              <a:tr h="201520">
                <a:tc>
                  <a:txBody>
                    <a:bodyPr/>
                    <a:lstStyle/>
                    <a:p>
                      <a:pPr marL="296545">
                        <a:lnSpc>
                          <a:spcPts val="1220"/>
                        </a:lnSpc>
                        <a:spcBef>
                          <a:spcPts val="330"/>
                        </a:spcBef>
                        <a:spcAft>
                          <a:spcPts val="0"/>
                        </a:spcAft>
                      </a:pPr>
                      <a:r>
                        <a:rPr lang="en-US" sz="1200">
                          <a:effectLst/>
                          <a:latin typeface="Times New Roman" pitchFamily="18" charset="0"/>
                          <a:cs typeface="Times New Roman" pitchFamily="18" charset="0"/>
                        </a:rPr>
                        <a:t>25.</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a:effectLst/>
                          <a:latin typeface="Times New Roman" pitchFamily="18" charset="0"/>
                          <a:cs typeface="Times New Roman" pitchFamily="18" charset="0"/>
                        </a:rPr>
                        <a:t>cessper</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dirty="0">
                          <a:effectLst/>
                          <a:latin typeface="Times New Roman" pitchFamily="18" charset="0"/>
                          <a:cs typeface="Times New Roman" pitchFamily="18" charset="0"/>
                        </a:rPr>
                        <a:t>numeric(10,2)</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19708719"/>
                  </a:ext>
                </a:extLst>
              </a:tr>
              <a:tr h="203352">
                <a:tc>
                  <a:txBody>
                    <a:bodyPr/>
                    <a:lstStyle/>
                    <a:p>
                      <a:pPr marL="296545">
                        <a:lnSpc>
                          <a:spcPts val="1230"/>
                        </a:lnSpc>
                        <a:spcBef>
                          <a:spcPts val="330"/>
                        </a:spcBef>
                        <a:spcAft>
                          <a:spcPts val="0"/>
                        </a:spcAft>
                      </a:pPr>
                      <a:r>
                        <a:rPr lang="en-US" sz="1200">
                          <a:effectLst/>
                          <a:latin typeface="Times New Roman" pitchFamily="18" charset="0"/>
                          <a:cs typeface="Times New Roman" pitchFamily="18" charset="0"/>
                        </a:rPr>
                        <a:t>26.</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30"/>
                        </a:spcBef>
                        <a:spcAft>
                          <a:spcPts val="0"/>
                        </a:spcAft>
                      </a:pPr>
                      <a:r>
                        <a:rPr lang="en-US" sz="1200">
                          <a:effectLst/>
                          <a:latin typeface="Times New Roman" pitchFamily="18" charset="0"/>
                          <a:cs typeface="Times New Roman" pitchFamily="18" charset="0"/>
                        </a:rPr>
                        <a:t>cessamt</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0"/>
                        </a:spcBef>
                        <a:spcAft>
                          <a:spcPts val="0"/>
                        </a:spcAft>
                      </a:pPr>
                      <a:r>
                        <a:rPr lang="en-US" sz="1200" dirty="0">
                          <a:effectLst/>
                          <a:latin typeface="Times New Roman" pitchFamily="18" charset="0"/>
                          <a:cs typeface="Times New Roman" pitchFamily="18" charset="0"/>
                        </a:rPr>
                        <a:t>numeric(10,2)</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84933210"/>
                  </a:ext>
                </a:extLst>
              </a:tr>
              <a:tr h="202130">
                <a:tc>
                  <a:txBody>
                    <a:bodyPr/>
                    <a:lstStyle/>
                    <a:p>
                      <a:pPr marL="296545">
                        <a:lnSpc>
                          <a:spcPts val="1230"/>
                        </a:lnSpc>
                        <a:spcBef>
                          <a:spcPts val="325"/>
                        </a:spcBef>
                        <a:spcAft>
                          <a:spcPts val="0"/>
                        </a:spcAft>
                      </a:pPr>
                      <a:r>
                        <a:rPr lang="en-US" sz="1200">
                          <a:effectLst/>
                          <a:latin typeface="Times New Roman" pitchFamily="18" charset="0"/>
                          <a:cs typeface="Times New Roman" pitchFamily="18" charset="0"/>
                        </a:rPr>
                        <a:t>27.</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5"/>
                        </a:spcBef>
                        <a:spcAft>
                          <a:spcPts val="0"/>
                        </a:spcAft>
                      </a:pPr>
                      <a:r>
                        <a:rPr lang="en-US" sz="1200">
                          <a:effectLst/>
                          <a:latin typeface="Times New Roman" pitchFamily="18" charset="0"/>
                          <a:cs typeface="Times New Roman" pitchFamily="18" charset="0"/>
                        </a:rPr>
                        <a:t>servtaxper</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5"/>
                        </a:spcBef>
                        <a:spcAft>
                          <a:spcPts val="0"/>
                        </a:spcAft>
                      </a:pPr>
                      <a:r>
                        <a:rPr lang="en-US" sz="1200" dirty="0">
                          <a:effectLst/>
                          <a:latin typeface="Times New Roman" pitchFamily="18" charset="0"/>
                          <a:cs typeface="Times New Roman" pitchFamily="18" charset="0"/>
                        </a:rPr>
                        <a:t>numeric(10,2)</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88937895"/>
                  </a:ext>
                </a:extLst>
              </a:tr>
              <a:tr h="201520">
                <a:tc>
                  <a:txBody>
                    <a:bodyPr/>
                    <a:lstStyle/>
                    <a:p>
                      <a:pPr marL="296545">
                        <a:lnSpc>
                          <a:spcPts val="1230"/>
                        </a:lnSpc>
                        <a:spcBef>
                          <a:spcPts val="320"/>
                        </a:spcBef>
                        <a:spcAft>
                          <a:spcPts val="0"/>
                        </a:spcAft>
                      </a:pPr>
                      <a:r>
                        <a:rPr lang="en-US" sz="1200">
                          <a:effectLst/>
                          <a:latin typeface="Times New Roman" pitchFamily="18" charset="0"/>
                          <a:cs typeface="Times New Roman" pitchFamily="18" charset="0"/>
                        </a:rPr>
                        <a:t>28.</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latin typeface="Times New Roman" pitchFamily="18" charset="0"/>
                          <a:cs typeface="Times New Roman" pitchFamily="18" charset="0"/>
                        </a:rPr>
                        <a:t>servtaxamt</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dirty="0">
                          <a:effectLst/>
                          <a:latin typeface="Times New Roman" pitchFamily="18" charset="0"/>
                          <a:cs typeface="Times New Roman" pitchFamily="18" charset="0"/>
                        </a:rPr>
                        <a:t>numeric(10,2)</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latin typeface="Times New Roman" pitchFamily="18" charset="0"/>
                          <a:cs typeface="Times New Roman" pitchFamily="18" charset="0"/>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656104165"/>
                  </a:ext>
                </a:extLst>
              </a:tr>
              <a:tr h="201520">
                <a:tc>
                  <a:txBody>
                    <a:bodyPr/>
                    <a:lstStyle/>
                    <a:p>
                      <a:pPr marL="296545">
                        <a:lnSpc>
                          <a:spcPts val="1230"/>
                        </a:lnSpc>
                        <a:spcBef>
                          <a:spcPts val="320"/>
                        </a:spcBef>
                        <a:spcAft>
                          <a:spcPts val="0"/>
                        </a:spcAft>
                      </a:pPr>
                      <a:r>
                        <a:rPr lang="en-US" sz="1200">
                          <a:effectLst/>
                          <a:latin typeface="Times New Roman" pitchFamily="18" charset="0"/>
                          <a:cs typeface="Times New Roman" pitchFamily="18" charset="0"/>
                        </a:rPr>
                        <a:t>29.</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latin typeface="Times New Roman" pitchFamily="18" charset="0"/>
                          <a:cs typeface="Times New Roman" pitchFamily="18" charset="0"/>
                        </a:rPr>
                        <a:t>servtaxcessper</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latin typeface="Times New Roman" pitchFamily="18" charset="0"/>
                          <a:cs typeface="Times New Roman" pitchFamily="18" charset="0"/>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572350074"/>
                  </a:ext>
                </a:extLst>
              </a:tr>
              <a:tr h="161216">
                <a:tc>
                  <a:txBody>
                    <a:bodyPr/>
                    <a:lstStyle/>
                    <a:p>
                      <a:pPr marL="296545">
                        <a:lnSpc>
                          <a:spcPts val="1230"/>
                        </a:lnSpc>
                        <a:spcBef>
                          <a:spcPts val="320"/>
                        </a:spcBef>
                        <a:spcAft>
                          <a:spcPts val="0"/>
                        </a:spcAft>
                      </a:pPr>
                      <a:r>
                        <a:rPr lang="en-US" sz="1200">
                          <a:effectLst/>
                          <a:latin typeface="Times New Roman" pitchFamily="18" charset="0"/>
                          <a:cs typeface="Times New Roman" pitchFamily="18" charset="0"/>
                        </a:rPr>
                        <a:t>30.</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latin typeface="Times New Roman" pitchFamily="18" charset="0"/>
                          <a:cs typeface="Times New Roman" pitchFamily="18" charset="0"/>
                        </a:rPr>
                        <a:t>servtaxcessamt</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latin typeface="Times New Roman" pitchFamily="18" charset="0"/>
                          <a:cs typeface="Times New Roman" pitchFamily="18" charset="0"/>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latin typeface="Times New Roman" pitchFamily="18" charset="0"/>
                          <a:cs typeface="Times New Roman" pitchFamily="18" charset="0"/>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46195485"/>
                  </a:ext>
                </a:extLst>
              </a:tr>
            </a:tbl>
          </a:graphicData>
        </a:graphic>
      </p:graphicFrame>
    </p:spTree>
    <p:extLst>
      <p:ext uri="{BB962C8B-B14F-4D97-AF65-F5344CB8AC3E}">
        <p14:creationId xmlns:p14="http://schemas.microsoft.com/office/powerpoint/2010/main" val="31847132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58730811"/>
              </p:ext>
            </p:extLst>
          </p:nvPr>
        </p:nvGraphicFramePr>
        <p:xfrm>
          <a:off x="1992574" y="1219274"/>
          <a:ext cx="8173112" cy="5161584"/>
        </p:xfrm>
        <a:graphic>
          <a:graphicData uri="http://schemas.openxmlformats.org/drawingml/2006/table">
            <a:tbl>
              <a:tblPr firstRow="1" firstCol="1" lastRow="1" lastCol="1" bandRow="1" bandCol="1">
                <a:tableStyleId>{5940675A-B579-460E-94D1-54222C63F5DA}</a:tableStyleId>
              </a:tblPr>
              <a:tblGrid>
                <a:gridCol w="2488536">
                  <a:extLst>
                    <a:ext uri="{9D8B030D-6E8A-4147-A177-3AD203B41FA5}">
                      <a16:colId xmlns:a16="http://schemas.microsoft.com/office/drawing/2014/main" val="3525132789"/>
                    </a:ext>
                  </a:extLst>
                </a:gridCol>
                <a:gridCol w="1937146">
                  <a:extLst>
                    <a:ext uri="{9D8B030D-6E8A-4147-A177-3AD203B41FA5}">
                      <a16:colId xmlns:a16="http://schemas.microsoft.com/office/drawing/2014/main" val="376646466"/>
                    </a:ext>
                  </a:extLst>
                </a:gridCol>
                <a:gridCol w="1890407">
                  <a:extLst>
                    <a:ext uri="{9D8B030D-6E8A-4147-A177-3AD203B41FA5}">
                      <a16:colId xmlns:a16="http://schemas.microsoft.com/office/drawing/2014/main" val="71205086"/>
                    </a:ext>
                  </a:extLst>
                </a:gridCol>
                <a:gridCol w="1857023">
                  <a:extLst>
                    <a:ext uri="{9D8B030D-6E8A-4147-A177-3AD203B41FA5}">
                      <a16:colId xmlns:a16="http://schemas.microsoft.com/office/drawing/2014/main" val="3331071145"/>
                    </a:ext>
                  </a:extLst>
                </a:gridCol>
              </a:tblGrid>
              <a:tr h="0">
                <a:tc>
                  <a:txBody>
                    <a:bodyPr/>
                    <a:lstStyle/>
                    <a:p>
                      <a:pPr marL="296545">
                        <a:lnSpc>
                          <a:spcPts val="1230"/>
                        </a:lnSpc>
                        <a:spcBef>
                          <a:spcPts val="320"/>
                        </a:spcBef>
                        <a:spcAft>
                          <a:spcPts val="0"/>
                        </a:spcAft>
                      </a:pPr>
                      <a:r>
                        <a:rPr lang="en-US" sz="1200" dirty="0">
                          <a:effectLst/>
                        </a:rPr>
                        <a:t>31.</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rPr>
                        <a:t>stper</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854065318"/>
                  </a:ext>
                </a:extLst>
              </a:tr>
              <a:tr h="207446">
                <a:tc>
                  <a:txBody>
                    <a:bodyPr/>
                    <a:lstStyle/>
                    <a:p>
                      <a:pPr marL="296545">
                        <a:lnSpc>
                          <a:spcPts val="1220"/>
                        </a:lnSpc>
                        <a:spcBef>
                          <a:spcPts val="330"/>
                        </a:spcBef>
                        <a:spcAft>
                          <a:spcPts val="0"/>
                        </a:spcAft>
                      </a:pPr>
                      <a:r>
                        <a:rPr lang="en-US" sz="1200" dirty="0">
                          <a:effectLst/>
                        </a:rPr>
                        <a:t>32.</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a:effectLst/>
                        </a:rPr>
                        <a:t>stamt</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676169156"/>
                  </a:ext>
                </a:extLst>
              </a:tr>
              <a:tr h="207446">
                <a:tc>
                  <a:txBody>
                    <a:bodyPr/>
                    <a:lstStyle/>
                    <a:p>
                      <a:pPr marL="296545">
                        <a:lnSpc>
                          <a:spcPts val="1220"/>
                        </a:lnSpc>
                        <a:spcBef>
                          <a:spcPts val="330"/>
                        </a:spcBef>
                        <a:spcAft>
                          <a:spcPts val="0"/>
                        </a:spcAft>
                      </a:pPr>
                      <a:r>
                        <a:rPr lang="en-US" sz="1200" dirty="0">
                          <a:effectLst/>
                        </a:rPr>
                        <a:t>33.</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a:effectLst/>
                        </a:rPr>
                        <a:t>discamt</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2409077"/>
                  </a:ext>
                </a:extLst>
              </a:tr>
              <a:tr h="207446">
                <a:tc>
                  <a:txBody>
                    <a:bodyPr/>
                    <a:lstStyle/>
                    <a:p>
                      <a:pPr marL="296545">
                        <a:lnSpc>
                          <a:spcPts val="1220"/>
                        </a:lnSpc>
                        <a:spcBef>
                          <a:spcPts val="330"/>
                        </a:spcBef>
                        <a:spcAft>
                          <a:spcPts val="0"/>
                        </a:spcAft>
                      </a:pPr>
                      <a:r>
                        <a:rPr lang="en-US" sz="1200" dirty="0">
                          <a:effectLst/>
                        </a:rPr>
                        <a:t>34.</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a:effectLst/>
                        </a:rPr>
                        <a:t>packamt</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633682307"/>
                  </a:ext>
                </a:extLst>
              </a:tr>
              <a:tr h="207446">
                <a:tc>
                  <a:txBody>
                    <a:bodyPr/>
                    <a:lstStyle/>
                    <a:p>
                      <a:pPr marL="296545">
                        <a:lnSpc>
                          <a:spcPts val="1220"/>
                        </a:lnSpc>
                        <a:spcBef>
                          <a:spcPts val="330"/>
                        </a:spcBef>
                        <a:spcAft>
                          <a:spcPts val="0"/>
                        </a:spcAft>
                      </a:pPr>
                      <a:r>
                        <a:rPr lang="en-US" sz="1200" dirty="0">
                          <a:effectLst/>
                        </a:rPr>
                        <a:t>35.</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a:effectLst/>
                        </a:rPr>
                        <a:t>shecper</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45792863"/>
                  </a:ext>
                </a:extLst>
              </a:tr>
              <a:tr h="207446">
                <a:tc>
                  <a:txBody>
                    <a:bodyPr/>
                    <a:lstStyle/>
                    <a:p>
                      <a:pPr marL="296545">
                        <a:lnSpc>
                          <a:spcPts val="1220"/>
                        </a:lnSpc>
                        <a:spcBef>
                          <a:spcPts val="330"/>
                        </a:spcBef>
                        <a:spcAft>
                          <a:spcPts val="0"/>
                        </a:spcAft>
                      </a:pPr>
                      <a:r>
                        <a:rPr lang="en-US" sz="1200" dirty="0">
                          <a:effectLst/>
                        </a:rPr>
                        <a:t>36.</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a:effectLst/>
                        </a:rPr>
                        <a:t>shecamt</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723770928"/>
                  </a:ext>
                </a:extLst>
              </a:tr>
              <a:tr h="207446">
                <a:tc>
                  <a:txBody>
                    <a:bodyPr/>
                    <a:lstStyle/>
                    <a:p>
                      <a:pPr marL="296545">
                        <a:lnSpc>
                          <a:spcPts val="1220"/>
                        </a:lnSpc>
                        <a:spcBef>
                          <a:spcPts val="330"/>
                        </a:spcBef>
                        <a:spcAft>
                          <a:spcPts val="0"/>
                        </a:spcAft>
                      </a:pPr>
                      <a:r>
                        <a:rPr lang="en-US" sz="1200" dirty="0">
                          <a:effectLst/>
                        </a:rPr>
                        <a:t>37.</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a:effectLst/>
                        </a:rPr>
                        <a:t>shecservper</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442892350"/>
                  </a:ext>
                </a:extLst>
              </a:tr>
              <a:tr h="207446">
                <a:tc>
                  <a:txBody>
                    <a:bodyPr/>
                    <a:lstStyle/>
                    <a:p>
                      <a:pPr marL="296545">
                        <a:lnSpc>
                          <a:spcPts val="1230"/>
                        </a:lnSpc>
                        <a:spcBef>
                          <a:spcPts val="335"/>
                        </a:spcBef>
                        <a:spcAft>
                          <a:spcPts val="0"/>
                        </a:spcAft>
                      </a:pPr>
                      <a:r>
                        <a:rPr lang="en-US" sz="1200" dirty="0">
                          <a:effectLst/>
                        </a:rPr>
                        <a:t>38.</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35"/>
                        </a:spcBef>
                        <a:spcAft>
                          <a:spcPts val="0"/>
                        </a:spcAft>
                      </a:pPr>
                      <a:r>
                        <a:rPr lang="en-US" sz="1200" dirty="0">
                          <a:effectLst/>
                        </a:rPr>
                        <a:t>shecservamt</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5"/>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285887903"/>
                  </a:ext>
                </a:extLst>
              </a:tr>
              <a:tr h="207446">
                <a:tc>
                  <a:txBody>
                    <a:bodyPr/>
                    <a:lstStyle/>
                    <a:p>
                      <a:pPr marL="296545">
                        <a:lnSpc>
                          <a:spcPts val="1230"/>
                        </a:lnSpc>
                        <a:spcBef>
                          <a:spcPts val="320"/>
                        </a:spcBef>
                        <a:spcAft>
                          <a:spcPts val="0"/>
                        </a:spcAft>
                      </a:pPr>
                      <a:r>
                        <a:rPr lang="en-US" sz="1200" dirty="0">
                          <a:effectLst/>
                        </a:rPr>
                        <a:t>39.</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dirty="0">
                          <a:effectLst/>
                        </a:rPr>
                        <a:t>taxableamt</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0833986"/>
                  </a:ext>
                </a:extLst>
              </a:tr>
              <a:tr h="207446">
                <a:tc>
                  <a:txBody>
                    <a:bodyPr/>
                    <a:lstStyle/>
                    <a:p>
                      <a:pPr marL="296545">
                        <a:lnSpc>
                          <a:spcPts val="1230"/>
                        </a:lnSpc>
                        <a:spcBef>
                          <a:spcPts val="320"/>
                        </a:spcBef>
                        <a:spcAft>
                          <a:spcPts val="0"/>
                        </a:spcAft>
                      </a:pPr>
                      <a:r>
                        <a:rPr lang="en-US" sz="1200">
                          <a:effectLst/>
                        </a:rPr>
                        <a:t>40.</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dirty="0">
                          <a:effectLst/>
                        </a:rPr>
                        <a:t>vatper</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51031844"/>
                  </a:ext>
                </a:extLst>
              </a:tr>
              <a:tr h="207446">
                <a:tc>
                  <a:txBody>
                    <a:bodyPr/>
                    <a:lstStyle/>
                    <a:p>
                      <a:pPr marL="296545">
                        <a:lnSpc>
                          <a:spcPts val="1230"/>
                        </a:lnSpc>
                        <a:spcBef>
                          <a:spcPts val="320"/>
                        </a:spcBef>
                        <a:spcAft>
                          <a:spcPts val="0"/>
                        </a:spcAft>
                      </a:pPr>
                      <a:r>
                        <a:rPr lang="en-US" sz="1200" dirty="0">
                          <a:effectLst/>
                        </a:rPr>
                        <a:t>41.</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dirty="0">
                          <a:effectLst/>
                        </a:rPr>
                        <a:t>vatamt</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952474036"/>
                  </a:ext>
                </a:extLst>
              </a:tr>
              <a:tr h="207446">
                <a:tc>
                  <a:txBody>
                    <a:bodyPr/>
                    <a:lstStyle/>
                    <a:p>
                      <a:pPr marL="296545">
                        <a:lnSpc>
                          <a:spcPts val="1230"/>
                        </a:lnSpc>
                        <a:spcBef>
                          <a:spcPts val="320"/>
                        </a:spcBef>
                        <a:spcAft>
                          <a:spcPts val="0"/>
                        </a:spcAft>
                      </a:pPr>
                      <a:r>
                        <a:rPr lang="en-US" sz="1200" dirty="0">
                          <a:effectLst/>
                        </a:rPr>
                        <a:t>42.</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dirty="0">
                          <a:effectLst/>
                        </a:rPr>
                        <a:t>amortrate</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632333625"/>
                  </a:ext>
                </a:extLst>
              </a:tr>
              <a:tr h="207446">
                <a:tc>
                  <a:txBody>
                    <a:bodyPr/>
                    <a:lstStyle/>
                    <a:p>
                      <a:pPr marL="296545">
                        <a:lnSpc>
                          <a:spcPts val="1230"/>
                        </a:lnSpc>
                        <a:spcBef>
                          <a:spcPts val="320"/>
                        </a:spcBef>
                        <a:spcAft>
                          <a:spcPts val="0"/>
                        </a:spcAft>
                      </a:pPr>
                      <a:r>
                        <a:rPr lang="en-US" sz="1200">
                          <a:effectLst/>
                        </a:rPr>
                        <a:t>43.</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dirty="0">
                          <a:effectLst/>
                        </a:rPr>
                        <a:t>totassval</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rPr>
                        <a:t>numeric(10,2)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878574857"/>
                  </a:ext>
                </a:extLst>
              </a:tr>
              <a:tr h="207446">
                <a:tc>
                  <a:txBody>
                    <a:bodyPr/>
                    <a:lstStyle/>
                    <a:p>
                      <a:pPr marL="296545">
                        <a:lnSpc>
                          <a:spcPts val="1220"/>
                        </a:lnSpc>
                        <a:spcBef>
                          <a:spcPts val="330"/>
                        </a:spcBef>
                        <a:spcAft>
                          <a:spcPts val="0"/>
                        </a:spcAft>
                      </a:pPr>
                      <a:r>
                        <a:rPr lang="en-US" sz="1200">
                          <a:effectLst/>
                        </a:rPr>
                        <a:t>44.</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rPr>
                        <a:t>freightpaid</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a:effectLst/>
                        </a:rPr>
                        <a:t>varchar(50)</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33527589"/>
                  </a:ext>
                </a:extLst>
              </a:tr>
              <a:tr h="207446">
                <a:tc>
                  <a:txBody>
                    <a:bodyPr/>
                    <a:lstStyle/>
                    <a:p>
                      <a:pPr marL="296545">
                        <a:lnSpc>
                          <a:spcPts val="1220"/>
                        </a:lnSpc>
                        <a:spcBef>
                          <a:spcPts val="330"/>
                        </a:spcBef>
                        <a:spcAft>
                          <a:spcPts val="0"/>
                        </a:spcAft>
                      </a:pPr>
                      <a:r>
                        <a:rPr lang="en-US" sz="1200">
                          <a:effectLst/>
                        </a:rPr>
                        <a:t>45.</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rPr>
                        <a:t>freightamt</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dirty="0">
                          <a:effectLst/>
                        </a:rPr>
                        <a:t>numeric(10,2)</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00109783"/>
                  </a:ext>
                </a:extLst>
              </a:tr>
              <a:tr h="207446">
                <a:tc>
                  <a:txBody>
                    <a:bodyPr/>
                    <a:lstStyle/>
                    <a:p>
                      <a:pPr marL="296545">
                        <a:lnSpc>
                          <a:spcPts val="1220"/>
                        </a:lnSpc>
                        <a:spcBef>
                          <a:spcPts val="330"/>
                        </a:spcBef>
                        <a:spcAft>
                          <a:spcPts val="0"/>
                        </a:spcAft>
                      </a:pPr>
                      <a:r>
                        <a:rPr lang="en-US" sz="1200">
                          <a:effectLst/>
                        </a:rPr>
                        <a:t>46.</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rPr>
                        <a:t>totalamt</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dirty="0">
                          <a:effectLst/>
                        </a:rPr>
                        <a:t>numeric(10,2)</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0411778"/>
                  </a:ext>
                </a:extLst>
              </a:tr>
              <a:tr h="207446">
                <a:tc>
                  <a:txBody>
                    <a:bodyPr/>
                    <a:lstStyle/>
                    <a:p>
                      <a:pPr marL="296545">
                        <a:lnSpc>
                          <a:spcPts val="1220"/>
                        </a:lnSpc>
                        <a:spcBef>
                          <a:spcPts val="330"/>
                        </a:spcBef>
                        <a:spcAft>
                          <a:spcPts val="0"/>
                        </a:spcAft>
                      </a:pPr>
                      <a:r>
                        <a:rPr lang="en-US" sz="1200">
                          <a:effectLst/>
                        </a:rPr>
                        <a:t>47.</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rPr>
                        <a:t>pterm</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dirty="0">
                          <a:effectLst/>
                        </a:rPr>
                        <a:t>varchar(50)</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18083300"/>
                  </a:ext>
                </a:extLst>
              </a:tr>
              <a:tr h="207446">
                <a:tc>
                  <a:txBody>
                    <a:bodyPr/>
                    <a:lstStyle/>
                    <a:p>
                      <a:pPr marL="296545">
                        <a:lnSpc>
                          <a:spcPts val="1220"/>
                        </a:lnSpc>
                        <a:spcBef>
                          <a:spcPts val="330"/>
                        </a:spcBef>
                        <a:spcAft>
                          <a:spcPts val="0"/>
                        </a:spcAft>
                      </a:pPr>
                      <a:r>
                        <a:rPr lang="en-US" sz="1200">
                          <a:effectLst/>
                        </a:rPr>
                        <a:t>48.</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200" dirty="0">
                          <a:effectLst/>
                        </a:rPr>
                        <a:t>dterm</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200" dirty="0">
                          <a:effectLst/>
                        </a:rPr>
                        <a:t>varchar(50)</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14509426"/>
                  </a:ext>
                </a:extLst>
              </a:tr>
              <a:tr h="207446">
                <a:tc>
                  <a:txBody>
                    <a:bodyPr/>
                    <a:lstStyle/>
                    <a:p>
                      <a:pPr marL="296545">
                        <a:lnSpc>
                          <a:spcPts val="1220"/>
                        </a:lnSpc>
                        <a:spcBef>
                          <a:spcPts val="335"/>
                        </a:spcBef>
                        <a:spcAft>
                          <a:spcPts val="0"/>
                        </a:spcAft>
                      </a:pPr>
                      <a:r>
                        <a:rPr lang="en-US" sz="1200">
                          <a:effectLst/>
                        </a:rPr>
                        <a:t>49.</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5"/>
                        </a:spcBef>
                        <a:spcAft>
                          <a:spcPts val="0"/>
                        </a:spcAft>
                      </a:pPr>
                      <a:r>
                        <a:rPr lang="en-US" sz="1200" dirty="0">
                          <a:effectLst/>
                        </a:rPr>
                        <a:t>remark</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5"/>
                        </a:spcBef>
                        <a:spcAft>
                          <a:spcPts val="0"/>
                        </a:spcAft>
                      </a:pPr>
                      <a:r>
                        <a:rPr lang="en-US" sz="1200" dirty="0">
                          <a:effectLst/>
                        </a:rPr>
                        <a:t>varchar(300)</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a:effectLst/>
                        </a:rPr>
                        <a:t> </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52678229"/>
                  </a:ext>
                </a:extLst>
              </a:tr>
              <a:tr h="207446">
                <a:tc>
                  <a:txBody>
                    <a:bodyPr/>
                    <a:lstStyle/>
                    <a:p>
                      <a:pPr marL="296545">
                        <a:lnSpc>
                          <a:spcPts val="1230"/>
                        </a:lnSpc>
                        <a:spcBef>
                          <a:spcPts val="330"/>
                        </a:spcBef>
                        <a:spcAft>
                          <a:spcPts val="0"/>
                        </a:spcAft>
                      </a:pPr>
                      <a:r>
                        <a:rPr lang="en-US" sz="1200">
                          <a:effectLst/>
                        </a:rPr>
                        <a:t>50.</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30"/>
                        </a:spcBef>
                        <a:spcAft>
                          <a:spcPts val="0"/>
                        </a:spcAft>
                      </a:pPr>
                      <a:r>
                        <a:rPr lang="en-US" sz="1200" dirty="0">
                          <a:effectLst/>
                        </a:rPr>
                        <a:t>custordno</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0"/>
                        </a:spcBef>
                        <a:spcAft>
                          <a:spcPts val="0"/>
                        </a:spcAft>
                      </a:pPr>
                      <a:r>
                        <a:rPr lang="en-US" sz="1200" dirty="0">
                          <a:effectLst/>
                        </a:rPr>
                        <a:t>varchar(20)</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68680026"/>
                  </a:ext>
                </a:extLst>
              </a:tr>
              <a:tr h="207446">
                <a:tc>
                  <a:txBody>
                    <a:bodyPr/>
                    <a:lstStyle/>
                    <a:p>
                      <a:pPr marL="296545">
                        <a:lnSpc>
                          <a:spcPts val="1230"/>
                        </a:lnSpc>
                        <a:spcBef>
                          <a:spcPts val="320"/>
                        </a:spcBef>
                        <a:spcAft>
                          <a:spcPts val="0"/>
                        </a:spcAft>
                      </a:pPr>
                      <a:r>
                        <a:rPr lang="en-US" sz="1200">
                          <a:effectLst/>
                        </a:rPr>
                        <a:t>51.</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rPr>
                        <a:t>custorddate</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dirty="0">
                          <a:effectLst/>
                        </a:rPr>
                        <a:t>Datetimer</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269654048"/>
                  </a:ext>
                </a:extLst>
              </a:tr>
              <a:tr h="207446">
                <a:tc>
                  <a:txBody>
                    <a:bodyPr/>
                    <a:lstStyle/>
                    <a:p>
                      <a:pPr marL="296545">
                        <a:lnSpc>
                          <a:spcPts val="1230"/>
                        </a:lnSpc>
                        <a:spcBef>
                          <a:spcPts val="320"/>
                        </a:spcBef>
                        <a:spcAft>
                          <a:spcPts val="0"/>
                        </a:spcAft>
                      </a:pPr>
                      <a:r>
                        <a:rPr lang="en-US" sz="1200">
                          <a:effectLst/>
                        </a:rPr>
                        <a:t>52.</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rPr>
                        <a:t>consicode</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dirty="0">
                          <a:effectLst/>
                        </a:rPr>
                        <a:t>varchar(10)</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914056731"/>
                  </a:ext>
                </a:extLst>
              </a:tr>
              <a:tr h="207446">
                <a:tc>
                  <a:txBody>
                    <a:bodyPr/>
                    <a:lstStyle/>
                    <a:p>
                      <a:pPr marL="296545">
                        <a:lnSpc>
                          <a:spcPts val="1230"/>
                        </a:lnSpc>
                        <a:spcBef>
                          <a:spcPts val="320"/>
                        </a:spcBef>
                        <a:spcAft>
                          <a:spcPts val="0"/>
                        </a:spcAft>
                      </a:pPr>
                      <a:r>
                        <a:rPr lang="en-US" sz="1200">
                          <a:effectLst/>
                        </a:rPr>
                        <a:t>53.</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rPr>
                        <a:t>ccode</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dirty="0">
                          <a:effectLst/>
                        </a:rPr>
                        <a:t>varchar(5)</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055367735"/>
                  </a:ext>
                </a:extLst>
              </a:tr>
              <a:tr h="207446">
                <a:tc>
                  <a:txBody>
                    <a:bodyPr/>
                    <a:lstStyle/>
                    <a:p>
                      <a:pPr marL="296545">
                        <a:lnSpc>
                          <a:spcPts val="1230"/>
                        </a:lnSpc>
                        <a:spcBef>
                          <a:spcPts val="320"/>
                        </a:spcBef>
                        <a:spcAft>
                          <a:spcPts val="0"/>
                        </a:spcAft>
                      </a:pPr>
                      <a:r>
                        <a:rPr lang="en-US" sz="1200">
                          <a:effectLst/>
                        </a:rPr>
                        <a:t>54.</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rPr>
                        <a:t>currate</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dirty="0">
                          <a:effectLst/>
                        </a:rPr>
                        <a:t>numeric(10,3)</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3870240"/>
                  </a:ext>
                </a:extLst>
              </a:tr>
              <a:tr h="207446">
                <a:tc>
                  <a:txBody>
                    <a:bodyPr/>
                    <a:lstStyle/>
                    <a:p>
                      <a:pPr marL="296545">
                        <a:lnSpc>
                          <a:spcPts val="1230"/>
                        </a:lnSpc>
                        <a:spcBef>
                          <a:spcPts val="320"/>
                        </a:spcBef>
                        <a:spcAft>
                          <a:spcPts val="0"/>
                        </a:spcAft>
                      </a:pPr>
                      <a:r>
                        <a:rPr lang="en-US" sz="1200">
                          <a:effectLst/>
                        </a:rPr>
                        <a:t>55.</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200">
                          <a:effectLst/>
                        </a:rPr>
                        <a:t>soflag</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200">
                          <a:effectLst/>
                        </a:rPr>
                        <a:t>varchar(6)</a:t>
                      </a:r>
                      <a:endParaRPr lang="en-IN" sz="1200" b="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200" dirty="0">
                          <a:effectLst/>
                        </a:rPr>
                        <a:t> </a:t>
                      </a:r>
                      <a:endParaRPr lang="en-IN" sz="1200" b="0" dirty="0">
                        <a:solidFill>
                          <a:schemeClr val="tx1"/>
                        </a:solidFill>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100540269"/>
                  </a:ext>
                </a:extLst>
              </a:tr>
            </a:tbl>
          </a:graphicData>
        </a:graphic>
      </p:graphicFrame>
    </p:spTree>
    <p:extLst>
      <p:ext uri="{BB962C8B-B14F-4D97-AF65-F5344CB8AC3E}">
        <p14:creationId xmlns:p14="http://schemas.microsoft.com/office/powerpoint/2010/main" val="30237465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59558599"/>
              </p:ext>
            </p:extLst>
          </p:nvPr>
        </p:nvGraphicFramePr>
        <p:xfrm>
          <a:off x="2402167" y="1369895"/>
          <a:ext cx="7287743" cy="4212039"/>
        </p:xfrm>
        <a:graphic>
          <a:graphicData uri="http://schemas.openxmlformats.org/drawingml/2006/table">
            <a:tbl>
              <a:tblPr firstRow="1" firstCol="1" lastRow="1" lastCol="1" bandRow="1" bandCol="1">
                <a:tableStyleId>{5940675A-B579-460E-94D1-54222C63F5DA}</a:tableStyleId>
              </a:tblPr>
              <a:tblGrid>
                <a:gridCol w="1699270">
                  <a:extLst>
                    <a:ext uri="{9D8B030D-6E8A-4147-A177-3AD203B41FA5}">
                      <a16:colId xmlns:a16="http://schemas.microsoft.com/office/drawing/2014/main" val="2218037592"/>
                    </a:ext>
                  </a:extLst>
                </a:gridCol>
                <a:gridCol w="1904397">
                  <a:extLst>
                    <a:ext uri="{9D8B030D-6E8A-4147-A177-3AD203B41FA5}">
                      <a16:colId xmlns:a16="http://schemas.microsoft.com/office/drawing/2014/main" val="2792055860"/>
                    </a:ext>
                  </a:extLst>
                </a:gridCol>
                <a:gridCol w="1858448">
                  <a:extLst>
                    <a:ext uri="{9D8B030D-6E8A-4147-A177-3AD203B41FA5}">
                      <a16:colId xmlns:a16="http://schemas.microsoft.com/office/drawing/2014/main" val="511145768"/>
                    </a:ext>
                  </a:extLst>
                </a:gridCol>
                <a:gridCol w="1825628">
                  <a:extLst>
                    <a:ext uri="{9D8B030D-6E8A-4147-A177-3AD203B41FA5}">
                      <a16:colId xmlns:a16="http://schemas.microsoft.com/office/drawing/2014/main" val="1310684835"/>
                    </a:ext>
                  </a:extLst>
                </a:gridCol>
              </a:tblGrid>
              <a:tr h="273990">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56.</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sch</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varchar(3)</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541852375"/>
                  </a:ext>
                </a:extLst>
              </a:tr>
              <a:tr h="273990">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57.</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despmode</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varchar(50)</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64592859"/>
                  </a:ext>
                </a:extLst>
              </a:tr>
              <a:tr h="308053">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58.</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dirty="0">
                          <a:effectLst/>
                          <a:latin typeface="Times New Roman" pitchFamily="18" charset="0"/>
                          <a:cs typeface="Times New Roman" pitchFamily="18" charset="0"/>
                        </a:rPr>
                        <a:t>clicode</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varchar(5)</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370"/>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161918752"/>
                  </a:ext>
                </a:extLst>
              </a:tr>
              <a:tr h="308053">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59.</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dirty="0">
                          <a:effectLst/>
                          <a:latin typeface="Times New Roman" pitchFamily="18" charset="0"/>
                          <a:cs typeface="Times New Roman" pitchFamily="18" charset="0"/>
                        </a:rPr>
                        <a:t>divcode</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varchar(5)</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370"/>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7426224"/>
                  </a:ext>
                </a:extLst>
              </a:tr>
              <a:tr h="308053">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60.</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dirty="0">
                          <a:effectLst/>
                          <a:latin typeface="Times New Roman" pitchFamily="18" charset="0"/>
                          <a:cs typeface="Times New Roman" pitchFamily="18" charset="0"/>
                        </a:rPr>
                        <a:t>loccode</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varchar(5)</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370"/>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57903010"/>
                  </a:ext>
                </a:extLst>
              </a:tr>
              <a:tr h="273990">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61.</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latin typeface="Times New Roman" pitchFamily="18" charset="0"/>
                          <a:cs typeface="Times New Roman" pitchFamily="18" charset="0"/>
                        </a:rPr>
                        <a:t>userid</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latin typeface="Times New Roman" pitchFamily="18" charset="0"/>
                          <a:cs typeface="Times New Roman" pitchFamily="18" charset="0"/>
                        </a:rPr>
                        <a:t>Uniqueidentifier</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575144347"/>
                  </a:ext>
                </a:extLst>
              </a:tr>
              <a:tr h="273990">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62.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latin typeface="Times New Roman" pitchFamily="18" charset="0"/>
                          <a:cs typeface="Times New Roman" pitchFamily="18" charset="0"/>
                        </a:rPr>
                        <a:t>sysdate</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Datetimer</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55840321"/>
                  </a:ext>
                </a:extLst>
              </a:tr>
              <a:tr h="273990">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63.</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octroi</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latin typeface="Times New Roman" pitchFamily="18" charset="0"/>
                          <a:cs typeface="Times New Roman" pitchFamily="18" charset="0"/>
                        </a:rPr>
                        <a:t>varchar(50)</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474949736"/>
                  </a:ext>
                </a:extLst>
              </a:tr>
              <a:tr h="273990">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64.</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latin typeface="Times New Roman" pitchFamily="18" charset="0"/>
                          <a:cs typeface="Times New Roman" pitchFamily="18" charset="0"/>
                        </a:rPr>
                        <a:t>insurance</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varchar(50)</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52390049"/>
                  </a:ext>
                </a:extLst>
              </a:tr>
              <a:tr h="273990">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65.</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destination</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varchar(100)</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456481243"/>
                  </a:ext>
                </a:extLst>
              </a:tr>
              <a:tr h="273990">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66.</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itemheadertext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varchar(100)</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667909716"/>
                  </a:ext>
                </a:extLst>
              </a:tr>
              <a:tr h="273990">
                <a:tc>
                  <a:txBody>
                    <a:bodyPr/>
                    <a:lstStyle/>
                    <a:p>
                      <a:pPr marL="296545">
                        <a:lnSpc>
                          <a:spcPts val="1230"/>
                        </a:lnSpc>
                        <a:spcBef>
                          <a:spcPts val="330"/>
                        </a:spcBef>
                        <a:spcAft>
                          <a:spcPts val="0"/>
                        </a:spcAft>
                      </a:pPr>
                      <a:r>
                        <a:rPr lang="en-US" sz="1400">
                          <a:effectLst/>
                          <a:latin typeface="Times New Roman" pitchFamily="18" charset="0"/>
                          <a:cs typeface="Times New Roman" pitchFamily="18" charset="0"/>
                        </a:rPr>
                        <a:t>67.</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30"/>
                        </a:spcBef>
                        <a:spcAft>
                          <a:spcPts val="0"/>
                        </a:spcAft>
                      </a:pPr>
                      <a:r>
                        <a:rPr lang="en-US" sz="1400">
                          <a:effectLst/>
                          <a:latin typeface="Times New Roman" pitchFamily="18" charset="0"/>
                          <a:cs typeface="Times New Roman" pitchFamily="18" charset="0"/>
                        </a:rPr>
                        <a:t>closeschflag</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0"/>
                        </a:spcBef>
                        <a:spcAft>
                          <a:spcPts val="0"/>
                        </a:spcAft>
                      </a:pPr>
                      <a:r>
                        <a:rPr lang="en-US" sz="1400" dirty="0">
                          <a:effectLst/>
                          <a:latin typeface="Times New Roman" pitchFamily="18" charset="0"/>
                          <a:cs typeface="Times New Roman" pitchFamily="18" charset="0"/>
                        </a:rPr>
                        <a:t>varchar(3)</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719391280"/>
                  </a:ext>
                </a:extLst>
              </a:tr>
              <a:tr h="273990">
                <a:tc>
                  <a:txBody>
                    <a:bodyPr/>
                    <a:lstStyle/>
                    <a:p>
                      <a:pPr marL="296545">
                        <a:lnSpc>
                          <a:spcPts val="1230"/>
                        </a:lnSpc>
                        <a:spcBef>
                          <a:spcPts val="325"/>
                        </a:spcBef>
                        <a:spcAft>
                          <a:spcPts val="0"/>
                        </a:spcAft>
                      </a:pPr>
                      <a:r>
                        <a:rPr lang="en-US" sz="1400">
                          <a:effectLst/>
                          <a:latin typeface="Times New Roman" pitchFamily="18" charset="0"/>
                          <a:cs typeface="Times New Roman" pitchFamily="18" charset="0"/>
                        </a:rPr>
                        <a:t>68.</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5"/>
                        </a:spcBef>
                        <a:spcAft>
                          <a:spcPts val="0"/>
                        </a:spcAft>
                      </a:pPr>
                      <a:r>
                        <a:rPr lang="en-US" sz="1400">
                          <a:effectLst/>
                          <a:latin typeface="Times New Roman" pitchFamily="18" charset="0"/>
                          <a:cs typeface="Times New Roman" pitchFamily="18" charset="0"/>
                        </a:rPr>
                        <a:t>insuranceamt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5"/>
                        </a:spcBef>
                        <a:spcAft>
                          <a:spcPts val="0"/>
                        </a:spcAft>
                      </a:pPr>
                      <a:r>
                        <a:rPr lang="en-US" sz="1400" dirty="0">
                          <a:effectLst/>
                          <a:latin typeface="Times New Roman" pitchFamily="18" charset="0"/>
                          <a:cs typeface="Times New Roman" pitchFamily="18" charset="0"/>
                        </a:rPr>
                        <a:t>numeric(10,3)</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853707200"/>
                  </a:ext>
                </a:extLst>
              </a:tr>
              <a:tr h="273990">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69.</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Sovno1</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latin typeface="Times New Roman" pitchFamily="18" charset="0"/>
                          <a:cs typeface="Times New Roman" pitchFamily="18" charset="0"/>
                        </a:rPr>
                        <a:t>varchar(50)</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530963320"/>
                  </a:ext>
                </a:extLst>
              </a:tr>
              <a:tr h="273990">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70.</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isRej</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Bit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021291948"/>
                  </a:ext>
                </a:extLst>
              </a:tr>
            </a:tbl>
          </a:graphicData>
        </a:graphic>
      </p:graphicFrame>
    </p:spTree>
    <p:extLst>
      <p:ext uri="{BB962C8B-B14F-4D97-AF65-F5344CB8AC3E}">
        <p14:creationId xmlns:p14="http://schemas.microsoft.com/office/powerpoint/2010/main" val="21841997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37780052"/>
              </p:ext>
            </p:extLst>
          </p:nvPr>
        </p:nvGraphicFramePr>
        <p:xfrm>
          <a:off x="2032000" y="1257300"/>
          <a:ext cx="6946900" cy="5080004"/>
        </p:xfrm>
        <a:graphic>
          <a:graphicData uri="http://schemas.openxmlformats.org/drawingml/2006/table">
            <a:tbl>
              <a:tblPr firstRow="1" firstCol="1" lastRow="1" lastCol="1" bandRow="1" bandCol="1">
                <a:tableStyleId>{5940675A-B579-460E-94D1-54222C63F5DA}</a:tableStyleId>
              </a:tblPr>
              <a:tblGrid>
                <a:gridCol w="1619797">
                  <a:extLst>
                    <a:ext uri="{9D8B030D-6E8A-4147-A177-3AD203B41FA5}">
                      <a16:colId xmlns:a16="http://schemas.microsoft.com/office/drawing/2014/main" val="2479305833"/>
                    </a:ext>
                  </a:extLst>
                </a:gridCol>
                <a:gridCol w="1815329">
                  <a:extLst>
                    <a:ext uri="{9D8B030D-6E8A-4147-A177-3AD203B41FA5}">
                      <a16:colId xmlns:a16="http://schemas.microsoft.com/office/drawing/2014/main" val="2499293479"/>
                    </a:ext>
                  </a:extLst>
                </a:gridCol>
                <a:gridCol w="1771530">
                  <a:extLst>
                    <a:ext uri="{9D8B030D-6E8A-4147-A177-3AD203B41FA5}">
                      <a16:colId xmlns:a16="http://schemas.microsoft.com/office/drawing/2014/main" val="3712386017"/>
                    </a:ext>
                  </a:extLst>
                </a:gridCol>
                <a:gridCol w="1740244">
                  <a:extLst>
                    <a:ext uri="{9D8B030D-6E8A-4147-A177-3AD203B41FA5}">
                      <a16:colId xmlns:a16="http://schemas.microsoft.com/office/drawing/2014/main" val="47919240"/>
                    </a:ext>
                  </a:extLst>
                </a:gridCol>
              </a:tblGrid>
              <a:tr h="317320">
                <a:tc>
                  <a:txBody>
                    <a:bodyPr/>
                    <a:lstStyle/>
                    <a:p>
                      <a:pPr marL="296545">
                        <a:lnSpc>
                          <a:spcPts val="1230"/>
                        </a:lnSpc>
                        <a:spcBef>
                          <a:spcPts val="320"/>
                        </a:spcBef>
                        <a:spcAft>
                          <a:spcPts val="0"/>
                        </a:spcAft>
                      </a:pPr>
                      <a:r>
                        <a:rPr lang="en-US" sz="1400" dirty="0">
                          <a:effectLst/>
                        </a:rPr>
                        <a:t>71.</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rPr>
                        <a:t>cgstper</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numeric(10,4)</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864246797"/>
                  </a:ext>
                </a:extLst>
              </a:tr>
              <a:tr h="317320">
                <a:tc>
                  <a:txBody>
                    <a:bodyPr/>
                    <a:lstStyle/>
                    <a:p>
                      <a:pPr marL="296545">
                        <a:lnSpc>
                          <a:spcPts val="1230"/>
                        </a:lnSpc>
                        <a:spcBef>
                          <a:spcPts val="320"/>
                        </a:spcBef>
                        <a:spcAft>
                          <a:spcPts val="0"/>
                        </a:spcAft>
                      </a:pPr>
                      <a:r>
                        <a:rPr lang="en-US" sz="1400" dirty="0">
                          <a:effectLst/>
                        </a:rPr>
                        <a:t>72.</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rPr>
                        <a:t>cgstamt</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numeric(10,4)</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393784639"/>
                  </a:ext>
                </a:extLst>
              </a:tr>
              <a:tr h="317320">
                <a:tc>
                  <a:txBody>
                    <a:bodyPr/>
                    <a:lstStyle/>
                    <a:p>
                      <a:pPr marL="296545">
                        <a:lnSpc>
                          <a:spcPts val="1220"/>
                        </a:lnSpc>
                        <a:spcBef>
                          <a:spcPts val="330"/>
                        </a:spcBef>
                        <a:spcAft>
                          <a:spcPts val="0"/>
                        </a:spcAft>
                      </a:pPr>
                      <a:r>
                        <a:rPr lang="en-US" sz="1400" dirty="0">
                          <a:effectLst/>
                        </a:rPr>
                        <a:t>73.</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rPr>
                        <a:t>sgstper</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numeric(10,4)</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50931267"/>
                  </a:ext>
                </a:extLst>
              </a:tr>
              <a:tr h="317320">
                <a:tc>
                  <a:txBody>
                    <a:bodyPr/>
                    <a:lstStyle/>
                    <a:p>
                      <a:pPr marL="296545">
                        <a:lnSpc>
                          <a:spcPts val="1220"/>
                        </a:lnSpc>
                        <a:spcBef>
                          <a:spcPts val="330"/>
                        </a:spcBef>
                        <a:spcAft>
                          <a:spcPts val="0"/>
                        </a:spcAft>
                      </a:pPr>
                      <a:r>
                        <a:rPr lang="en-US" sz="1400" dirty="0">
                          <a:effectLst/>
                        </a:rPr>
                        <a:t>74.</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rPr>
                        <a:t>sgstamt</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numeric(10,4)</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53526990"/>
                  </a:ext>
                </a:extLst>
              </a:tr>
              <a:tr h="317320">
                <a:tc>
                  <a:txBody>
                    <a:bodyPr/>
                    <a:lstStyle/>
                    <a:p>
                      <a:pPr marL="296545">
                        <a:lnSpc>
                          <a:spcPts val="1220"/>
                        </a:lnSpc>
                        <a:spcBef>
                          <a:spcPts val="330"/>
                        </a:spcBef>
                        <a:spcAft>
                          <a:spcPts val="0"/>
                        </a:spcAft>
                      </a:pPr>
                      <a:r>
                        <a:rPr lang="en-US" sz="1400">
                          <a:effectLst/>
                        </a:rPr>
                        <a:t>75.</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rPr>
                        <a:t>igstper</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numeric(10,4)</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10788865"/>
                  </a:ext>
                </a:extLst>
              </a:tr>
              <a:tr h="317320">
                <a:tc>
                  <a:txBody>
                    <a:bodyPr/>
                    <a:lstStyle/>
                    <a:p>
                      <a:pPr marL="296545">
                        <a:lnSpc>
                          <a:spcPts val="1220"/>
                        </a:lnSpc>
                        <a:spcBef>
                          <a:spcPts val="330"/>
                        </a:spcBef>
                        <a:spcAft>
                          <a:spcPts val="0"/>
                        </a:spcAft>
                      </a:pPr>
                      <a:r>
                        <a:rPr lang="en-US" sz="1400">
                          <a:effectLst/>
                        </a:rPr>
                        <a:t>76.</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rPr>
                        <a:t>igstamt</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numeric(10,4)</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831294498"/>
                  </a:ext>
                </a:extLst>
              </a:tr>
              <a:tr h="317320">
                <a:tc>
                  <a:txBody>
                    <a:bodyPr/>
                    <a:lstStyle/>
                    <a:p>
                      <a:pPr marL="296545">
                        <a:lnSpc>
                          <a:spcPts val="1220"/>
                        </a:lnSpc>
                        <a:spcBef>
                          <a:spcPts val="330"/>
                        </a:spcBef>
                        <a:spcAft>
                          <a:spcPts val="0"/>
                        </a:spcAft>
                      </a:pPr>
                      <a:r>
                        <a:rPr lang="en-US" sz="1400">
                          <a:effectLst/>
                        </a:rPr>
                        <a:t>77.</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rPr>
                        <a:t>gstcess1per</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numeric(10,4)</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959049741"/>
                  </a:ext>
                </a:extLst>
              </a:tr>
              <a:tr h="317320">
                <a:tc>
                  <a:txBody>
                    <a:bodyPr/>
                    <a:lstStyle/>
                    <a:p>
                      <a:pPr marL="296545">
                        <a:lnSpc>
                          <a:spcPts val="1220"/>
                        </a:lnSpc>
                        <a:spcBef>
                          <a:spcPts val="330"/>
                        </a:spcBef>
                        <a:spcAft>
                          <a:spcPts val="0"/>
                        </a:spcAft>
                      </a:pPr>
                      <a:r>
                        <a:rPr lang="en-US" sz="1400">
                          <a:effectLst/>
                        </a:rPr>
                        <a:t>78.</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rPr>
                        <a:t>gstcess1amt</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numeric(10,4)</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19797485"/>
                  </a:ext>
                </a:extLst>
              </a:tr>
              <a:tr h="320204">
                <a:tc>
                  <a:txBody>
                    <a:bodyPr/>
                    <a:lstStyle/>
                    <a:p>
                      <a:pPr marL="296545">
                        <a:lnSpc>
                          <a:spcPts val="1230"/>
                        </a:lnSpc>
                        <a:spcBef>
                          <a:spcPts val="335"/>
                        </a:spcBef>
                        <a:spcAft>
                          <a:spcPts val="0"/>
                        </a:spcAft>
                      </a:pPr>
                      <a:r>
                        <a:rPr lang="en-US" sz="1400">
                          <a:effectLst/>
                        </a:rPr>
                        <a:t>79.</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35"/>
                        </a:spcBef>
                        <a:spcAft>
                          <a:spcPts val="0"/>
                        </a:spcAft>
                      </a:pPr>
                      <a:r>
                        <a:rPr lang="en-US" sz="1400" dirty="0">
                          <a:effectLst/>
                        </a:rPr>
                        <a:t>gstcess2per</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5"/>
                        </a:spcBef>
                        <a:spcAft>
                          <a:spcPts val="0"/>
                        </a:spcAft>
                      </a:pPr>
                      <a:r>
                        <a:rPr lang="en-US" sz="1400">
                          <a:effectLst/>
                        </a:rPr>
                        <a:t>numeric(10,4)</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87515120"/>
                  </a:ext>
                </a:extLst>
              </a:tr>
              <a:tr h="317320">
                <a:tc>
                  <a:txBody>
                    <a:bodyPr/>
                    <a:lstStyle/>
                    <a:p>
                      <a:pPr marL="296545">
                        <a:lnSpc>
                          <a:spcPts val="1230"/>
                        </a:lnSpc>
                        <a:spcBef>
                          <a:spcPts val="320"/>
                        </a:spcBef>
                        <a:spcAft>
                          <a:spcPts val="0"/>
                        </a:spcAft>
                      </a:pPr>
                      <a:r>
                        <a:rPr lang="en-US" sz="1400">
                          <a:effectLst/>
                        </a:rPr>
                        <a:t>80.</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rPr>
                        <a:t>gstcess2amt</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numeric(10,4)</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907321362"/>
                  </a:ext>
                </a:extLst>
              </a:tr>
              <a:tr h="317320">
                <a:tc>
                  <a:txBody>
                    <a:bodyPr/>
                    <a:lstStyle/>
                    <a:p>
                      <a:pPr marL="296545">
                        <a:lnSpc>
                          <a:spcPts val="1230"/>
                        </a:lnSpc>
                        <a:spcBef>
                          <a:spcPts val="320"/>
                        </a:spcBef>
                        <a:spcAft>
                          <a:spcPts val="0"/>
                        </a:spcAft>
                      </a:pPr>
                      <a:r>
                        <a:rPr lang="en-US" sz="1400">
                          <a:effectLst/>
                        </a:rPr>
                        <a:t>81.</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dirty="0">
                          <a:effectLst/>
                        </a:rPr>
                        <a:t>addtaxper</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numeric(10,4)</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32349779"/>
                  </a:ext>
                </a:extLst>
              </a:tr>
              <a:tr h="317320">
                <a:tc>
                  <a:txBody>
                    <a:bodyPr/>
                    <a:lstStyle/>
                    <a:p>
                      <a:pPr marL="296545">
                        <a:lnSpc>
                          <a:spcPts val="1230"/>
                        </a:lnSpc>
                        <a:spcBef>
                          <a:spcPts val="320"/>
                        </a:spcBef>
                        <a:spcAft>
                          <a:spcPts val="0"/>
                        </a:spcAft>
                      </a:pPr>
                      <a:r>
                        <a:rPr lang="en-US" sz="1400">
                          <a:effectLst/>
                        </a:rPr>
                        <a:t>82.</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rPr>
                        <a:t>addtaxamt</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numeric(10,4)</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31020620"/>
                  </a:ext>
                </a:extLst>
              </a:tr>
              <a:tr h="317320">
                <a:tc>
                  <a:txBody>
                    <a:bodyPr/>
                    <a:lstStyle/>
                    <a:p>
                      <a:pPr marL="296545">
                        <a:lnSpc>
                          <a:spcPts val="1230"/>
                        </a:lnSpc>
                        <a:spcBef>
                          <a:spcPts val="320"/>
                        </a:spcBef>
                        <a:spcAft>
                          <a:spcPts val="0"/>
                        </a:spcAft>
                      </a:pPr>
                      <a:r>
                        <a:rPr lang="en-US" sz="1400">
                          <a:effectLst/>
                        </a:rPr>
                        <a:t>83.</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rPr>
                        <a:t>isShortClose</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rPr>
                        <a:t>Bit</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589828141"/>
                  </a:ext>
                </a:extLst>
              </a:tr>
              <a:tr h="317320">
                <a:tc>
                  <a:txBody>
                    <a:bodyPr/>
                    <a:lstStyle/>
                    <a:p>
                      <a:pPr marL="296545">
                        <a:lnSpc>
                          <a:spcPts val="1230"/>
                        </a:lnSpc>
                        <a:spcBef>
                          <a:spcPts val="320"/>
                        </a:spcBef>
                        <a:spcAft>
                          <a:spcPts val="0"/>
                        </a:spcAft>
                      </a:pPr>
                      <a:r>
                        <a:rPr lang="en-US" sz="1400">
                          <a:effectLst/>
                        </a:rPr>
                        <a:t>84.</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rPr>
                        <a:t>shortclosedDate</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rPr>
                        <a:t>Datetime</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616157315"/>
                  </a:ext>
                </a:extLst>
              </a:tr>
              <a:tr h="317320">
                <a:tc>
                  <a:txBody>
                    <a:bodyPr/>
                    <a:lstStyle/>
                    <a:p>
                      <a:pPr marL="296545">
                        <a:lnSpc>
                          <a:spcPts val="1220"/>
                        </a:lnSpc>
                        <a:spcBef>
                          <a:spcPts val="330"/>
                        </a:spcBef>
                        <a:spcAft>
                          <a:spcPts val="0"/>
                        </a:spcAft>
                      </a:pPr>
                      <a:r>
                        <a:rPr lang="en-US" sz="1400">
                          <a:effectLst/>
                        </a:rPr>
                        <a:t>85.</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rPr>
                        <a:t>shortclosedremark</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rPr>
                        <a:t>varchar(200)</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259554651"/>
                  </a:ext>
                </a:extLst>
              </a:tr>
              <a:tr h="317320">
                <a:tc>
                  <a:txBody>
                    <a:bodyPr/>
                    <a:lstStyle/>
                    <a:p>
                      <a:pPr marL="296545">
                        <a:lnSpc>
                          <a:spcPts val="1220"/>
                        </a:lnSpc>
                        <a:spcBef>
                          <a:spcPts val="330"/>
                        </a:spcBef>
                        <a:spcAft>
                          <a:spcPts val="0"/>
                        </a:spcAft>
                      </a:pPr>
                      <a:r>
                        <a:rPr lang="en-US" sz="1400">
                          <a:effectLst/>
                        </a:rPr>
                        <a:t>86.</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rPr>
                        <a:t>shortcloseduser</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rPr>
                        <a:t>uniqueidentifier</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rPr>
                        <a:t> </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20729000"/>
                  </a:ext>
                </a:extLst>
              </a:tr>
            </a:tbl>
          </a:graphicData>
        </a:graphic>
      </p:graphicFrame>
    </p:spTree>
    <p:extLst>
      <p:ext uri="{BB962C8B-B14F-4D97-AF65-F5344CB8AC3E}">
        <p14:creationId xmlns:p14="http://schemas.microsoft.com/office/powerpoint/2010/main" val="21732958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46598" y="196334"/>
            <a:ext cx="4114800" cy="369332"/>
          </a:xfrm>
          <a:prstGeom prst="rect">
            <a:avLst/>
          </a:prstGeom>
          <a:noFill/>
        </p:spPr>
        <p:txBody>
          <a:bodyPr wrap="square" rtlCol="0">
            <a:spAutoFit/>
          </a:bodyPr>
          <a:lstStyle/>
          <a:p>
            <a:r>
              <a:rPr lang="en-US" b="1" dirty="0"/>
              <a:t>Table Name: </a:t>
            </a:r>
            <a:r>
              <a:rPr lang="en-US" b="1" dirty="0" smtClean="0"/>
              <a:t>SD_SODet</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661957040"/>
              </p:ext>
            </p:extLst>
          </p:nvPr>
        </p:nvGraphicFramePr>
        <p:xfrm>
          <a:off x="1747904" y="141743"/>
          <a:ext cx="5669280" cy="1209040"/>
        </p:xfrm>
        <a:graphic>
          <a:graphicData uri="http://schemas.openxmlformats.org/drawingml/2006/table">
            <a:tbl>
              <a:tblPr firstRow="1" firstCol="1" lastRow="1" lastCol="1" bandRow="1" bandCol="1">
                <a:tableStyleId>{5940675A-B579-460E-94D1-54222C63F5DA}</a:tableStyleId>
              </a:tblPr>
              <a:tblGrid>
                <a:gridCol w="1295400">
                  <a:extLst>
                    <a:ext uri="{9D8B030D-6E8A-4147-A177-3AD203B41FA5}">
                      <a16:colId xmlns:a16="http://schemas.microsoft.com/office/drawing/2014/main" val="635811830"/>
                    </a:ext>
                  </a:extLst>
                </a:gridCol>
                <a:gridCol w="1450975">
                  <a:extLst>
                    <a:ext uri="{9D8B030D-6E8A-4147-A177-3AD203B41FA5}">
                      <a16:colId xmlns:a16="http://schemas.microsoft.com/office/drawing/2014/main" val="2036781890"/>
                    </a:ext>
                  </a:extLst>
                </a:gridCol>
                <a:gridCol w="1494790">
                  <a:extLst>
                    <a:ext uri="{9D8B030D-6E8A-4147-A177-3AD203B41FA5}">
                      <a16:colId xmlns:a16="http://schemas.microsoft.com/office/drawing/2014/main" val="2989049039"/>
                    </a:ext>
                  </a:extLst>
                </a:gridCol>
                <a:gridCol w="1428115">
                  <a:extLst>
                    <a:ext uri="{9D8B030D-6E8A-4147-A177-3AD203B41FA5}">
                      <a16:colId xmlns:a16="http://schemas.microsoft.com/office/drawing/2014/main" val="3348106113"/>
                    </a:ext>
                  </a:extLst>
                </a:gridCol>
              </a:tblGrid>
              <a:tr h="39133">
                <a:tc>
                  <a:txBody>
                    <a:bodyPr/>
                    <a:lstStyle/>
                    <a:p>
                      <a:pPr marL="67945">
                        <a:spcAft>
                          <a:spcPts val="0"/>
                        </a:spcAft>
                      </a:pPr>
                      <a:r>
                        <a:rPr lang="en-US" sz="1400" b="1" dirty="0">
                          <a:effectLst/>
                          <a:latin typeface="Times New Roman" pitchFamily="18" charset="0"/>
                          <a:cs typeface="Times New Roman" pitchFamily="18" charset="0"/>
                        </a:rPr>
                        <a:t>Field</a:t>
                      </a:r>
                      <a:r>
                        <a:rPr lang="en-US" sz="1400" b="1" spc="-10"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no</a:t>
                      </a:r>
                      <a:endParaRPr lang="en-IN" sz="1400" b="1"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spcAft>
                          <a:spcPts val="0"/>
                        </a:spcAft>
                      </a:pPr>
                      <a:r>
                        <a:rPr lang="en-US" sz="1400" b="1" dirty="0">
                          <a:effectLst/>
                          <a:latin typeface="Times New Roman" pitchFamily="18" charset="0"/>
                          <a:cs typeface="Times New Roman" pitchFamily="18" charset="0"/>
                        </a:rPr>
                        <a:t>Field</a:t>
                      </a:r>
                      <a:r>
                        <a:rPr lang="en-US" sz="1400" b="1" spc="-10"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Name</a:t>
                      </a:r>
                      <a:endParaRPr lang="en-IN" sz="1400" b="1"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b="1" dirty="0">
                          <a:effectLst/>
                          <a:latin typeface="Times New Roman" pitchFamily="18" charset="0"/>
                          <a:cs typeface="Times New Roman" pitchFamily="18" charset="0"/>
                        </a:rPr>
                        <a:t>Data</a:t>
                      </a:r>
                      <a:r>
                        <a:rPr lang="en-US" sz="1400" b="1" spc="-15" dirty="0">
                          <a:effectLst/>
                          <a:latin typeface="Times New Roman" pitchFamily="18" charset="0"/>
                          <a:cs typeface="Times New Roman" pitchFamily="18" charset="0"/>
                        </a:rPr>
                        <a:t> </a:t>
                      </a:r>
                      <a:r>
                        <a:rPr lang="en-US" sz="1400" b="1" dirty="0">
                          <a:effectLst/>
                          <a:latin typeface="Times New Roman" pitchFamily="18" charset="0"/>
                          <a:cs typeface="Times New Roman" pitchFamily="18" charset="0"/>
                        </a:rPr>
                        <a:t>Type</a:t>
                      </a:r>
                      <a:endParaRPr lang="en-IN" sz="1400" b="1"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spcAft>
                          <a:spcPts val="0"/>
                        </a:spcAft>
                      </a:pPr>
                      <a:r>
                        <a:rPr lang="en-US" sz="1400" b="1" dirty="0">
                          <a:effectLst/>
                          <a:latin typeface="Times New Roman" pitchFamily="18" charset="0"/>
                          <a:cs typeface="Times New Roman" pitchFamily="18" charset="0"/>
                        </a:rPr>
                        <a:t>Constraint</a:t>
                      </a:r>
                      <a:endParaRPr lang="en-IN" sz="1400" b="1"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73541388"/>
                  </a:ext>
                </a:extLst>
              </a:tr>
              <a:tr h="29214">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1.</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400">
                          <a:effectLst/>
                          <a:latin typeface="Times New Roman" pitchFamily="18" charset="0"/>
                          <a:cs typeface="Times New Roman" pitchFamily="18" charset="0"/>
                        </a:rPr>
                        <a:t>srno</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numeric(10,0)</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latin typeface="Times New Roman" pitchFamily="18" charset="0"/>
                          <a:cs typeface="Times New Roman" pitchFamily="18" charset="0"/>
                        </a:rPr>
                        <a:t>Primary</a:t>
                      </a:r>
                      <a:r>
                        <a:rPr lang="en-US" sz="1400" spc="-10"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38309431"/>
                  </a:ext>
                </a:extLst>
              </a:tr>
              <a:tr h="35056">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2.</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400" dirty="0">
                          <a:effectLst/>
                          <a:latin typeface="Times New Roman" pitchFamily="18" charset="0"/>
                          <a:cs typeface="Times New Roman" pitchFamily="18" charset="0"/>
                        </a:rPr>
                        <a:t>doctype</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varchar(5)</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854356264"/>
                  </a:ext>
                </a:extLst>
              </a:tr>
              <a:tr h="35056">
                <a:tc>
                  <a:txBody>
                    <a:bodyPr/>
                    <a:lstStyle/>
                    <a:p>
                      <a:pPr marL="296545">
                        <a:lnSpc>
                          <a:spcPts val="1185"/>
                        </a:lnSpc>
                        <a:spcBef>
                          <a:spcPts val="370"/>
                        </a:spcBef>
                        <a:spcAft>
                          <a:spcPts val="0"/>
                        </a:spcAft>
                      </a:pPr>
                      <a:r>
                        <a:rPr lang="en-US" sz="1400">
                          <a:effectLst/>
                          <a:latin typeface="Times New Roman" pitchFamily="18" charset="0"/>
                          <a:cs typeface="Times New Roman" pitchFamily="18" charset="0"/>
                        </a:rPr>
                        <a:t>3.</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400" dirty="0">
                          <a:effectLst/>
                          <a:latin typeface="Times New Roman" pitchFamily="18" charset="0"/>
                          <a:cs typeface="Times New Roman" pitchFamily="18" charset="0"/>
                        </a:rPr>
                        <a:t>sovno</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varchar(10)</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100555572"/>
                  </a:ext>
                </a:extLst>
              </a:tr>
              <a:tr h="29214">
                <a:tc>
                  <a:txBody>
                    <a:bodyPr/>
                    <a:lstStyle/>
                    <a:p>
                      <a:pPr marL="296545">
                        <a:lnSpc>
                          <a:spcPts val="1185"/>
                        </a:lnSpc>
                        <a:spcBef>
                          <a:spcPts val="370"/>
                        </a:spcBef>
                        <a:spcAft>
                          <a:spcPts val="0"/>
                        </a:spcAft>
                      </a:pPr>
                      <a:r>
                        <a:rPr lang="en-US" sz="1400" dirty="0">
                          <a:effectLst/>
                          <a:latin typeface="Times New Roman" pitchFamily="18" charset="0"/>
                          <a:cs typeface="Times New Roman" pitchFamily="18" charset="0"/>
                        </a:rPr>
                        <a:t>4.</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400" dirty="0">
                          <a:effectLst/>
                          <a:latin typeface="Times New Roman" pitchFamily="18" charset="0"/>
                          <a:cs typeface="Times New Roman" pitchFamily="18" charset="0"/>
                        </a:rPr>
                        <a:t>fiyear</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varchar(4)</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405"/>
                        </a:lnSpc>
                        <a:spcAft>
                          <a:spcPts val="0"/>
                        </a:spcAft>
                      </a:pPr>
                      <a:r>
                        <a:rPr lang="en-US" sz="1400" dirty="0">
                          <a:effectLst/>
                          <a:latin typeface="Times New Roman" pitchFamily="18" charset="0"/>
                          <a:cs typeface="Times New Roman" pitchFamily="18" charset="0"/>
                        </a:rPr>
                        <a:t>Foreign</a:t>
                      </a:r>
                      <a:r>
                        <a:rPr lang="en-US" sz="1400" spc="-15" dirty="0">
                          <a:effectLst/>
                          <a:latin typeface="Times New Roman" pitchFamily="18" charset="0"/>
                          <a:cs typeface="Times New Roman" pitchFamily="18" charset="0"/>
                        </a:rPr>
                        <a:t> </a:t>
                      </a:r>
                      <a:r>
                        <a:rPr lang="en-US" sz="1400" dirty="0">
                          <a:effectLst/>
                          <a:latin typeface="Times New Roman" pitchFamily="18" charset="0"/>
                          <a:cs typeface="Times New Roman" pitchFamily="18" charset="0"/>
                        </a:rPr>
                        <a:t>Key</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345968423"/>
                  </a:ext>
                </a:extLst>
              </a:tr>
              <a:tr h="35056">
                <a:tc>
                  <a:txBody>
                    <a:bodyPr/>
                    <a:lstStyle/>
                    <a:p>
                      <a:pPr marL="296545">
                        <a:lnSpc>
                          <a:spcPts val="1185"/>
                        </a:lnSpc>
                        <a:spcBef>
                          <a:spcPts val="370"/>
                        </a:spcBef>
                        <a:spcAft>
                          <a:spcPts val="0"/>
                        </a:spcAft>
                      </a:pPr>
                      <a:r>
                        <a:rPr lang="en-US" sz="1400">
                          <a:effectLst/>
                          <a:latin typeface="Times New Roman" pitchFamily="18" charset="0"/>
                          <a:cs typeface="Times New Roman" pitchFamily="18" charset="0"/>
                        </a:rPr>
                        <a:t>5.</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185"/>
                        </a:lnSpc>
                        <a:spcBef>
                          <a:spcPts val="370"/>
                        </a:spcBef>
                        <a:spcAft>
                          <a:spcPts val="0"/>
                        </a:spcAft>
                      </a:pPr>
                      <a:r>
                        <a:rPr lang="en-US" sz="1400">
                          <a:effectLst/>
                          <a:latin typeface="Times New Roman" pitchFamily="18" charset="0"/>
                          <a:cs typeface="Times New Roman" pitchFamily="18" charset="0"/>
                        </a:rPr>
                        <a:t>soamendno</a:t>
                      </a:r>
                      <a:endParaRPr lang="en-IN" sz="1400" b="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185"/>
                        </a:lnSpc>
                        <a:spcBef>
                          <a:spcPts val="370"/>
                        </a:spcBef>
                        <a:spcAft>
                          <a:spcPts val="0"/>
                        </a:spcAft>
                      </a:pPr>
                      <a:r>
                        <a:rPr lang="en-US" sz="1400" dirty="0">
                          <a:effectLst/>
                          <a:latin typeface="Times New Roman" pitchFamily="18" charset="0"/>
                          <a:cs typeface="Times New Roman" pitchFamily="18" charset="0"/>
                        </a:rPr>
                        <a:t>varchar(3)</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b="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1387625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32686840"/>
              </p:ext>
            </p:extLst>
          </p:nvPr>
        </p:nvGraphicFramePr>
        <p:xfrm>
          <a:off x="1775201" y="1363569"/>
          <a:ext cx="5669280" cy="5262880"/>
        </p:xfrm>
        <a:graphic>
          <a:graphicData uri="http://schemas.openxmlformats.org/drawingml/2006/table">
            <a:tbl>
              <a:tblPr firstRow="1" firstCol="1" lastRow="1" lastCol="1" bandRow="1" bandCol="1">
                <a:tableStyleId>{5940675A-B579-460E-94D1-54222C63F5DA}</a:tableStyleId>
              </a:tblPr>
              <a:tblGrid>
                <a:gridCol w="1295400">
                  <a:extLst>
                    <a:ext uri="{9D8B030D-6E8A-4147-A177-3AD203B41FA5}">
                      <a16:colId xmlns:a16="http://schemas.microsoft.com/office/drawing/2014/main" val="613609761"/>
                    </a:ext>
                  </a:extLst>
                </a:gridCol>
                <a:gridCol w="1450975">
                  <a:extLst>
                    <a:ext uri="{9D8B030D-6E8A-4147-A177-3AD203B41FA5}">
                      <a16:colId xmlns:a16="http://schemas.microsoft.com/office/drawing/2014/main" val="2644366017"/>
                    </a:ext>
                  </a:extLst>
                </a:gridCol>
                <a:gridCol w="1494790">
                  <a:extLst>
                    <a:ext uri="{9D8B030D-6E8A-4147-A177-3AD203B41FA5}">
                      <a16:colId xmlns:a16="http://schemas.microsoft.com/office/drawing/2014/main" val="2323580267"/>
                    </a:ext>
                  </a:extLst>
                </a:gridCol>
                <a:gridCol w="1428115">
                  <a:extLst>
                    <a:ext uri="{9D8B030D-6E8A-4147-A177-3AD203B41FA5}">
                      <a16:colId xmlns:a16="http://schemas.microsoft.com/office/drawing/2014/main" val="3006772282"/>
                    </a:ext>
                  </a:extLst>
                </a:gridCol>
              </a:tblGrid>
              <a:tr h="0">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6.</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namendno</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varchar(3)</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10270980"/>
                  </a:ext>
                </a:extLst>
              </a:tr>
              <a:tr h="128068">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7.</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catcode</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varchar(2)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370"/>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639042571"/>
                  </a:ext>
                </a:extLst>
              </a:tr>
              <a:tr h="153682">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8.</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sodate</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latin typeface="Times New Roman" pitchFamily="18" charset="0"/>
                          <a:cs typeface="Times New Roman" pitchFamily="18" charset="0"/>
                        </a:rPr>
                        <a:t>datetimer</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526867589"/>
                  </a:ext>
                </a:extLst>
              </a:tr>
              <a:tr h="128068">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9.</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partcode</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varchar(50)</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310">
                        <a:lnSpc>
                          <a:spcPts val="1370"/>
                        </a:lnSpc>
                        <a:spcAft>
                          <a:spcPts val="0"/>
                        </a:spcAft>
                      </a:pPr>
                      <a:r>
                        <a:rPr lang="en-US" sz="1400">
                          <a:effectLst/>
                          <a:latin typeface="Times New Roman" pitchFamily="18" charset="0"/>
                          <a:cs typeface="Times New Roman" pitchFamily="18" charset="0"/>
                        </a:rPr>
                        <a:t>Foreign</a:t>
                      </a:r>
                      <a:r>
                        <a:rPr lang="en-US" sz="1400" spc="-15">
                          <a:effectLst/>
                          <a:latin typeface="Times New Roman" pitchFamily="18" charset="0"/>
                          <a:cs typeface="Times New Roman" pitchFamily="18" charset="0"/>
                        </a:rPr>
                        <a:t> </a:t>
                      </a:r>
                      <a:r>
                        <a:rPr lang="en-US" sz="1400">
                          <a:effectLst/>
                          <a:latin typeface="Times New Roman" pitchFamily="18" charset="0"/>
                          <a:cs typeface="Times New Roman" pitchFamily="18" charset="0"/>
                        </a:rPr>
                        <a:t>Key</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31513365"/>
                  </a:ext>
                </a:extLst>
              </a:tr>
              <a:tr h="153682">
                <a:tc>
                  <a:txBody>
                    <a:bodyPr/>
                    <a:lstStyle/>
                    <a:p>
                      <a:pPr marL="296545">
                        <a:lnSpc>
                          <a:spcPts val="1230"/>
                        </a:lnSpc>
                        <a:spcBef>
                          <a:spcPts val="320"/>
                        </a:spcBef>
                        <a:spcAft>
                          <a:spcPts val="0"/>
                        </a:spcAft>
                      </a:pPr>
                      <a:r>
                        <a:rPr lang="en-US" sz="1400" dirty="0">
                          <a:effectLst/>
                          <a:latin typeface="Times New Roman" pitchFamily="18" charset="0"/>
                          <a:cs typeface="Times New Roman" pitchFamily="18" charset="0"/>
                        </a:rPr>
                        <a:t>10.</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dirty="0">
                          <a:effectLst/>
                          <a:latin typeface="Times New Roman" pitchFamily="18" charset="0"/>
                          <a:cs typeface="Times New Roman" pitchFamily="18" charset="0"/>
                        </a:rPr>
                        <a:t>custpartcode</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varchar(50)</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953143673"/>
                  </a:ext>
                </a:extLst>
              </a:tr>
              <a:tr h="153682">
                <a:tc>
                  <a:txBody>
                    <a:bodyPr/>
                    <a:lstStyle/>
                    <a:p>
                      <a:pPr marL="296545">
                        <a:lnSpc>
                          <a:spcPts val="1220"/>
                        </a:lnSpc>
                        <a:spcBef>
                          <a:spcPts val="330"/>
                        </a:spcBef>
                        <a:spcAft>
                          <a:spcPts val="0"/>
                        </a:spcAft>
                      </a:pPr>
                      <a:r>
                        <a:rPr lang="en-US" sz="1400" dirty="0">
                          <a:effectLst/>
                          <a:latin typeface="Times New Roman" pitchFamily="18" charset="0"/>
                          <a:cs typeface="Times New Roman" pitchFamily="18" charset="0"/>
                        </a:rPr>
                        <a:t>11.</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soqty</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latin typeface="Times New Roman" pitchFamily="18" charset="0"/>
                          <a:cs typeface="Times New Roman" pitchFamily="18" charset="0"/>
                        </a:rPr>
                        <a:t>numeric(10,2)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219616098"/>
                  </a:ext>
                </a:extLst>
              </a:tr>
              <a:tr h="153682">
                <a:tc>
                  <a:txBody>
                    <a:bodyPr/>
                    <a:lstStyle/>
                    <a:p>
                      <a:pPr marL="296545">
                        <a:lnSpc>
                          <a:spcPts val="1220"/>
                        </a:lnSpc>
                        <a:spcBef>
                          <a:spcPts val="330"/>
                        </a:spcBef>
                        <a:spcAft>
                          <a:spcPts val="0"/>
                        </a:spcAft>
                      </a:pPr>
                      <a:r>
                        <a:rPr lang="en-US" sz="1400" dirty="0">
                          <a:effectLst/>
                          <a:latin typeface="Times New Roman" pitchFamily="18" charset="0"/>
                          <a:cs typeface="Times New Roman" pitchFamily="18" charset="0"/>
                        </a:rPr>
                        <a:t>12.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latin typeface="Times New Roman" pitchFamily="18" charset="0"/>
                          <a:cs typeface="Times New Roman" pitchFamily="18" charset="0"/>
                        </a:rPr>
                        <a:t>despqty</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latin typeface="Times New Roman" pitchFamily="18" charset="0"/>
                          <a:cs typeface="Times New Roman" pitchFamily="18" charset="0"/>
                        </a:rPr>
                        <a:t>numeric(10,2)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901097607"/>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13.</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latin typeface="Times New Roman" pitchFamily="18" charset="0"/>
                          <a:cs typeface="Times New Roman" pitchFamily="18" charset="0"/>
                        </a:rPr>
                        <a:t>uom</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latin typeface="Times New Roman" pitchFamily="18" charset="0"/>
                          <a:cs typeface="Times New Roman" pitchFamily="18" charset="0"/>
                        </a:rPr>
                        <a:t>varchar(6)</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16055235"/>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14.</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latin typeface="Times New Roman" pitchFamily="18" charset="0"/>
                          <a:cs typeface="Times New Roman" pitchFamily="18" charset="0"/>
                        </a:rPr>
                        <a:t>sorate</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numeric(10,3)</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217708818"/>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15.</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latin typeface="Times New Roman" pitchFamily="18" charset="0"/>
                          <a:cs typeface="Times New Roman" pitchFamily="18" charset="0"/>
                        </a:rPr>
                        <a:t>assval</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numeric(10,2)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27990454"/>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16.</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dirty="0">
                          <a:effectLst/>
                          <a:latin typeface="Times New Roman" pitchFamily="18" charset="0"/>
                          <a:cs typeface="Times New Roman" pitchFamily="18" charset="0"/>
                        </a:rPr>
                        <a:t>amortamt</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latin typeface="Times New Roman" pitchFamily="18" charset="0"/>
                          <a:cs typeface="Times New Roman" pitchFamily="18" charset="0"/>
                        </a:rPr>
                        <a:t>numeric(10,2)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877175026"/>
                  </a:ext>
                </a:extLst>
              </a:tr>
              <a:tr h="153682">
                <a:tc>
                  <a:txBody>
                    <a:bodyPr/>
                    <a:lstStyle/>
                    <a:p>
                      <a:pPr marL="296545">
                        <a:lnSpc>
                          <a:spcPts val="1230"/>
                        </a:lnSpc>
                        <a:spcBef>
                          <a:spcPts val="330"/>
                        </a:spcBef>
                        <a:spcAft>
                          <a:spcPts val="0"/>
                        </a:spcAft>
                      </a:pPr>
                      <a:r>
                        <a:rPr lang="en-US" sz="1400">
                          <a:effectLst/>
                          <a:latin typeface="Times New Roman" pitchFamily="18" charset="0"/>
                          <a:cs typeface="Times New Roman" pitchFamily="18" charset="0"/>
                        </a:rPr>
                        <a:t>17.</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30"/>
                        </a:spcBef>
                        <a:spcAft>
                          <a:spcPts val="0"/>
                        </a:spcAft>
                      </a:pPr>
                      <a:r>
                        <a:rPr lang="en-US" sz="1400" dirty="0">
                          <a:effectLst/>
                          <a:latin typeface="Times New Roman" pitchFamily="18" charset="0"/>
                          <a:cs typeface="Times New Roman" pitchFamily="18" charset="0"/>
                        </a:rPr>
                        <a:t>examt</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0"/>
                        </a:spcBef>
                        <a:spcAft>
                          <a:spcPts val="0"/>
                        </a:spcAft>
                      </a:pPr>
                      <a:r>
                        <a:rPr lang="en-US" sz="1400">
                          <a:effectLst/>
                          <a:latin typeface="Times New Roman" pitchFamily="18" charset="0"/>
                          <a:cs typeface="Times New Roman" pitchFamily="18" charset="0"/>
                        </a:rPr>
                        <a:t>numeric(10,2)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755201668"/>
                  </a:ext>
                </a:extLst>
              </a:tr>
              <a:tr h="153682">
                <a:tc>
                  <a:txBody>
                    <a:bodyPr/>
                    <a:lstStyle/>
                    <a:p>
                      <a:pPr marL="296545">
                        <a:lnSpc>
                          <a:spcPts val="1230"/>
                        </a:lnSpc>
                        <a:spcBef>
                          <a:spcPts val="325"/>
                        </a:spcBef>
                        <a:spcAft>
                          <a:spcPts val="0"/>
                        </a:spcAft>
                      </a:pPr>
                      <a:r>
                        <a:rPr lang="en-US" sz="1400">
                          <a:effectLst/>
                          <a:latin typeface="Times New Roman" pitchFamily="18" charset="0"/>
                          <a:cs typeface="Times New Roman" pitchFamily="18" charset="0"/>
                        </a:rPr>
                        <a:t>18.</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5"/>
                        </a:spcBef>
                        <a:spcAft>
                          <a:spcPts val="0"/>
                        </a:spcAft>
                      </a:pPr>
                      <a:r>
                        <a:rPr lang="en-US" sz="1400" dirty="0">
                          <a:effectLst/>
                          <a:latin typeface="Times New Roman" pitchFamily="18" charset="0"/>
                          <a:cs typeface="Times New Roman" pitchFamily="18" charset="0"/>
                        </a:rPr>
                        <a:t>cessamt</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5"/>
                        </a:spcBef>
                        <a:spcAft>
                          <a:spcPts val="0"/>
                        </a:spcAft>
                      </a:pPr>
                      <a:r>
                        <a:rPr lang="en-US" sz="1400">
                          <a:effectLst/>
                          <a:latin typeface="Times New Roman" pitchFamily="18" charset="0"/>
                          <a:cs typeface="Times New Roman" pitchFamily="18" charset="0"/>
                        </a:rPr>
                        <a:t>numeric(10,2)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350966286"/>
                  </a:ext>
                </a:extLst>
              </a:tr>
              <a:tr h="153682">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19.</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dirty="0">
                          <a:effectLst/>
                          <a:latin typeface="Times New Roman" pitchFamily="18" charset="0"/>
                          <a:cs typeface="Times New Roman" pitchFamily="18" charset="0"/>
                        </a:rPr>
                        <a:t>vatamt</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numeric(10,2)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61470565"/>
                  </a:ext>
                </a:extLst>
              </a:tr>
              <a:tr h="153682">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20.</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dirty="0">
                          <a:effectLst/>
                          <a:latin typeface="Times New Roman" pitchFamily="18" charset="0"/>
                          <a:cs typeface="Times New Roman" pitchFamily="18" charset="0"/>
                        </a:rPr>
                        <a:t>discper</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numeric(10,2)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851931023"/>
                  </a:ext>
                </a:extLst>
              </a:tr>
              <a:tr h="153682">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21.</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dirty="0">
                          <a:effectLst/>
                          <a:latin typeface="Times New Roman" pitchFamily="18" charset="0"/>
                          <a:cs typeface="Times New Roman" pitchFamily="18" charset="0"/>
                        </a:rPr>
                        <a:t>discamt</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latin typeface="Times New Roman" pitchFamily="18" charset="0"/>
                          <a:cs typeface="Times New Roman" pitchFamily="18" charset="0"/>
                        </a:rPr>
                        <a:t>numeric(10,2)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39660437"/>
                  </a:ext>
                </a:extLst>
              </a:tr>
              <a:tr h="153682">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22.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packper</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dirty="0">
                          <a:effectLst/>
                          <a:latin typeface="Times New Roman" pitchFamily="18" charset="0"/>
                          <a:cs typeface="Times New Roman" pitchFamily="18" charset="0"/>
                        </a:rPr>
                        <a:t>numeric(10,2)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103801400"/>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23.</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packamt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numeric(10,2)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73696325"/>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24.</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addexamt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numeric(10,2)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962848475"/>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25.</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nccdamt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numeric(10,2)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347942114"/>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26.</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shecamt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numeric(10,2)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a:effectLst/>
                          <a:latin typeface="Times New Roman" pitchFamily="18" charset="0"/>
                          <a:cs typeface="Times New Roman" pitchFamily="18" charset="0"/>
                        </a:rPr>
                        <a:t> </a:t>
                      </a:r>
                      <a:endParaRPr lang="en-IN" sz="140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05608102"/>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27.</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shecservamt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dirty="0">
                          <a:effectLst/>
                          <a:latin typeface="Times New Roman" pitchFamily="18" charset="0"/>
                          <a:cs typeface="Times New Roman" pitchFamily="18" charset="0"/>
                        </a:rPr>
                        <a:t>numeric(10,2)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2965667677"/>
                  </a:ext>
                </a:extLst>
              </a:tr>
              <a:tr h="153682">
                <a:tc>
                  <a:txBody>
                    <a:bodyPr/>
                    <a:lstStyle/>
                    <a:p>
                      <a:pPr marL="296545">
                        <a:lnSpc>
                          <a:spcPts val="1220"/>
                        </a:lnSpc>
                        <a:spcBef>
                          <a:spcPts val="330"/>
                        </a:spcBef>
                        <a:spcAft>
                          <a:spcPts val="0"/>
                        </a:spcAft>
                      </a:pPr>
                      <a:r>
                        <a:rPr lang="en-US" sz="1400">
                          <a:effectLst/>
                          <a:latin typeface="Times New Roman" pitchFamily="18" charset="0"/>
                          <a:cs typeface="Times New Roman" pitchFamily="18" charset="0"/>
                        </a:rPr>
                        <a:t>28.</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20"/>
                        </a:lnSpc>
                        <a:spcBef>
                          <a:spcPts val="330"/>
                        </a:spcBef>
                        <a:spcAft>
                          <a:spcPts val="0"/>
                        </a:spcAft>
                      </a:pPr>
                      <a:r>
                        <a:rPr lang="en-US" sz="1400">
                          <a:effectLst/>
                          <a:latin typeface="Times New Roman" pitchFamily="18" charset="0"/>
                          <a:cs typeface="Times New Roman" pitchFamily="18" charset="0"/>
                        </a:rPr>
                        <a:t>exprate</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20"/>
                        </a:lnSpc>
                        <a:spcBef>
                          <a:spcPts val="330"/>
                        </a:spcBef>
                        <a:spcAft>
                          <a:spcPts val="0"/>
                        </a:spcAft>
                      </a:pPr>
                      <a:r>
                        <a:rPr lang="en-US" sz="1400">
                          <a:effectLst/>
                          <a:latin typeface="Times New Roman" pitchFamily="18" charset="0"/>
                          <a:cs typeface="Times New Roman" pitchFamily="18" charset="0"/>
                        </a:rPr>
                        <a:t>numeric(10,2)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1220952028"/>
                  </a:ext>
                </a:extLst>
              </a:tr>
              <a:tr h="153682">
                <a:tc>
                  <a:txBody>
                    <a:bodyPr/>
                    <a:lstStyle/>
                    <a:p>
                      <a:pPr marL="296545">
                        <a:lnSpc>
                          <a:spcPts val="1230"/>
                        </a:lnSpc>
                        <a:spcBef>
                          <a:spcPts val="335"/>
                        </a:spcBef>
                        <a:spcAft>
                          <a:spcPts val="0"/>
                        </a:spcAft>
                      </a:pPr>
                      <a:r>
                        <a:rPr lang="en-US" sz="1400">
                          <a:effectLst/>
                          <a:latin typeface="Times New Roman" pitchFamily="18" charset="0"/>
                          <a:cs typeface="Times New Roman" pitchFamily="18" charset="0"/>
                        </a:rPr>
                        <a:t>29.</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35"/>
                        </a:spcBef>
                        <a:spcAft>
                          <a:spcPts val="0"/>
                        </a:spcAft>
                      </a:pPr>
                      <a:r>
                        <a:rPr lang="en-US" sz="1400">
                          <a:effectLst/>
                          <a:latin typeface="Times New Roman" pitchFamily="18" charset="0"/>
                          <a:cs typeface="Times New Roman" pitchFamily="18" charset="0"/>
                        </a:rPr>
                        <a:t>servtaxamt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35"/>
                        </a:spcBef>
                        <a:spcAft>
                          <a:spcPts val="0"/>
                        </a:spcAft>
                      </a:pPr>
                      <a:r>
                        <a:rPr lang="en-US" sz="1400" dirty="0">
                          <a:effectLst/>
                          <a:latin typeface="Times New Roman" pitchFamily="18" charset="0"/>
                          <a:cs typeface="Times New Roman" pitchFamily="18" charset="0"/>
                        </a:rPr>
                        <a:t>numeric(10,2)</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4003688457"/>
                  </a:ext>
                </a:extLst>
              </a:tr>
              <a:tr h="153682">
                <a:tc>
                  <a:txBody>
                    <a:bodyPr/>
                    <a:lstStyle/>
                    <a:p>
                      <a:pPr marL="296545">
                        <a:lnSpc>
                          <a:spcPts val="1230"/>
                        </a:lnSpc>
                        <a:spcBef>
                          <a:spcPts val="320"/>
                        </a:spcBef>
                        <a:spcAft>
                          <a:spcPts val="0"/>
                        </a:spcAft>
                      </a:pPr>
                      <a:r>
                        <a:rPr lang="en-US" sz="1400">
                          <a:effectLst/>
                          <a:latin typeface="Times New Roman" pitchFamily="18" charset="0"/>
                          <a:cs typeface="Times New Roman" pitchFamily="18" charset="0"/>
                        </a:rPr>
                        <a:t>30.</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7945">
                        <a:lnSpc>
                          <a:spcPts val="1230"/>
                        </a:lnSpc>
                        <a:spcBef>
                          <a:spcPts val="320"/>
                        </a:spcBef>
                        <a:spcAft>
                          <a:spcPts val="0"/>
                        </a:spcAft>
                      </a:pPr>
                      <a:r>
                        <a:rPr lang="en-US" sz="1400">
                          <a:effectLst/>
                          <a:latin typeface="Times New Roman" pitchFamily="18" charset="0"/>
                          <a:cs typeface="Times New Roman" pitchFamily="18" charset="0"/>
                        </a:rPr>
                        <a:t>servtaxcessamt</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lnSpc>
                          <a:spcPts val="1230"/>
                        </a:lnSpc>
                        <a:spcBef>
                          <a:spcPts val="320"/>
                        </a:spcBef>
                        <a:spcAft>
                          <a:spcPts val="0"/>
                        </a:spcAft>
                      </a:pPr>
                      <a:r>
                        <a:rPr lang="en-US" sz="1400">
                          <a:effectLst/>
                          <a:latin typeface="Times New Roman" pitchFamily="18" charset="0"/>
                          <a:cs typeface="Times New Roman" pitchFamily="18" charset="0"/>
                        </a:rPr>
                        <a:t>numeric(10,2)</a:t>
                      </a:r>
                      <a:endParaRPr lang="en-IN" sz="1400">
                        <a:effectLst/>
                        <a:latin typeface="Times New Roman" pitchFamily="18" charset="0"/>
                        <a:ea typeface="Cambria" panose="02040503050406030204" pitchFamily="18" charset="0"/>
                        <a:cs typeface="Times New Roman" pitchFamily="18" charset="0"/>
                      </a:endParaRPr>
                    </a:p>
                  </a:txBody>
                  <a:tcPr marL="0" marR="0" marT="0" marB="0"/>
                </a:tc>
                <a:tc>
                  <a:txBody>
                    <a:bodyPr/>
                    <a:lstStyle/>
                    <a:p>
                      <a:pPr marL="66675">
                        <a:spcAft>
                          <a:spcPts val="0"/>
                        </a:spcAft>
                      </a:pPr>
                      <a:r>
                        <a:rPr lang="en-US" sz="1400" dirty="0">
                          <a:effectLst/>
                          <a:latin typeface="Times New Roman" pitchFamily="18" charset="0"/>
                          <a:cs typeface="Times New Roman" pitchFamily="18" charset="0"/>
                        </a:rPr>
                        <a:t> </a:t>
                      </a:r>
                      <a:endParaRPr lang="en-IN" sz="1400" dirty="0">
                        <a:effectLst/>
                        <a:latin typeface="Times New Roman" pitchFamily="18" charset="0"/>
                        <a:ea typeface="Cambria" panose="02040503050406030204" pitchFamily="18" charset="0"/>
                        <a:cs typeface="Times New Roman" pitchFamily="18" charset="0"/>
                      </a:endParaRPr>
                    </a:p>
                  </a:txBody>
                  <a:tcPr marL="0" marR="0" marT="0" marB="0"/>
                </a:tc>
                <a:extLst>
                  <a:ext uri="{0D108BD9-81ED-4DB2-BD59-A6C34878D82A}">
                    <a16:rowId xmlns:a16="http://schemas.microsoft.com/office/drawing/2014/main" val="3163706907"/>
                  </a:ext>
                </a:extLst>
              </a:tr>
            </a:tbl>
          </a:graphicData>
        </a:graphic>
      </p:graphicFrame>
      <p:sp>
        <p:nvSpPr>
          <p:cNvPr id="8" name="Rectangle 2"/>
          <p:cNvSpPr>
            <a:spLocks noChangeArrowheads="1"/>
          </p:cNvSpPr>
          <p:nvPr/>
        </p:nvSpPr>
        <p:spPr bwMode="auto">
          <a:xfrm>
            <a:off x="1085850" y="47568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2801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54687097"/>
              </p:ext>
            </p:extLst>
          </p:nvPr>
        </p:nvGraphicFramePr>
        <p:xfrm>
          <a:off x="1934991" y="105069"/>
          <a:ext cx="7763827" cy="3392170"/>
        </p:xfrm>
        <a:graphic>
          <a:graphicData uri="http://schemas.openxmlformats.org/drawingml/2006/table">
            <a:tbl>
              <a:tblPr firstRow="1" firstCol="1" lastRow="1" lastCol="1" bandRow="1" bandCol="1">
                <a:tableStyleId>{5940675A-B579-460E-94D1-54222C63F5DA}</a:tableStyleId>
              </a:tblPr>
              <a:tblGrid>
                <a:gridCol w="1773993">
                  <a:extLst>
                    <a:ext uri="{9D8B030D-6E8A-4147-A177-3AD203B41FA5}">
                      <a16:colId xmlns:a16="http://schemas.microsoft.com/office/drawing/2014/main" val="732493777"/>
                    </a:ext>
                  </a:extLst>
                </a:gridCol>
                <a:gridCol w="1987046">
                  <a:extLst>
                    <a:ext uri="{9D8B030D-6E8A-4147-A177-3AD203B41FA5}">
                      <a16:colId xmlns:a16="http://schemas.microsoft.com/office/drawing/2014/main" val="3908621101"/>
                    </a:ext>
                  </a:extLst>
                </a:gridCol>
                <a:gridCol w="2047048">
                  <a:extLst>
                    <a:ext uri="{9D8B030D-6E8A-4147-A177-3AD203B41FA5}">
                      <a16:colId xmlns:a16="http://schemas.microsoft.com/office/drawing/2014/main" val="245048164"/>
                    </a:ext>
                  </a:extLst>
                </a:gridCol>
                <a:gridCol w="1955740">
                  <a:extLst>
                    <a:ext uri="{9D8B030D-6E8A-4147-A177-3AD203B41FA5}">
                      <a16:colId xmlns:a16="http://schemas.microsoft.com/office/drawing/2014/main" val="3914729173"/>
                    </a:ext>
                  </a:extLst>
                </a:gridCol>
              </a:tblGrid>
              <a:tr h="246380">
                <a:tc>
                  <a:txBody>
                    <a:bodyPr/>
                    <a:lstStyle/>
                    <a:p>
                      <a:pPr marL="296545">
                        <a:lnSpc>
                          <a:spcPts val="1230"/>
                        </a:lnSpc>
                        <a:spcBef>
                          <a:spcPts val="320"/>
                        </a:spcBef>
                        <a:spcAft>
                          <a:spcPts val="0"/>
                        </a:spcAft>
                      </a:pPr>
                      <a:r>
                        <a:rPr lang="en-US" sz="1100" dirty="0">
                          <a:effectLst/>
                        </a:rPr>
                        <a:t>31.</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taxableamt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numeric(10,2)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18225941"/>
                  </a:ext>
                </a:extLst>
              </a:tr>
              <a:tr h="209550">
                <a:tc>
                  <a:txBody>
                    <a:bodyPr/>
                    <a:lstStyle/>
                    <a:p>
                      <a:pPr marL="296545">
                        <a:lnSpc>
                          <a:spcPts val="1230"/>
                        </a:lnSpc>
                        <a:spcBef>
                          <a:spcPts val="320"/>
                        </a:spcBef>
                        <a:spcAft>
                          <a:spcPts val="0"/>
                        </a:spcAft>
                      </a:pPr>
                      <a:r>
                        <a:rPr lang="en-US" sz="1100">
                          <a:effectLst/>
                        </a:rPr>
                        <a:t>32.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netamt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numeric(10,2)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28518013"/>
                  </a:ext>
                </a:extLst>
              </a:tr>
              <a:tr h="209550">
                <a:tc>
                  <a:txBody>
                    <a:bodyPr/>
                    <a:lstStyle/>
                    <a:p>
                      <a:pPr marL="296545">
                        <a:lnSpc>
                          <a:spcPts val="1230"/>
                        </a:lnSpc>
                        <a:spcBef>
                          <a:spcPts val="320"/>
                        </a:spcBef>
                        <a:spcAft>
                          <a:spcPts val="0"/>
                        </a:spcAft>
                      </a:pPr>
                      <a:r>
                        <a:rPr lang="en-US" sz="1100">
                          <a:effectLst/>
                        </a:rPr>
                        <a:t>33.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dirty="0">
                          <a:effectLst/>
                        </a:rPr>
                        <a:t>rateperqty</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dirty="0">
                          <a:effectLst/>
                        </a:rPr>
                        <a:t>numeric(10,3)</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439320"/>
                  </a:ext>
                </a:extLst>
              </a:tr>
              <a:tr h="209550">
                <a:tc>
                  <a:txBody>
                    <a:bodyPr/>
                    <a:lstStyle/>
                    <a:p>
                      <a:pPr marL="296545">
                        <a:lnSpc>
                          <a:spcPts val="1230"/>
                        </a:lnSpc>
                        <a:spcBef>
                          <a:spcPts val="320"/>
                        </a:spcBef>
                        <a:spcAft>
                          <a:spcPts val="0"/>
                        </a:spcAft>
                      </a:pPr>
                      <a:r>
                        <a:rPr lang="en-US" sz="1100">
                          <a:effectLst/>
                        </a:rPr>
                        <a:t>34.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remark</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varchar(200)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14318210"/>
                  </a:ext>
                </a:extLst>
              </a:tr>
              <a:tr h="209550">
                <a:tc>
                  <a:txBody>
                    <a:bodyPr/>
                    <a:lstStyle/>
                    <a:p>
                      <a:pPr marL="296545">
                        <a:lnSpc>
                          <a:spcPts val="1220"/>
                        </a:lnSpc>
                        <a:spcBef>
                          <a:spcPts val="330"/>
                        </a:spcBef>
                        <a:spcAft>
                          <a:spcPts val="0"/>
                        </a:spcAft>
                      </a:pPr>
                      <a:r>
                        <a:rPr lang="en-US" sz="1100">
                          <a:effectLst/>
                        </a:rPr>
                        <a:t>35.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clicode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90020338"/>
                  </a:ext>
                </a:extLst>
              </a:tr>
              <a:tr h="209550">
                <a:tc>
                  <a:txBody>
                    <a:bodyPr/>
                    <a:lstStyle/>
                    <a:p>
                      <a:pPr marL="296545">
                        <a:lnSpc>
                          <a:spcPts val="1220"/>
                        </a:lnSpc>
                        <a:spcBef>
                          <a:spcPts val="330"/>
                        </a:spcBef>
                        <a:spcAft>
                          <a:spcPts val="0"/>
                        </a:spcAft>
                      </a:pPr>
                      <a:r>
                        <a:rPr lang="en-US" sz="1100">
                          <a:effectLst/>
                        </a:rPr>
                        <a:t>36.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divcode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45684069"/>
                  </a:ext>
                </a:extLst>
              </a:tr>
              <a:tr h="209550">
                <a:tc>
                  <a:txBody>
                    <a:bodyPr/>
                    <a:lstStyle/>
                    <a:p>
                      <a:pPr marL="296545">
                        <a:lnSpc>
                          <a:spcPts val="1220"/>
                        </a:lnSpc>
                        <a:spcBef>
                          <a:spcPts val="330"/>
                        </a:spcBef>
                        <a:spcAft>
                          <a:spcPts val="0"/>
                        </a:spcAft>
                      </a:pPr>
                      <a:r>
                        <a:rPr lang="en-US" sz="1100">
                          <a:effectLst/>
                        </a:rPr>
                        <a:t>37.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dirty="0">
                          <a:effectLst/>
                        </a:rPr>
                        <a:t>loccode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51590378"/>
                  </a:ext>
                </a:extLst>
              </a:tr>
              <a:tr h="209550">
                <a:tc>
                  <a:txBody>
                    <a:bodyPr/>
                    <a:lstStyle/>
                    <a:p>
                      <a:pPr marL="296545">
                        <a:lnSpc>
                          <a:spcPts val="1220"/>
                        </a:lnSpc>
                        <a:spcBef>
                          <a:spcPts val="330"/>
                        </a:spcBef>
                        <a:spcAft>
                          <a:spcPts val="0"/>
                        </a:spcAft>
                      </a:pPr>
                      <a:r>
                        <a:rPr lang="en-US" sz="1100">
                          <a:effectLst/>
                        </a:rPr>
                        <a:t>38.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userid</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uniqueidentifier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25018084"/>
                  </a:ext>
                </a:extLst>
              </a:tr>
              <a:tr h="209550">
                <a:tc>
                  <a:txBody>
                    <a:bodyPr/>
                    <a:lstStyle/>
                    <a:p>
                      <a:pPr marL="296545">
                        <a:lnSpc>
                          <a:spcPts val="1220"/>
                        </a:lnSpc>
                        <a:spcBef>
                          <a:spcPts val="330"/>
                        </a:spcBef>
                        <a:spcAft>
                          <a:spcPts val="0"/>
                        </a:spcAft>
                      </a:pPr>
                      <a:r>
                        <a:rPr lang="en-US" sz="1100">
                          <a:effectLst/>
                        </a:rPr>
                        <a:t>39.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sysdate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20805028"/>
                  </a:ext>
                </a:extLst>
              </a:tr>
              <a:tr h="210185">
                <a:tc>
                  <a:txBody>
                    <a:bodyPr/>
                    <a:lstStyle/>
                    <a:p>
                      <a:pPr marL="296545">
                        <a:lnSpc>
                          <a:spcPts val="1220"/>
                        </a:lnSpc>
                        <a:spcBef>
                          <a:spcPts val="335"/>
                        </a:spcBef>
                        <a:spcAft>
                          <a:spcPts val="0"/>
                        </a:spcAft>
                      </a:pPr>
                      <a:r>
                        <a:rPr lang="en-US" sz="1100">
                          <a:effectLst/>
                        </a:rPr>
                        <a:t>40.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5"/>
                        </a:spcBef>
                        <a:spcAft>
                          <a:spcPts val="0"/>
                        </a:spcAft>
                      </a:pPr>
                      <a:r>
                        <a:rPr lang="en-US" sz="1100">
                          <a:effectLst/>
                        </a:rPr>
                        <a:t>custpartdesc</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5"/>
                        </a:spcBef>
                        <a:spcAft>
                          <a:spcPts val="0"/>
                        </a:spcAft>
                      </a:pPr>
                      <a:r>
                        <a:rPr lang="en-US" sz="1100">
                          <a:effectLst/>
                        </a:rPr>
                        <a:t>varchar(100)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10076100"/>
                  </a:ext>
                </a:extLst>
              </a:tr>
              <a:tr h="211455">
                <a:tc>
                  <a:txBody>
                    <a:bodyPr/>
                    <a:lstStyle/>
                    <a:p>
                      <a:pPr marL="296545">
                        <a:lnSpc>
                          <a:spcPts val="1230"/>
                        </a:lnSpc>
                        <a:spcBef>
                          <a:spcPts val="330"/>
                        </a:spcBef>
                        <a:spcAft>
                          <a:spcPts val="0"/>
                        </a:spcAft>
                      </a:pPr>
                      <a:r>
                        <a:rPr lang="en-US" sz="1100">
                          <a:effectLst/>
                        </a:rPr>
                        <a:t>41.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30"/>
                        </a:spcBef>
                        <a:spcAft>
                          <a:spcPts val="0"/>
                        </a:spcAft>
                      </a:pPr>
                      <a:r>
                        <a:rPr lang="en-US" sz="1100">
                          <a:effectLst/>
                        </a:rPr>
                        <a:t>partsrno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30"/>
                        </a:spcBef>
                        <a:spcAft>
                          <a:spcPts val="0"/>
                        </a:spcAft>
                      </a:pPr>
                      <a:r>
                        <a:rPr lang="en-US" sz="11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55558912"/>
                  </a:ext>
                </a:extLst>
              </a:tr>
              <a:tr h="209550">
                <a:tc>
                  <a:txBody>
                    <a:bodyPr/>
                    <a:lstStyle/>
                    <a:p>
                      <a:pPr marL="296545">
                        <a:lnSpc>
                          <a:spcPts val="1230"/>
                        </a:lnSpc>
                        <a:spcBef>
                          <a:spcPts val="320"/>
                        </a:spcBef>
                        <a:spcAft>
                          <a:spcPts val="0"/>
                        </a:spcAft>
                      </a:pPr>
                      <a:r>
                        <a:rPr lang="en-US" sz="1100">
                          <a:effectLst/>
                        </a:rPr>
                        <a:t>42.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custdrawno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varchar(30)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89409534"/>
                  </a:ext>
                </a:extLst>
              </a:tr>
              <a:tr h="209550">
                <a:tc>
                  <a:txBody>
                    <a:bodyPr/>
                    <a:lstStyle/>
                    <a:p>
                      <a:pPr marL="296545">
                        <a:lnSpc>
                          <a:spcPts val="1230"/>
                        </a:lnSpc>
                        <a:spcBef>
                          <a:spcPts val="320"/>
                        </a:spcBef>
                        <a:spcAft>
                          <a:spcPts val="0"/>
                        </a:spcAft>
                      </a:pPr>
                      <a:r>
                        <a:rPr lang="en-US" sz="1100">
                          <a:effectLst/>
                        </a:rPr>
                        <a:t>43.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sordcode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00936849"/>
                  </a:ext>
                </a:extLst>
              </a:tr>
              <a:tr h="209550">
                <a:tc>
                  <a:txBody>
                    <a:bodyPr/>
                    <a:lstStyle/>
                    <a:p>
                      <a:pPr marL="296545">
                        <a:lnSpc>
                          <a:spcPts val="1230"/>
                        </a:lnSpc>
                        <a:spcBef>
                          <a:spcPts val="320"/>
                        </a:spcBef>
                        <a:spcAft>
                          <a:spcPts val="0"/>
                        </a:spcAft>
                      </a:pPr>
                      <a:r>
                        <a:rPr lang="en-US" sz="1100">
                          <a:effectLst/>
                        </a:rPr>
                        <a:t>44.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amortisation</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numeric(10,3)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2227208"/>
                  </a:ext>
                </a:extLst>
              </a:tr>
              <a:tr h="209550">
                <a:tc>
                  <a:txBody>
                    <a:bodyPr/>
                    <a:lstStyle/>
                    <a:p>
                      <a:pPr marL="296545">
                        <a:lnSpc>
                          <a:spcPts val="1230"/>
                        </a:lnSpc>
                        <a:spcBef>
                          <a:spcPts val="320"/>
                        </a:spcBef>
                        <a:spcAft>
                          <a:spcPts val="0"/>
                        </a:spcAft>
                      </a:pPr>
                      <a:r>
                        <a:rPr lang="en-US" sz="1100">
                          <a:effectLst/>
                        </a:rPr>
                        <a:t>45.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efdate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84929901"/>
                  </a:ext>
                </a:extLst>
              </a:tr>
              <a:tr h="209550">
                <a:tc>
                  <a:txBody>
                    <a:bodyPr/>
                    <a:lstStyle/>
                    <a:p>
                      <a:pPr marL="296545">
                        <a:lnSpc>
                          <a:spcPts val="1230"/>
                        </a:lnSpc>
                        <a:spcBef>
                          <a:spcPts val="320"/>
                        </a:spcBef>
                        <a:spcAft>
                          <a:spcPts val="0"/>
                        </a:spcAft>
                      </a:pPr>
                      <a:r>
                        <a:rPr lang="en-US" sz="1100">
                          <a:effectLst/>
                        </a:rPr>
                        <a:t>46.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cgstper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4710841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257501957"/>
              </p:ext>
            </p:extLst>
          </p:nvPr>
        </p:nvGraphicFramePr>
        <p:xfrm>
          <a:off x="1907697" y="3542295"/>
          <a:ext cx="7763827" cy="2936875"/>
        </p:xfrm>
        <a:graphic>
          <a:graphicData uri="http://schemas.openxmlformats.org/drawingml/2006/table">
            <a:tbl>
              <a:tblPr firstRow="1" firstCol="1" lastRow="1" lastCol="1" bandRow="1" bandCol="1">
                <a:tableStyleId>{5940675A-B579-460E-94D1-54222C63F5DA}</a:tableStyleId>
              </a:tblPr>
              <a:tblGrid>
                <a:gridCol w="1773993">
                  <a:extLst>
                    <a:ext uri="{9D8B030D-6E8A-4147-A177-3AD203B41FA5}">
                      <a16:colId xmlns:a16="http://schemas.microsoft.com/office/drawing/2014/main" val="2458587337"/>
                    </a:ext>
                  </a:extLst>
                </a:gridCol>
                <a:gridCol w="1987046">
                  <a:extLst>
                    <a:ext uri="{9D8B030D-6E8A-4147-A177-3AD203B41FA5}">
                      <a16:colId xmlns:a16="http://schemas.microsoft.com/office/drawing/2014/main" val="648238719"/>
                    </a:ext>
                  </a:extLst>
                </a:gridCol>
                <a:gridCol w="2047048">
                  <a:extLst>
                    <a:ext uri="{9D8B030D-6E8A-4147-A177-3AD203B41FA5}">
                      <a16:colId xmlns:a16="http://schemas.microsoft.com/office/drawing/2014/main" val="2559123695"/>
                    </a:ext>
                  </a:extLst>
                </a:gridCol>
                <a:gridCol w="1955740">
                  <a:extLst>
                    <a:ext uri="{9D8B030D-6E8A-4147-A177-3AD203B41FA5}">
                      <a16:colId xmlns:a16="http://schemas.microsoft.com/office/drawing/2014/main" val="1816394355"/>
                    </a:ext>
                  </a:extLst>
                </a:gridCol>
              </a:tblGrid>
              <a:tr h="209550">
                <a:tc>
                  <a:txBody>
                    <a:bodyPr/>
                    <a:lstStyle/>
                    <a:p>
                      <a:pPr marL="296545">
                        <a:lnSpc>
                          <a:spcPts val="1230"/>
                        </a:lnSpc>
                        <a:spcBef>
                          <a:spcPts val="320"/>
                        </a:spcBef>
                        <a:spcAft>
                          <a:spcPts val="0"/>
                        </a:spcAft>
                      </a:pPr>
                      <a:r>
                        <a:rPr lang="en-US" sz="1100">
                          <a:effectLst/>
                        </a:rPr>
                        <a:t>47.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cgstamt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34206967"/>
                  </a:ext>
                </a:extLst>
              </a:tr>
              <a:tr h="210185">
                <a:tc>
                  <a:txBody>
                    <a:bodyPr/>
                    <a:lstStyle/>
                    <a:p>
                      <a:pPr marL="296545">
                        <a:lnSpc>
                          <a:spcPts val="1230"/>
                        </a:lnSpc>
                        <a:spcBef>
                          <a:spcPts val="320"/>
                        </a:spcBef>
                        <a:spcAft>
                          <a:spcPts val="0"/>
                        </a:spcAft>
                      </a:pPr>
                      <a:r>
                        <a:rPr lang="en-US" sz="1100">
                          <a:effectLst/>
                        </a:rPr>
                        <a:t>48.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sgstper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79310022"/>
                  </a:ext>
                </a:extLst>
              </a:tr>
              <a:tr h="209550">
                <a:tc>
                  <a:txBody>
                    <a:bodyPr/>
                    <a:lstStyle/>
                    <a:p>
                      <a:pPr marL="296545">
                        <a:lnSpc>
                          <a:spcPts val="1230"/>
                        </a:lnSpc>
                        <a:spcBef>
                          <a:spcPts val="320"/>
                        </a:spcBef>
                        <a:spcAft>
                          <a:spcPts val="0"/>
                        </a:spcAft>
                      </a:pPr>
                      <a:r>
                        <a:rPr lang="en-US" sz="1100">
                          <a:effectLst/>
                        </a:rPr>
                        <a:t>49.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sgstamt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61204840"/>
                  </a:ext>
                </a:extLst>
              </a:tr>
              <a:tr h="209550">
                <a:tc>
                  <a:txBody>
                    <a:bodyPr/>
                    <a:lstStyle/>
                    <a:p>
                      <a:pPr marL="296545">
                        <a:lnSpc>
                          <a:spcPts val="1230"/>
                        </a:lnSpc>
                        <a:spcBef>
                          <a:spcPts val="320"/>
                        </a:spcBef>
                        <a:spcAft>
                          <a:spcPts val="0"/>
                        </a:spcAft>
                      </a:pPr>
                      <a:r>
                        <a:rPr lang="en-US" sz="1100">
                          <a:effectLst/>
                        </a:rPr>
                        <a:t>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dirty="0">
                          <a:effectLst/>
                        </a:rPr>
                        <a:t>igstper</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24739171"/>
                  </a:ext>
                </a:extLst>
              </a:tr>
              <a:tr h="209550">
                <a:tc>
                  <a:txBody>
                    <a:bodyPr/>
                    <a:lstStyle/>
                    <a:p>
                      <a:pPr marL="296545">
                        <a:lnSpc>
                          <a:spcPts val="1230"/>
                        </a:lnSpc>
                        <a:spcBef>
                          <a:spcPts val="320"/>
                        </a:spcBef>
                        <a:spcAft>
                          <a:spcPts val="0"/>
                        </a:spcAft>
                      </a:pPr>
                      <a:r>
                        <a:rPr lang="en-US" sz="1100">
                          <a:effectLst/>
                        </a:rPr>
                        <a:t>51.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dirty="0">
                          <a:effectLst/>
                        </a:rPr>
                        <a:t>igstamt</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74950495"/>
                  </a:ext>
                </a:extLst>
              </a:tr>
              <a:tr h="209550">
                <a:tc>
                  <a:txBody>
                    <a:bodyPr/>
                    <a:lstStyle/>
                    <a:p>
                      <a:pPr marL="296545">
                        <a:lnSpc>
                          <a:spcPts val="1220"/>
                        </a:lnSpc>
                        <a:spcBef>
                          <a:spcPts val="330"/>
                        </a:spcBef>
                        <a:spcAft>
                          <a:spcPts val="0"/>
                        </a:spcAft>
                      </a:pPr>
                      <a:r>
                        <a:rPr lang="en-US" sz="1100">
                          <a:effectLst/>
                        </a:rPr>
                        <a:t>52.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gstcess1per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68333647"/>
                  </a:ext>
                </a:extLst>
              </a:tr>
              <a:tr h="209550">
                <a:tc>
                  <a:txBody>
                    <a:bodyPr/>
                    <a:lstStyle/>
                    <a:p>
                      <a:pPr marL="296545">
                        <a:lnSpc>
                          <a:spcPts val="1220"/>
                        </a:lnSpc>
                        <a:spcBef>
                          <a:spcPts val="330"/>
                        </a:spcBef>
                        <a:spcAft>
                          <a:spcPts val="0"/>
                        </a:spcAft>
                      </a:pPr>
                      <a:r>
                        <a:rPr lang="en-US" sz="1100">
                          <a:effectLst/>
                        </a:rPr>
                        <a:t>53.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gstcess1amt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62552176"/>
                  </a:ext>
                </a:extLst>
              </a:tr>
              <a:tr h="209550">
                <a:tc>
                  <a:txBody>
                    <a:bodyPr/>
                    <a:lstStyle/>
                    <a:p>
                      <a:pPr marL="296545">
                        <a:lnSpc>
                          <a:spcPts val="1220"/>
                        </a:lnSpc>
                        <a:spcBef>
                          <a:spcPts val="330"/>
                        </a:spcBef>
                        <a:spcAft>
                          <a:spcPts val="0"/>
                        </a:spcAft>
                      </a:pPr>
                      <a:r>
                        <a:rPr lang="en-US" sz="1100">
                          <a:effectLst/>
                        </a:rPr>
                        <a:t>54.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gstcess2per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18163548"/>
                  </a:ext>
                </a:extLst>
              </a:tr>
              <a:tr h="209550">
                <a:tc>
                  <a:txBody>
                    <a:bodyPr/>
                    <a:lstStyle/>
                    <a:p>
                      <a:pPr marL="296545">
                        <a:lnSpc>
                          <a:spcPts val="1220"/>
                        </a:lnSpc>
                        <a:spcBef>
                          <a:spcPts val="330"/>
                        </a:spcBef>
                        <a:spcAft>
                          <a:spcPts val="0"/>
                        </a:spcAft>
                      </a:pPr>
                      <a:r>
                        <a:rPr lang="en-US" sz="1100">
                          <a:effectLst/>
                        </a:rPr>
                        <a:t>55.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gstcess2amt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31404506"/>
                  </a:ext>
                </a:extLst>
              </a:tr>
              <a:tr h="209550">
                <a:tc>
                  <a:txBody>
                    <a:bodyPr/>
                    <a:lstStyle/>
                    <a:p>
                      <a:pPr marL="296545">
                        <a:lnSpc>
                          <a:spcPts val="1220"/>
                        </a:lnSpc>
                        <a:spcBef>
                          <a:spcPts val="330"/>
                        </a:spcBef>
                        <a:spcAft>
                          <a:spcPts val="0"/>
                        </a:spcAft>
                      </a:pPr>
                      <a:r>
                        <a:rPr lang="en-US" sz="1100">
                          <a:effectLst/>
                        </a:rPr>
                        <a:t>56.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addtaxper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80207281"/>
                  </a:ext>
                </a:extLst>
              </a:tr>
              <a:tr h="209550">
                <a:tc>
                  <a:txBody>
                    <a:bodyPr/>
                    <a:lstStyle/>
                    <a:p>
                      <a:pPr marL="296545">
                        <a:lnSpc>
                          <a:spcPts val="1220"/>
                        </a:lnSpc>
                        <a:spcBef>
                          <a:spcPts val="330"/>
                        </a:spcBef>
                        <a:spcAft>
                          <a:spcPts val="0"/>
                        </a:spcAft>
                      </a:pPr>
                      <a:r>
                        <a:rPr lang="en-US" sz="1100">
                          <a:effectLst/>
                        </a:rPr>
                        <a:t>57.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addtaxamt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20"/>
                        </a:lnSpc>
                        <a:spcBef>
                          <a:spcPts val="330"/>
                        </a:spcBef>
                        <a:spcAft>
                          <a:spcPts val="0"/>
                        </a:spcAft>
                      </a:pPr>
                      <a:r>
                        <a:rPr lang="en-US" sz="11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85550367"/>
                  </a:ext>
                </a:extLst>
              </a:tr>
              <a:tr h="211455">
                <a:tc>
                  <a:txBody>
                    <a:bodyPr/>
                    <a:lstStyle/>
                    <a:p>
                      <a:pPr marL="296545">
                        <a:lnSpc>
                          <a:spcPts val="1230"/>
                        </a:lnSpc>
                        <a:spcBef>
                          <a:spcPts val="330"/>
                        </a:spcBef>
                        <a:spcAft>
                          <a:spcPts val="0"/>
                        </a:spcAft>
                      </a:pPr>
                      <a:r>
                        <a:rPr lang="en-US" sz="1100">
                          <a:effectLst/>
                        </a:rPr>
                        <a:t>58.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30"/>
                        </a:spcBef>
                        <a:spcAft>
                          <a:spcPts val="0"/>
                        </a:spcAft>
                      </a:pPr>
                      <a:r>
                        <a:rPr lang="en-US" sz="1100">
                          <a:effectLst/>
                        </a:rPr>
                        <a:t>amortper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30"/>
                        </a:spcBef>
                        <a:spcAft>
                          <a:spcPts val="0"/>
                        </a:spcAft>
                      </a:pPr>
                      <a:r>
                        <a:rPr lang="en-US" sz="1100">
                          <a:effectLst/>
                        </a:rPr>
                        <a:t>numeric(10,2)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6778892"/>
                  </a:ext>
                </a:extLst>
              </a:tr>
              <a:tr h="210185">
                <a:tc>
                  <a:txBody>
                    <a:bodyPr/>
                    <a:lstStyle/>
                    <a:p>
                      <a:pPr marL="296545">
                        <a:lnSpc>
                          <a:spcPts val="1230"/>
                        </a:lnSpc>
                        <a:spcBef>
                          <a:spcPts val="325"/>
                        </a:spcBef>
                        <a:spcAft>
                          <a:spcPts val="0"/>
                        </a:spcAft>
                      </a:pPr>
                      <a:r>
                        <a:rPr lang="en-US" sz="1100">
                          <a:effectLst/>
                        </a:rPr>
                        <a:t>59.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5"/>
                        </a:spcBef>
                        <a:spcAft>
                          <a:spcPts val="0"/>
                        </a:spcAft>
                      </a:pPr>
                      <a:r>
                        <a:rPr lang="en-US" sz="1100">
                          <a:effectLst/>
                        </a:rPr>
                        <a:t>isShortClose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5"/>
                        </a:spcBef>
                        <a:spcAft>
                          <a:spcPts val="0"/>
                        </a:spcAft>
                      </a:pPr>
                      <a:r>
                        <a:rPr lang="en-US" sz="1100">
                          <a:effectLst/>
                        </a:rPr>
                        <a:t>bit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49815035"/>
                  </a:ext>
                </a:extLst>
              </a:tr>
              <a:tr h="209550">
                <a:tc>
                  <a:txBody>
                    <a:bodyPr/>
                    <a:lstStyle/>
                    <a:p>
                      <a:pPr marL="296545">
                        <a:lnSpc>
                          <a:spcPts val="1230"/>
                        </a:lnSpc>
                        <a:spcBef>
                          <a:spcPts val="320"/>
                        </a:spcBef>
                        <a:spcAft>
                          <a:spcPts val="0"/>
                        </a:spcAft>
                      </a:pPr>
                      <a:r>
                        <a:rPr lang="en-US" sz="1100">
                          <a:effectLst/>
                        </a:rPr>
                        <a:t>60.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shortclosedDate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230"/>
                        </a:lnSpc>
                        <a:spcBef>
                          <a:spcPts val="320"/>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74976421"/>
                  </a:ext>
                </a:extLst>
              </a:tr>
            </a:tbl>
          </a:graphicData>
        </a:graphic>
      </p:graphicFrame>
      <p:sp>
        <p:nvSpPr>
          <p:cNvPr id="4" name="Rectangle 1"/>
          <p:cNvSpPr>
            <a:spLocks noChangeArrowheads="1"/>
          </p:cNvSpPr>
          <p:nvPr/>
        </p:nvSpPr>
        <p:spPr bwMode="auto">
          <a:xfrm>
            <a:off x="2547938" y="5148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27687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05987744"/>
              </p:ext>
            </p:extLst>
          </p:nvPr>
        </p:nvGraphicFramePr>
        <p:xfrm>
          <a:off x="1542215" y="509586"/>
          <a:ext cx="6941385" cy="3602651"/>
        </p:xfrm>
        <a:graphic>
          <a:graphicData uri="http://schemas.openxmlformats.org/drawingml/2006/table">
            <a:tbl>
              <a:tblPr firstRow="1" firstCol="1" lastRow="1" lastCol="1" bandRow="1" bandCol="1">
                <a:tableStyleId>{5940675A-B579-460E-94D1-54222C63F5DA}</a:tableStyleId>
              </a:tblPr>
              <a:tblGrid>
                <a:gridCol w="1604550">
                  <a:extLst>
                    <a:ext uri="{9D8B030D-6E8A-4147-A177-3AD203B41FA5}">
                      <a16:colId xmlns:a16="http://schemas.microsoft.com/office/drawing/2014/main" val="3416242268"/>
                    </a:ext>
                  </a:extLst>
                </a:gridCol>
                <a:gridCol w="1797343">
                  <a:extLst>
                    <a:ext uri="{9D8B030D-6E8A-4147-A177-3AD203B41FA5}">
                      <a16:colId xmlns:a16="http://schemas.microsoft.com/office/drawing/2014/main" val="2508632731"/>
                    </a:ext>
                  </a:extLst>
                </a:gridCol>
                <a:gridCol w="1757696">
                  <a:extLst>
                    <a:ext uri="{9D8B030D-6E8A-4147-A177-3AD203B41FA5}">
                      <a16:colId xmlns:a16="http://schemas.microsoft.com/office/drawing/2014/main" val="3302657058"/>
                    </a:ext>
                  </a:extLst>
                </a:gridCol>
                <a:gridCol w="1781796">
                  <a:extLst>
                    <a:ext uri="{9D8B030D-6E8A-4147-A177-3AD203B41FA5}">
                      <a16:colId xmlns:a16="http://schemas.microsoft.com/office/drawing/2014/main" val="1844630148"/>
                    </a:ext>
                  </a:extLst>
                </a:gridCol>
              </a:tblGrid>
              <a:tr h="239691">
                <a:tc>
                  <a:txBody>
                    <a:bodyPr/>
                    <a:lstStyle/>
                    <a:p>
                      <a:pPr marL="67945">
                        <a:spcAft>
                          <a:spcPts val="0"/>
                        </a:spcAft>
                      </a:pPr>
                      <a:r>
                        <a:rPr lang="en-US" sz="1200" b="1" dirty="0">
                          <a:effectLst/>
                        </a:rPr>
                        <a:t>Field</a:t>
                      </a:r>
                      <a:r>
                        <a:rPr lang="en-US" sz="1200" b="1" spc="-10" dirty="0">
                          <a:effectLst/>
                        </a:rPr>
                        <a:t> </a:t>
                      </a:r>
                      <a:r>
                        <a:rPr lang="en-US" sz="1200" b="1" dirty="0">
                          <a:effectLst/>
                        </a:rPr>
                        <a:t>no</a:t>
                      </a:r>
                      <a:endParaRPr lang="en-IN" sz="9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Aft>
                          <a:spcPts val="0"/>
                        </a:spcAft>
                      </a:pPr>
                      <a:r>
                        <a:rPr lang="en-US" sz="1200" b="1" dirty="0">
                          <a:effectLst/>
                        </a:rPr>
                        <a:t>Field</a:t>
                      </a:r>
                      <a:r>
                        <a:rPr lang="en-US" sz="1200" b="1" spc="-10" dirty="0">
                          <a:effectLst/>
                        </a:rPr>
                        <a:t> </a:t>
                      </a:r>
                      <a:r>
                        <a:rPr lang="en-US" sz="1200" b="1" dirty="0">
                          <a:effectLst/>
                        </a:rPr>
                        <a:t>Name</a:t>
                      </a:r>
                      <a:endParaRPr lang="en-IN" sz="9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Aft>
                          <a:spcPts val="0"/>
                        </a:spcAft>
                      </a:pPr>
                      <a:r>
                        <a:rPr lang="en-US" sz="1200" b="1" dirty="0">
                          <a:effectLst/>
                        </a:rPr>
                        <a:t>Data</a:t>
                      </a:r>
                      <a:r>
                        <a:rPr lang="en-US" sz="1200" b="1" spc="-15" dirty="0">
                          <a:effectLst/>
                        </a:rPr>
                        <a:t> </a:t>
                      </a:r>
                      <a:r>
                        <a:rPr lang="en-US" sz="1200" b="1" dirty="0">
                          <a:effectLst/>
                        </a:rPr>
                        <a:t>Type</a:t>
                      </a:r>
                      <a:endParaRPr lang="en-IN" sz="9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b="1" dirty="0">
                          <a:effectLst/>
                        </a:rPr>
                        <a:t>Constraint</a:t>
                      </a:r>
                      <a:endParaRPr lang="en-IN" sz="9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8223643"/>
                  </a:ext>
                </a:extLst>
              </a:tr>
              <a:tr h="161096">
                <a:tc>
                  <a:txBody>
                    <a:bodyPr/>
                    <a:lstStyle/>
                    <a:p>
                      <a:pPr marL="296545">
                        <a:lnSpc>
                          <a:spcPts val="1185"/>
                        </a:lnSpc>
                        <a:spcBef>
                          <a:spcPts val="370"/>
                        </a:spcBef>
                        <a:spcAft>
                          <a:spcPts val="0"/>
                        </a:spcAft>
                      </a:pPr>
                      <a:r>
                        <a:rPr lang="en-US" sz="1100" dirty="0">
                          <a:effectLst/>
                        </a:rPr>
                        <a:t>1.</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dirty="0">
                          <a:effectLst/>
                        </a:rPr>
                        <a:t>int(10,0)</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405"/>
                        </a:lnSpc>
                        <a:spcAft>
                          <a:spcPts val="0"/>
                        </a:spcAft>
                      </a:pPr>
                      <a:r>
                        <a:rPr lang="en-US" sz="1100">
                          <a:effectLst/>
                        </a:rPr>
                        <a:t>Primary</a:t>
                      </a:r>
                      <a:r>
                        <a:rPr lang="en-US" sz="1100" spc="-10">
                          <a:effectLst/>
                        </a:rPr>
                        <a:t> </a:t>
                      </a:r>
                      <a:r>
                        <a:rPr lang="en-US" sz="11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18110351"/>
                  </a:ext>
                </a:extLst>
              </a:tr>
              <a:tr h="161096">
                <a:tc>
                  <a:txBody>
                    <a:bodyPr/>
                    <a:lstStyle/>
                    <a:p>
                      <a:pPr marL="296545">
                        <a:lnSpc>
                          <a:spcPts val="1185"/>
                        </a:lnSpc>
                        <a:spcBef>
                          <a:spcPts val="370"/>
                        </a:spcBef>
                        <a:spcAft>
                          <a:spcPts val="0"/>
                        </a:spcAft>
                      </a:pPr>
                      <a:r>
                        <a:rPr lang="en-US" sz="1100" dirty="0">
                          <a:effectLst/>
                        </a:rPr>
                        <a:t>2.</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doctype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8649743"/>
                  </a:ext>
                </a:extLst>
              </a:tr>
              <a:tr h="161584">
                <a:tc>
                  <a:txBody>
                    <a:bodyPr/>
                    <a:lstStyle/>
                    <a:p>
                      <a:pPr marL="296545">
                        <a:lnSpc>
                          <a:spcPts val="1185"/>
                        </a:lnSpc>
                        <a:spcBef>
                          <a:spcPts val="370"/>
                        </a:spcBef>
                        <a:spcAft>
                          <a:spcPts val="0"/>
                        </a:spcAft>
                      </a:pPr>
                      <a:r>
                        <a:rPr lang="en-US" sz="1100" dirty="0">
                          <a:effectLst/>
                        </a:rPr>
                        <a:t>3.</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sovno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68831468"/>
                  </a:ext>
                </a:extLst>
              </a:tr>
              <a:tr h="161096">
                <a:tc>
                  <a:txBody>
                    <a:bodyPr/>
                    <a:lstStyle/>
                    <a:p>
                      <a:pPr marL="296545">
                        <a:lnSpc>
                          <a:spcPts val="1185"/>
                        </a:lnSpc>
                        <a:spcBef>
                          <a:spcPts val="370"/>
                        </a:spcBef>
                        <a:spcAft>
                          <a:spcPts val="0"/>
                        </a:spcAft>
                      </a:pPr>
                      <a:r>
                        <a:rPr lang="en-US" sz="1100" dirty="0">
                          <a:effectLst/>
                        </a:rPr>
                        <a:t>4.</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fiyear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varchar(4)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Bef>
                          <a:spcPts val="10"/>
                        </a:spcBef>
                        <a:spcAft>
                          <a:spcPts val="0"/>
                        </a:spcAft>
                      </a:pPr>
                      <a:r>
                        <a:rPr lang="en-US" sz="1100">
                          <a:effectLst/>
                        </a:rPr>
                        <a:t>Foreign</a:t>
                      </a:r>
                      <a:r>
                        <a:rPr lang="en-US" sz="1100" spc="-15">
                          <a:effectLst/>
                        </a:rPr>
                        <a:t> </a:t>
                      </a:r>
                      <a:r>
                        <a:rPr lang="en-US" sz="11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85928859"/>
                  </a:ext>
                </a:extLst>
              </a:tr>
              <a:tr h="162560">
                <a:tc>
                  <a:txBody>
                    <a:bodyPr/>
                    <a:lstStyle/>
                    <a:p>
                      <a:pPr marL="296545">
                        <a:lnSpc>
                          <a:spcPts val="1195"/>
                        </a:lnSpc>
                        <a:spcBef>
                          <a:spcPts val="370"/>
                        </a:spcBef>
                        <a:spcAft>
                          <a:spcPts val="0"/>
                        </a:spcAft>
                      </a:pPr>
                      <a:r>
                        <a:rPr lang="en-US" sz="1100" dirty="0">
                          <a:effectLst/>
                        </a:rPr>
                        <a:t>5.</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70"/>
                        </a:spcBef>
                        <a:spcAft>
                          <a:spcPts val="0"/>
                        </a:spcAft>
                      </a:pPr>
                      <a:r>
                        <a:rPr lang="en-US" sz="1100">
                          <a:effectLst/>
                        </a:rPr>
                        <a:t>pcode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70"/>
                        </a:spcBef>
                        <a:spcAft>
                          <a:spcPts val="0"/>
                        </a:spcAft>
                      </a:pPr>
                      <a:r>
                        <a:rPr lang="en-US" sz="11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41629457"/>
                  </a:ext>
                </a:extLst>
              </a:tr>
              <a:tr h="161096">
                <a:tc>
                  <a:txBody>
                    <a:bodyPr/>
                    <a:lstStyle/>
                    <a:p>
                      <a:pPr marL="296545">
                        <a:lnSpc>
                          <a:spcPts val="1195"/>
                        </a:lnSpc>
                        <a:spcBef>
                          <a:spcPts val="355"/>
                        </a:spcBef>
                        <a:spcAft>
                          <a:spcPts val="0"/>
                        </a:spcAft>
                      </a:pPr>
                      <a:r>
                        <a:rPr lang="en-US" sz="1100" dirty="0">
                          <a:effectLst/>
                        </a:rPr>
                        <a:t>6.</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soamendno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varchar(3)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57821813"/>
                  </a:ext>
                </a:extLst>
              </a:tr>
              <a:tr h="161096">
                <a:tc>
                  <a:txBody>
                    <a:bodyPr/>
                    <a:lstStyle/>
                    <a:p>
                      <a:pPr marL="296545">
                        <a:lnSpc>
                          <a:spcPts val="1195"/>
                        </a:lnSpc>
                        <a:spcBef>
                          <a:spcPts val="355"/>
                        </a:spcBef>
                        <a:spcAft>
                          <a:spcPts val="0"/>
                        </a:spcAft>
                      </a:pPr>
                      <a:r>
                        <a:rPr lang="en-US" sz="1100" dirty="0">
                          <a:effectLst/>
                        </a:rPr>
                        <a:t>7.</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dirty="0">
                          <a:effectLst/>
                        </a:rPr>
                        <a:t>catcode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varchar(2)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72702409"/>
                  </a:ext>
                </a:extLst>
              </a:tr>
              <a:tr h="161096">
                <a:tc>
                  <a:txBody>
                    <a:bodyPr/>
                    <a:lstStyle/>
                    <a:p>
                      <a:pPr marL="296545">
                        <a:lnSpc>
                          <a:spcPts val="1195"/>
                        </a:lnSpc>
                        <a:spcBef>
                          <a:spcPts val="355"/>
                        </a:spcBef>
                        <a:spcAft>
                          <a:spcPts val="0"/>
                        </a:spcAft>
                      </a:pPr>
                      <a:r>
                        <a:rPr lang="en-US" sz="1100">
                          <a:effectLst/>
                        </a:rPr>
                        <a:t>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dirty="0">
                          <a:effectLst/>
                        </a:rPr>
                        <a:t>status</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49569737"/>
                  </a:ext>
                </a:extLst>
              </a:tr>
              <a:tr h="161096">
                <a:tc>
                  <a:txBody>
                    <a:bodyPr/>
                    <a:lstStyle/>
                    <a:p>
                      <a:pPr marL="296545">
                        <a:lnSpc>
                          <a:spcPts val="1195"/>
                        </a:lnSpc>
                        <a:spcBef>
                          <a:spcPts val="355"/>
                        </a:spcBef>
                        <a:spcAft>
                          <a:spcPts val="0"/>
                        </a:spcAft>
                      </a:pPr>
                      <a:r>
                        <a:rPr lang="en-US" sz="1100">
                          <a:effectLst/>
                        </a:rPr>
                        <a:t>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dirty="0">
                          <a:effectLst/>
                        </a:rPr>
                        <a:t>sodate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58725225"/>
                  </a:ext>
                </a:extLst>
              </a:tr>
              <a:tr h="161096">
                <a:tc>
                  <a:txBody>
                    <a:bodyPr/>
                    <a:lstStyle/>
                    <a:p>
                      <a:pPr marL="296545">
                        <a:lnSpc>
                          <a:spcPts val="1195"/>
                        </a:lnSpc>
                        <a:spcBef>
                          <a:spcPts val="355"/>
                        </a:spcBef>
                        <a:spcAft>
                          <a:spcPts val="0"/>
                        </a:spcAft>
                      </a:pPr>
                      <a:r>
                        <a:rPr lang="en-US" sz="1100">
                          <a:effectLst/>
                        </a:rPr>
                        <a:t>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dirty="0">
                          <a:effectLst/>
                        </a:rPr>
                        <a:t>schdt</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57151100"/>
                  </a:ext>
                </a:extLst>
              </a:tr>
              <a:tr h="161096">
                <a:tc>
                  <a:txBody>
                    <a:bodyPr/>
                    <a:lstStyle/>
                    <a:p>
                      <a:pPr marL="296545">
                        <a:lnSpc>
                          <a:spcPts val="1185"/>
                        </a:lnSpc>
                        <a:spcBef>
                          <a:spcPts val="370"/>
                        </a:spcBef>
                        <a:spcAft>
                          <a:spcPts val="0"/>
                        </a:spcAft>
                      </a:pPr>
                      <a:r>
                        <a:rPr lang="en-US" sz="1100">
                          <a:effectLst/>
                        </a:rPr>
                        <a:t>11.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dirty="0">
                          <a:effectLst/>
                        </a:rPr>
                        <a:t>edate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90546810"/>
                  </a:ext>
                </a:extLst>
              </a:tr>
              <a:tr h="161096">
                <a:tc>
                  <a:txBody>
                    <a:bodyPr/>
                    <a:lstStyle/>
                    <a:p>
                      <a:pPr marL="296545">
                        <a:lnSpc>
                          <a:spcPts val="1185"/>
                        </a:lnSpc>
                        <a:spcBef>
                          <a:spcPts val="370"/>
                        </a:spcBef>
                        <a:spcAft>
                          <a:spcPts val="0"/>
                        </a:spcAft>
                      </a:pPr>
                      <a:r>
                        <a:rPr lang="en-US" sz="1100">
                          <a:effectLst/>
                        </a:rPr>
                        <a:t>12.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dirty="0">
                          <a:effectLst/>
                        </a:rPr>
                        <a:t>vdate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dirty="0">
                          <a:effectLst/>
                        </a:rPr>
                        <a:t>datetime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10746398"/>
                  </a:ext>
                </a:extLst>
              </a:tr>
              <a:tr h="161096">
                <a:tc>
                  <a:txBody>
                    <a:bodyPr/>
                    <a:lstStyle/>
                    <a:p>
                      <a:pPr marL="296545">
                        <a:lnSpc>
                          <a:spcPts val="1185"/>
                        </a:lnSpc>
                        <a:spcBef>
                          <a:spcPts val="370"/>
                        </a:spcBef>
                        <a:spcAft>
                          <a:spcPts val="0"/>
                        </a:spcAft>
                      </a:pPr>
                      <a:r>
                        <a:rPr lang="en-US" sz="1100">
                          <a:effectLst/>
                        </a:rPr>
                        <a:t>13.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dirty="0">
                          <a:effectLst/>
                        </a:rPr>
                        <a:t>partcode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dirty="0">
                          <a:effectLst/>
                        </a:rPr>
                        <a:t>varchar(50)</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5176799"/>
                  </a:ext>
                </a:extLst>
              </a:tr>
              <a:tr h="161584">
                <a:tc>
                  <a:txBody>
                    <a:bodyPr/>
                    <a:lstStyle/>
                    <a:p>
                      <a:pPr marL="296545">
                        <a:lnSpc>
                          <a:spcPts val="1185"/>
                        </a:lnSpc>
                        <a:spcBef>
                          <a:spcPts val="370"/>
                        </a:spcBef>
                        <a:spcAft>
                          <a:spcPts val="0"/>
                        </a:spcAft>
                      </a:pPr>
                      <a:r>
                        <a:rPr lang="en-US" sz="1100">
                          <a:effectLst/>
                        </a:rPr>
                        <a:t>14.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soqty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dirty="0">
                          <a:effectLst/>
                        </a:rPr>
                        <a:t>numeric(10,5)</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57690290"/>
                  </a:ext>
                </a:extLst>
              </a:tr>
              <a:tr h="161096">
                <a:tc>
                  <a:txBody>
                    <a:bodyPr/>
                    <a:lstStyle/>
                    <a:p>
                      <a:pPr marL="296545">
                        <a:lnSpc>
                          <a:spcPts val="1185"/>
                        </a:lnSpc>
                        <a:spcBef>
                          <a:spcPts val="370"/>
                        </a:spcBef>
                        <a:spcAft>
                          <a:spcPts val="0"/>
                        </a:spcAft>
                      </a:pPr>
                      <a:r>
                        <a:rPr lang="en-US" sz="1100">
                          <a:effectLst/>
                        </a:rPr>
                        <a:t>15.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schqty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dirty="0">
                          <a:effectLst/>
                        </a:rPr>
                        <a:t>numeric(10,5)</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55673983"/>
                  </a:ext>
                </a:extLst>
              </a:tr>
              <a:tr h="161096">
                <a:tc>
                  <a:txBody>
                    <a:bodyPr/>
                    <a:lstStyle/>
                    <a:p>
                      <a:pPr marL="296545">
                        <a:lnSpc>
                          <a:spcPts val="1185"/>
                        </a:lnSpc>
                        <a:spcBef>
                          <a:spcPts val="370"/>
                        </a:spcBef>
                        <a:spcAft>
                          <a:spcPts val="0"/>
                        </a:spcAft>
                      </a:pPr>
                      <a:r>
                        <a:rPr lang="en-US" sz="1100">
                          <a:effectLst/>
                        </a:rPr>
                        <a:t>16.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a:effectLst/>
                        </a:rPr>
                        <a:t>despqty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85"/>
                        </a:lnSpc>
                        <a:spcBef>
                          <a:spcPts val="370"/>
                        </a:spcBef>
                        <a:spcAft>
                          <a:spcPts val="0"/>
                        </a:spcAft>
                      </a:pPr>
                      <a:r>
                        <a:rPr lang="en-US" sz="1100" dirty="0">
                          <a:effectLst/>
                        </a:rPr>
                        <a:t>numeric(10,5)</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86461002"/>
                  </a:ext>
                </a:extLst>
              </a:tr>
              <a:tr h="162560">
                <a:tc>
                  <a:txBody>
                    <a:bodyPr/>
                    <a:lstStyle/>
                    <a:p>
                      <a:pPr marL="296545">
                        <a:lnSpc>
                          <a:spcPts val="1195"/>
                        </a:lnSpc>
                        <a:spcBef>
                          <a:spcPts val="370"/>
                        </a:spcBef>
                        <a:spcAft>
                          <a:spcPts val="0"/>
                        </a:spcAft>
                      </a:pPr>
                      <a:r>
                        <a:rPr lang="en-US" sz="1100">
                          <a:effectLst/>
                        </a:rPr>
                        <a:t>17.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70"/>
                        </a:spcBef>
                        <a:spcAft>
                          <a:spcPts val="0"/>
                        </a:spcAft>
                      </a:pPr>
                      <a:r>
                        <a:rPr lang="en-US" sz="1100">
                          <a:effectLst/>
                        </a:rPr>
                        <a:t>balqty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70"/>
                        </a:spcBef>
                        <a:spcAft>
                          <a:spcPts val="0"/>
                        </a:spcAft>
                      </a:pPr>
                      <a:r>
                        <a:rPr lang="en-US" sz="1100">
                          <a:effectLst/>
                        </a:rPr>
                        <a:t>numeric(10,5)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75266953"/>
                  </a:ext>
                </a:extLst>
              </a:tr>
              <a:tr h="161096">
                <a:tc>
                  <a:txBody>
                    <a:bodyPr/>
                    <a:lstStyle/>
                    <a:p>
                      <a:pPr marL="296545">
                        <a:lnSpc>
                          <a:spcPts val="1195"/>
                        </a:lnSpc>
                        <a:spcBef>
                          <a:spcPts val="355"/>
                        </a:spcBef>
                        <a:spcAft>
                          <a:spcPts val="0"/>
                        </a:spcAft>
                      </a:pPr>
                      <a:r>
                        <a:rPr lang="en-US" sz="1100">
                          <a:effectLst/>
                        </a:rPr>
                        <a:t>18.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schenddt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03833051"/>
                  </a:ext>
                </a:extLst>
              </a:tr>
              <a:tr h="161096">
                <a:tc>
                  <a:txBody>
                    <a:bodyPr/>
                    <a:lstStyle/>
                    <a:p>
                      <a:pPr marL="296545">
                        <a:lnSpc>
                          <a:spcPts val="1195"/>
                        </a:lnSpc>
                        <a:spcBef>
                          <a:spcPts val="355"/>
                        </a:spcBef>
                        <a:spcAft>
                          <a:spcPts val="0"/>
                        </a:spcAft>
                      </a:pPr>
                      <a:r>
                        <a:rPr lang="en-US" sz="1100">
                          <a:effectLst/>
                        </a:rPr>
                        <a:t>19.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schstartdt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52718076"/>
                  </a:ext>
                </a:extLst>
              </a:tr>
              <a:tr h="161096">
                <a:tc>
                  <a:txBody>
                    <a:bodyPr/>
                    <a:lstStyle/>
                    <a:p>
                      <a:pPr marL="296545">
                        <a:lnSpc>
                          <a:spcPts val="1195"/>
                        </a:lnSpc>
                        <a:spcBef>
                          <a:spcPts val="355"/>
                        </a:spcBef>
                        <a:spcAft>
                          <a:spcPts val="0"/>
                        </a:spcAft>
                      </a:pPr>
                      <a:r>
                        <a:rPr lang="en-US" sz="1100">
                          <a:effectLst/>
                        </a:rPr>
                        <a:t>20.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remark</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195"/>
                        </a:lnSpc>
                        <a:spcBef>
                          <a:spcPts val="355"/>
                        </a:spcBef>
                        <a:spcAft>
                          <a:spcPts val="0"/>
                        </a:spcAft>
                      </a:pPr>
                      <a:r>
                        <a:rPr lang="en-US" sz="1100">
                          <a:effectLst/>
                        </a:rPr>
                        <a:t>varchar(100)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4147956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67623553"/>
              </p:ext>
            </p:extLst>
          </p:nvPr>
        </p:nvGraphicFramePr>
        <p:xfrm>
          <a:off x="1542215" y="4112237"/>
          <a:ext cx="6941385" cy="2755516"/>
        </p:xfrm>
        <a:graphic>
          <a:graphicData uri="http://schemas.openxmlformats.org/drawingml/2006/table">
            <a:tbl>
              <a:tblPr firstRow="1" firstCol="1" lastRow="1" lastCol="1" bandRow="1" bandCol="1">
                <a:tableStyleId>{5940675A-B579-460E-94D1-54222C63F5DA}</a:tableStyleId>
              </a:tblPr>
              <a:tblGrid>
                <a:gridCol w="1604549">
                  <a:extLst>
                    <a:ext uri="{9D8B030D-6E8A-4147-A177-3AD203B41FA5}">
                      <a16:colId xmlns:a16="http://schemas.microsoft.com/office/drawing/2014/main" val="2279656943"/>
                    </a:ext>
                  </a:extLst>
                </a:gridCol>
                <a:gridCol w="1797344">
                  <a:extLst>
                    <a:ext uri="{9D8B030D-6E8A-4147-A177-3AD203B41FA5}">
                      <a16:colId xmlns:a16="http://schemas.microsoft.com/office/drawing/2014/main" val="1796854099"/>
                    </a:ext>
                  </a:extLst>
                </a:gridCol>
                <a:gridCol w="1757696">
                  <a:extLst>
                    <a:ext uri="{9D8B030D-6E8A-4147-A177-3AD203B41FA5}">
                      <a16:colId xmlns:a16="http://schemas.microsoft.com/office/drawing/2014/main" val="1621366599"/>
                    </a:ext>
                  </a:extLst>
                </a:gridCol>
                <a:gridCol w="1781796">
                  <a:extLst>
                    <a:ext uri="{9D8B030D-6E8A-4147-A177-3AD203B41FA5}">
                      <a16:colId xmlns:a16="http://schemas.microsoft.com/office/drawing/2014/main" val="2105375128"/>
                    </a:ext>
                  </a:extLst>
                </a:gridCol>
              </a:tblGrid>
              <a:tr h="168047">
                <a:tc>
                  <a:txBody>
                    <a:bodyPr/>
                    <a:lstStyle/>
                    <a:p>
                      <a:pPr marL="296545">
                        <a:lnSpc>
                          <a:spcPts val="1230"/>
                        </a:lnSpc>
                        <a:spcBef>
                          <a:spcPts val="320"/>
                        </a:spcBef>
                        <a:spcAft>
                          <a:spcPts val="0"/>
                        </a:spcAft>
                      </a:pPr>
                      <a:r>
                        <a:rPr lang="en-US" sz="1100" dirty="0">
                          <a:effectLst/>
                        </a:rPr>
                        <a:t>21.</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divcode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dirty="0">
                          <a:effectLst/>
                        </a:rPr>
                        <a:t>varchar(5)</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22433896"/>
                  </a:ext>
                </a:extLst>
              </a:tr>
              <a:tr h="198655">
                <a:tc>
                  <a:txBody>
                    <a:bodyPr/>
                    <a:lstStyle/>
                    <a:p>
                      <a:pPr marL="296545">
                        <a:lnSpc>
                          <a:spcPts val="1230"/>
                        </a:lnSpc>
                        <a:spcBef>
                          <a:spcPts val="320"/>
                        </a:spcBef>
                        <a:spcAft>
                          <a:spcPts val="0"/>
                        </a:spcAft>
                      </a:pPr>
                      <a:r>
                        <a:rPr lang="en-US" sz="1100">
                          <a:effectLst/>
                        </a:rPr>
                        <a:t>22.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loccode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63389039"/>
                  </a:ext>
                </a:extLst>
              </a:tr>
              <a:tr h="198055">
                <a:tc>
                  <a:txBody>
                    <a:bodyPr/>
                    <a:lstStyle/>
                    <a:p>
                      <a:pPr marL="296545">
                        <a:lnSpc>
                          <a:spcPts val="1230"/>
                        </a:lnSpc>
                        <a:spcBef>
                          <a:spcPts val="320"/>
                        </a:spcBef>
                        <a:spcAft>
                          <a:spcPts val="0"/>
                        </a:spcAft>
                      </a:pPr>
                      <a:r>
                        <a:rPr lang="en-US" sz="1100">
                          <a:effectLst/>
                        </a:rPr>
                        <a:t>23.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clicode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26648597"/>
                  </a:ext>
                </a:extLst>
              </a:tr>
              <a:tr h="198055">
                <a:tc>
                  <a:txBody>
                    <a:bodyPr/>
                    <a:lstStyle/>
                    <a:p>
                      <a:pPr marL="296545">
                        <a:lnSpc>
                          <a:spcPts val="1230"/>
                        </a:lnSpc>
                        <a:spcBef>
                          <a:spcPts val="320"/>
                        </a:spcBef>
                        <a:spcAft>
                          <a:spcPts val="0"/>
                        </a:spcAft>
                      </a:pPr>
                      <a:r>
                        <a:rPr lang="en-US" sz="1100">
                          <a:effectLst/>
                        </a:rPr>
                        <a:t>24.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dirty="0">
                          <a:effectLst/>
                        </a:rPr>
                        <a:t>userid</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Uniqueidentifier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08454577"/>
                  </a:ext>
                </a:extLst>
              </a:tr>
              <a:tr h="198055">
                <a:tc>
                  <a:txBody>
                    <a:bodyPr/>
                    <a:lstStyle/>
                    <a:p>
                      <a:pPr marL="296545">
                        <a:lnSpc>
                          <a:spcPts val="1230"/>
                        </a:lnSpc>
                        <a:spcBef>
                          <a:spcPts val="320"/>
                        </a:spcBef>
                        <a:spcAft>
                          <a:spcPts val="0"/>
                        </a:spcAft>
                      </a:pPr>
                      <a:r>
                        <a:rPr lang="en-US" sz="1100">
                          <a:effectLst/>
                        </a:rPr>
                        <a:t>25.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sysdate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dirty="0">
                          <a:effectLst/>
                        </a:rPr>
                        <a:t>datetime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4630616"/>
                  </a:ext>
                </a:extLst>
              </a:tr>
              <a:tr h="198055">
                <a:tc>
                  <a:txBody>
                    <a:bodyPr/>
                    <a:lstStyle/>
                    <a:p>
                      <a:pPr marL="296545">
                        <a:lnSpc>
                          <a:spcPts val="1220"/>
                        </a:lnSpc>
                        <a:spcBef>
                          <a:spcPts val="330"/>
                        </a:spcBef>
                        <a:spcAft>
                          <a:spcPts val="0"/>
                        </a:spcAft>
                      </a:pPr>
                      <a:r>
                        <a:rPr lang="en-US" sz="1100">
                          <a:effectLst/>
                        </a:rPr>
                        <a:t>26.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custpartcode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varchar(30)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51000182"/>
                  </a:ext>
                </a:extLst>
              </a:tr>
              <a:tr h="198055">
                <a:tc>
                  <a:txBody>
                    <a:bodyPr/>
                    <a:lstStyle/>
                    <a:p>
                      <a:pPr marL="296545">
                        <a:lnSpc>
                          <a:spcPts val="1220"/>
                        </a:lnSpc>
                        <a:spcBef>
                          <a:spcPts val="330"/>
                        </a:spcBef>
                        <a:spcAft>
                          <a:spcPts val="0"/>
                        </a:spcAft>
                      </a:pPr>
                      <a:r>
                        <a:rPr lang="en-US" sz="1100">
                          <a:effectLst/>
                        </a:rPr>
                        <a:t>27.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custpartdesc</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varchar(50)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55704406"/>
                  </a:ext>
                </a:extLst>
              </a:tr>
              <a:tr h="198055">
                <a:tc>
                  <a:txBody>
                    <a:bodyPr/>
                    <a:lstStyle/>
                    <a:p>
                      <a:pPr marL="296545">
                        <a:lnSpc>
                          <a:spcPts val="1220"/>
                        </a:lnSpc>
                        <a:spcBef>
                          <a:spcPts val="330"/>
                        </a:spcBef>
                        <a:spcAft>
                          <a:spcPts val="0"/>
                        </a:spcAft>
                      </a:pPr>
                      <a:r>
                        <a:rPr lang="en-US" sz="1100">
                          <a:effectLst/>
                        </a:rPr>
                        <a:t>28.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schref</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varchar(20)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88029084"/>
                  </a:ext>
                </a:extLst>
              </a:tr>
              <a:tr h="198055">
                <a:tc>
                  <a:txBody>
                    <a:bodyPr/>
                    <a:lstStyle/>
                    <a:p>
                      <a:pPr marL="296545">
                        <a:lnSpc>
                          <a:spcPts val="1220"/>
                        </a:lnSpc>
                        <a:spcBef>
                          <a:spcPts val="330"/>
                        </a:spcBef>
                        <a:spcAft>
                          <a:spcPts val="0"/>
                        </a:spcAft>
                      </a:pPr>
                      <a:r>
                        <a:rPr lang="en-US" sz="1100">
                          <a:effectLst/>
                        </a:rPr>
                        <a:t>29.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schrefdate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82460833"/>
                  </a:ext>
                </a:extLst>
              </a:tr>
              <a:tr h="198055">
                <a:tc>
                  <a:txBody>
                    <a:bodyPr/>
                    <a:lstStyle/>
                    <a:p>
                      <a:pPr marL="296545">
                        <a:lnSpc>
                          <a:spcPts val="1220"/>
                        </a:lnSpc>
                        <a:spcBef>
                          <a:spcPts val="330"/>
                        </a:spcBef>
                        <a:spcAft>
                          <a:spcPts val="0"/>
                        </a:spcAft>
                      </a:pPr>
                      <a:r>
                        <a:rPr lang="en-US" sz="1100">
                          <a:effectLst/>
                        </a:rPr>
                        <a:t>30.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prodplanqty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numeric(10,2)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15085479"/>
                  </a:ext>
                </a:extLst>
              </a:tr>
              <a:tr h="198055">
                <a:tc>
                  <a:txBody>
                    <a:bodyPr/>
                    <a:lstStyle/>
                    <a:p>
                      <a:pPr marL="296545">
                        <a:lnSpc>
                          <a:spcPts val="1220"/>
                        </a:lnSpc>
                        <a:spcBef>
                          <a:spcPts val="330"/>
                        </a:spcBef>
                        <a:spcAft>
                          <a:spcPts val="0"/>
                        </a:spcAft>
                      </a:pPr>
                      <a:r>
                        <a:rPr lang="en-US" sz="1100">
                          <a:effectLst/>
                        </a:rPr>
                        <a:t>31.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isShortClose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20"/>
                        </a:lnSpc>
                        <a:spcBef>
                          <a:spcPts val="330"/>
                        </a:spcBef>
                        <a:spcAft>
                          <a:spcPts val="0"/>
                        </a:spcAft>
                      </a:pPr>
                      <a:r>
                        <a:rPr lang="en-US" sz="1100">
                          <a:effectLst/>
                        </a:rPr>
                        <a:t>Bit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74128402"/>
                  </a:ext>
                </a:extLst>
              </a:tr>
              <a:tr h="199856">
                <a:tc>
                  <a:txBody>
                    <a:bodyPr/>
                    <a:lstStyle/>
                    <a:p>
                      <a:pPr marL="296545">
                        <a:lnSpc>
                          <a:spcPts val="1230"/>
                        </a:lnSpc>
                        <a:spcBef>
                          <a:spcPts val="330"/>
                        </a:spcBef>
                        <a:spcAft>
                          <a:spcPts val="0"/>
                        </a:spcAft>
                      </a:pPr>
                      <a:r>
                        <a:rPr lang="en-US" sz="1100">
                          <a:effectLst/>
                        </a:rPr>
                        <a:t>32.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30"/>
                        </a:spcBef>
                        <a:spcAft>
                          <a:spcPts val="0"/>
                        </a:spcAft>
                      </a:pPr>
                      <a:r>
                        <a:rPr lang="en-US" sz="1100">
                          <a:effectLst/>
                        </a:rPr>
                        <a:t>shortclosedDate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30"/>
                        </a:spcBef>
                        <a:spcAft>
                          <a:spcPts val="0"/>
                        </a:spcAft>
                      </a:pPr>
                      <a:r>
                        <a:rPr lang="en-US" sz="11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62334261"/>
                  </a:ext>
                </a:extLst>
              </a:tr>
              <a:tr h="198655">
                <a:tc>
                  <a:txBody>
                    <a:bodyPr/>
                    <a:lstStyle/>
                    <a:p>
                      <a:pPr marL="296545">
                        <a:lnSpc>
                          <a:spcPts val="1230"/>
                        </a:lnSpc>
                        <a:spcBef>
                          <a:spcPts val="325"/>
                        </a:spcBef>
                        <a:spcAft>
                          <a:spcPts val="0"/>
                        </a:spcAft>
                      </a:pPr>
                      <a:r>
                        <a:rPr lang="en-US" sz="1100">
                          <a:effectLst/>
                        </a:rPr>
                        <a:t>33.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5"/>
                        </a:spcBef>
                        <a:spcAft>
                          <a:spcPts val="0"/>
                        </a:spcAft>
                      </a:pPr>
                      <a:r>
                        <a:rPr lang="en-US" sz="1100">
                          <a:effectLst/>
                        </a:rPr>
                        <a:t>shortclosedremark</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5"/>
                        </a:spcBef>
                        <a:spcAft>
                          <a:spcPts val="0"/>
                        </a:spcAft>
                      </a:pPr>
                      <a:r>
                        <a:rPr lang="en-US" sz="1100">
                          <a:effectLst/>
                        </a:rPr>
                        <a:t>varchar(200)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0211270"/>
                  </a:ext>
                </a:extLst>
              </a:tr>
              <a:tr h="198055">
                <a:tc>
                  <a:txBody>
                    <a:bodyPr/>
                    <a:lstStyle/>
                    <a:p>
                      <a:pPr marL="296545">
                        <a:lnSpc>
                          <a:spcPts val="1230"/>
                        </a:lnSpc>
                        <a:spcBef>
                          <a:spcPts val="320"/>
                        </a:spcBef>
                        <a:spcAft>
                          <a:spcPts val="0"/>
                        </a:spcAft>
                      </a:pPr>
                      <a:r>
                        <a:rPr lang="en-US" sz="1100">
                          <a:effectLst/>
                        </a:rPr>
                        <a:t>34.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shortcloseduser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230"/>
                        </a:lnSpc>
                        <a:spcBef>
                          <a:spcPts val="320"/>
                        </a:spcBef>
                        <a:spcAft>
                          <a:spcPts val="0"/>
                        </a:spcAft>
                      </a:pPr>
                      <a:r>
                        <a:rPr lang="en-US" sz="1100">
                          <a:effectLst/>
                        </a:rPr>
                        <a:t>uniqueidentifier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1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78875134"/>
                  </a:ext>
                </a:extLst>
              </a:tr>
            </a:tbl>
          </a:graphicData>
        </a:graphic>
      </p:graphicFrame>
      <p:sp>
        <p:nvSpPr>
          <p:cNvPr id="4" name="Rectangle 1"/>
          <p:cNvSpPr>
            <a:spLocks noChangeArrowheads="1"/>
          </p:cNvSpPr>
          <p:nvPr/>
        </p:nvSpPr>
        <p:spPr bwMode="auto">
          <a:xfrm>
            <a:off x="515938" y="53895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339678" y="45113"/>
            <a:ext cx="6451600" cy="646331"/>
          </a:xfrm>
          <a:prstGeom prst="rect">
            <a:avLst/>
          </a:prstGeom>
          <a:noFill/>
        </p:spPr>
        <p:txBody>
          <a:bodyPr wrap="square" rtlCol="0">
            <a:spAutoFit/>
          </a:bodyPr>
          <a:lstStyle/>
          <a:p>
            <a:r>
              <a:rPr lang="en-US" b="1" dirty="0"/>
              <a:t>Table Name: SD_SOSched</a:t>
            </a:r>
            <a:endParaRPr lang="en-IN" dirty="0"/>
          </a:p>
          <a:p>
            <a:endParaRPr lang="en-IN" dirty="0"/>
          </a:p>
        </p:txBody>
      </p:sp>
    </p:spTree>
    <p:extLst>
      <p:ext uri="{BB962C8B-B14F-4D97-AF65-F5344CB8AC3E}">
        <p14:creationId xmlns:p14="http://schemas.microsoft.com/office/powerpoint/2010/main" val="29923185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510" y="219364"/>
            <a:ext cx="8911687" cy="1103090"/>
          </a:xfrm>
        </p:spPr>
        <p:txBody>
          <a:bodyPr>
            <a:normAutofit fontScale="90000"/>
          </a:bodyPr>
          <a:lstStyle/>
          <a:p>
            <a:r>
              <a:rPr lang="en-US" sz="2700" b="1" u="sng" dirty="0" smtClean="0">
                <a:latin typeface="Times New Roman" pitchFamily="18" charset="0"/>
                <a:cs typeface="Times New Roman" pitchFamily="18" charset="0"/>
              </a:rPr>
              <a:t>Process </a:t>
            </a:r>
            <a:r>
              <a:rPr lang="en-US" sz="2700" b="1" u="sng" dirty="0">
                <a:latin typeface="Times New Roman" pitchFamily="18" charset="0"/>
                <a:cs typeface="Times New Roman" pitchFamily="18" charset="0"/>
              </a:rPr>
              <a:t>of Production</a:t>
            </a:r>
            <a:r>
              <a:rPr lang="en-US" sz="2700" b="1" u="sng" dirty="0" smtClean="0">
                <a:latin typeface="Times New Roman" pitchFamily="18" charset="0"/>
                <a:cs typeface="Times New Roman" pitchFamily="18" charset="0"/>
              </a:rPr>
              <a:t>:</a:t>
            </a:r>
            <a:r>
              <a:rPr lang="en-IN" sz="2700" dirty="0">
                <a:latin typeface="Times New Roman" pitchFamily="18" charset="0"/>
                <a:cs typeface="Times New Roman" pitchFamily="18" charset="0"/>
              </a:rPr>
              <a:t/>
            </a:r>
            <a:br>
              <a:rPr lang="en-IN" sz="2700" dirty="0">
                <a:latin typeface="Times New Roman" pitchFamily="18" charset="0"/>
                <a:cs typeface="Times New Roman" pitchFamily="18" charset="0"/>
              </a:rPr>
            </a:br>
            <a:r>
              <a:rPr lang="en-US" sz="2000" dirty="0">
                <a:latin typeface="Times New Roman" pitchFamily="18" charset="0"/>
                <a:cs typeface="Times New Roman" pitchFamily="18" charset="0"/>
              </a:rPr>
              <a:t>Converting planned order to production order</a:t>
            </a: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Releasing the production order</a:t>
            </a: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Goods Issue for production order</a:t>
            </a: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US" sz="2000" dirty="0">
                <a:latin typeface="Times New Roman" pitchFamily="18" charset="0"/>
                <a:cs typeface="Times New Roman" pitchFamily="18" charset="0"/>
              </a:rPr>
              <a:t>Confirmation of production </a:t>
            </a:r>
            <a:r>
              <a:rPr lang="en-US" sz="2000" dirty="0" smtClean="0">
                <a:latin typeface="Times New Roman" pitchFamily="18" charset="0"/>
                <a:cs typeface="Times New Roman" pitchFamily="18" charset="0"/>
              </a:rPr>
              <a:t>order</a:t>
            </a:r>
            <a:br>
              <a:rPr lang="en-US" sz="2000" dirty="0" smtClean="0">
                <a:latin typeface="Times New Roman" pitchFamily="18" charset="0"/>
                <a:cs typeface="Times New Roman" pitchFamily="18" charset="0"/>
              </a:rPr>
            </a:b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US" sz="2000"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
            </a:r>
            <a:br>
              <a:rPr lang="en-IN" sz="2000" dirty="0">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27100" y="1953623"/>
            <a:ext cx="11353800" cy="4790077"/>
          </a:xfrm>
        </p:spPr>
        <p:txBody>
          <a:bodyPr/>
          <a:lstStyle/>
          <a:p>
            <a:r>
              <a:rPr lang="en-US" sz="2400" b="1" u="sng" dirty="0">
                <a:latin typeface="Times New Roman" pitchFamily="18" charset="0"/>
                <a:cs typeface="Times New Roman" pitchFamily="18" charset="0"/>
              </a:rPr>
              <a:t>Types of production:</a:t>
            </a:r>
            <a:endParaRPr lang="en-IN" sz="2400" dirty="0">
              <a:latin typeface="Times New Roman" pitchFamily="18" charset="0"/>
              <a:cs typeface="Times New Roman" pitchFamily="18" charset="0"/>
            </a:endParaRPr>
          </a:p>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organization of manufacturing systems, also planning and control of production greatly depends on type of product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of the product line.</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Basic principles that guide the formation of planning policy and its execution may be the same for all the manufacturing concerns. But emphasis on a particular aspect of production management in fulfilling of specific requirement of the plant and the management approach to the problems of inventory, machine selection, machine setting, tooling,</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Routing, scheduling, loading, follow up and general control will differ depending on the type of production system. Three main factors generally determine these aspects are</a:t>
            </a:r>
            <a:r>
              <a:rPr lang="en-US" dirty="0" smtClean="0">
                <a:latin typeface="Times New Roman" pitchFamily="18" charset="0"/>
                <a:cs typeface="Times New Roman" pitchFamily="18" charset="0"/>
              </a:rPr>
              <a:t>:</a:t>
            </a:r>
          </a:p>
          <a:p>
            <a:pPr marL="0" lvl="0" indent="0">
              <a:buNone/>
            </a:pPr>
            <a:endParaRPr lang="en-US" dirty="0" smtClean="0">
              <a:latin typeface="Times New Roman" pitchFamily="18" charset="0"/>
              <a:cs typeface="Times New Roman" pitchFamily="18" charset="0"/>
            </a:endParaRPr>
          </a:p>
          <a:p>
            <a:pPr marL="0" lvl="0" indent="0">
              <a:buNone/>
            </a:pPr>
            <a:r>
              <a:rPr lang="en-US" dirty="0" smtClean="0">
                <a:latin typeface="Times New Roman" pitchFamily="18" charset="0"/>
                <a:cs typeface="Times New Roman" pitchFamily="18" charset="0"/>
              </a:rPr>
              <a:t>1)Size </a:t>
            </a:r>
            <a:r>
              <a:rPr lang="en-US" dirty="0">
                <a:latin typeface="Times New Roman" pitchFamily="18" charset="0"/>
                <a:cs typeface="Times New Roman" pitchFamily="18" charset="0"/>
              </a:rPr>
              <a:t>of the Plant i.e., Small Industry, Medium sized Industry or Large Industry.</a:t>
            </a:r>
            <a:endParaRPr lang="en-IN" dirty="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2)</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Type </a:t>
            </a:r>
            <a:r>
              <a:rPr lang="en-US" dirty="0">
                <a:latin typeface="Times New Roman" pitchFamily="18" charset="0"/>
                <a:cs typeface="Times New Roman" pitchFamily="18" charset="0"/>
              </a:rPr>
              <a:t>of production i.e., quantities of finished products and regularity of manufacture. For example </a:t>
            </a:r>
            <a:r>
              <a:rPr lang="en-US" dirty="0" smtClean="0">
                <a:latin typeface="Times New Roman" pitchFamily="18" charset="0"/>
                <a:cs typeface="Times New Roman" pitchFamily="18" charset="0"/>
              </a:rPr>
              <a:t>whether </a:t>
            </a:r>
            <a:r>
              <a:rPr lang="en-US" dirty="0">
                <a:latin typeface="Times New Roman" pitchFamily="18" charset="0"/>
                <a:cs typeface="Times New Roman" pitchFamily="18" charset="0"/>
              </a:rPr>
              <a:t>Job production or Batch Production or Continuous Production.</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405909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63563508"/>
              </p:ext>
            </p:extLst>
          </p:nvPr>
        </p:nvGraphicFramePr>
        <p:xfrm>
          <a:off x="1943103" y="977897"/>
          <a:ext cx="7302498" cy="5384803"/>
        </p:xfrm>
        <a:graphic>
          <a:graphicData uri="http://schemas.openxmlformats.org/drawingml/2006/table">
            <a:tbl>
              <a:tblPr firstRow="1" firstCol="1" lastRow="1" lastCol="1" bandRow="1" bandCol="1">
                <a:tableStyleId>{5940675A-B579-460E-94D1-54222C63F5DA}</a:tableStyleId>
              </a:tblPr>
              <a:tblGrid>
                <a:gridCol w="1798614">
                  <a:extLst>
                    <a:ext uri="{9D8B030D-6E8A-4147-A177-3AD203B41FA5}">
                      <a16:colId xmlns:a16="http://schemas.microsoft.com/office/drawing/2014/main" val="2212196183"/>
                    </a:ext>
                  </a:extLst>
                </a:gridCol>
                <a:gridCol w="1839033">
                  <a:extLst>
                    <a:ext uri="{9D8B030D-6E8A-4147-A177-3AD203B41FA5}">
                      <a16:colId xmlns:a16="http://schemas.microsoft.com/office/drawing/2014/main" val="2780806640"/>
                    </a:ext>
                  </a:extLst>
                </a:gridCol>
                <a:gridCol w="1839033">
                  <a:extLst>
                    <a:ext uri="{9D8B030D-6E8A-4147-A177-3AD203B41FA5}">
                      <a16:colId xmlns:a16="http://schemas.microsoft.com/office/drawing/2014/main" val="2570320434"/>
                    </a:ext>
                  </a:extLst>
                </a:gridCol>
                <a:gridCol w="1825818">
                  <a:extLst>
                    <a:ext uri="{9D8B030D-6E8A-4147-A177-3AD203B41FA5}">
                      <a16:colId xmlns:a16="http://schemas.microsoft.com/office/drawing/2014/main" val="2483899151"/>
                    </a:ext>
                  </a:extLst>
                </a:gridCol>
              </a:tblGrid>
              <a:tr h="355526">
                <a:tc>
                  <a:txBody>
                    <a:bodyPr/>
                    <a:lstStyle/>
                    <a:p>
                      <a:pPr marL="43815" marR="711200"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35932150"/>
                  </a:ext>
                </a:extLst>
              </a:tr>
              <a:tr h="244713">
                <a:tc>
                  <a:txBody>
                    <a:bodyPr/>
                    <a:lstStyle/>
                    <a:p>
                      <a:pPr marL="56515" marR="809625" algn="ctr">
                        <a:lnSpc>
                          <a:spcPts val="1315"/>
                        </a:lnSpc>
                        <a:spcBef>
                          <a:spcPts val="235"/>
                        </a:spcBef>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doctype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68034673"/>
                  </a:ext>
                </a:extLst>
              </a:tr>
              <a:tr h="244713">
                <a:tc>
                  <a:txBody>
                    <a:bodyPr/>
                    <a:lstStyle/>
                    <a:p>
                      <a:pPr marL="56515" marR="809625" algn="ctr">
                        <a:lnSpc>
                          <a:spcPts val="1305"/>
                        </a:lnSpc>
                        <a:spcBef>
                          <a:spcPts val="250"/>
                        </a:spcBef>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dirty="0">
                          <a:effectLst/>
                        </a:rPr>
                        <a:t>fiyear</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03160004"/>
                  </a:ext>
                </a:extLst>
              </a:tr>
              <a:tr h="244713">
                <a:tc>
                  <a:txBody>
                    <a:bodyPr/>
                    <a:lstStyle/>
                    <a:p>
                      <a:pPr marL="56515" marR="809625" algn="ctr">
                        <a:lnSpc>
                          <a:spcPts val="1305"/>
                        </a:lnSpc>
                        <a:spcBef>
                          <a:spcPts val="250"/>
                        </a:spcBef>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pdno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88297942"/>
                  </a:ext>
                </a:extLst>
              </a:tr>
              <a:tr h="237497">
                <a:tc>
                  <a:txBody>
                    <a:bodyPr/>
                    <a:lstStyle/>
                    <a:p>
                      <a:pPr marL="56515" marR="809625" algn="ctr">
                        <a:lnSpc>
                          <a:spcPts val="1305"/>
                        </a:lnSpc>
                        <a:spcBef>
                          <a:spcPts val="250"/>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pddate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dirty="0">
                          <a:effectLst/>
                        </a:rPr>
                        <a:t>datetimer</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71791968"/>
                  </a:ext>
                </a:extLst>
              </a:tr>
              <a:tr h="237497">
                <a:tc>
                  <a:txBody>
                    <a:bodyPr/>
                    <a:lstStyle/>
                    <a:p>
                      <a:pPr marL="56515" marR="809625" algn="ctr">
                        <a:lnSpc>
                          <a:spcPts val="1305"/>
                        </a:lnSpc>
                        <a:spcBef>
                          <a:spcPts val="250"/>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fromdate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dirty="0">
                          <a:effectLst/>
                        </a:rPr>
                        <a:t>datetimer</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67789134"/>
                  </a:ext>
                </a:extLst>
              </a:tr>
              <a:tr h="238217">
                <a:tc>
                  <a:txBody>
                    <a:bodyPr/>
                    <a:lstStyle/>
                    <a:p>
                      <a:pPr marL="56515" marR="809625" algn="ctr">
                        <a:lnSpc>
                          <a:spcPts val="1305"/>
                        </a:lnSpc>
                        <a:spcBef>
                          <a:spcPts val="250"/>
                        </a:spcBef>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dirty="0">
                          <a:effectLst/>
                        </a:rPr>
                        <a:t>todate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dirty="0">
                          <a:effectLst/>
                        </a:rPr>
                        <a:t>datetimer</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96304383"/>
                  </a:ext>
                </a:extLst>
              </a:tr>
              <a:tr h="244713">
                <a:tc>
                  <a:txBody>
                    <a:bodyPr/>
                    <a:lstStyle/>
                    <a:p>
                      <a:pPr marL="56515" marR="809625" algn="ctr">
                        <a:lnSpc>
                          <a:spcPts val="1305"/>
                        </a:lnSpc>
                        <a:spcBef>
                          <a:spcPts val="25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14619929"/>
                  </a:ext>
                </a:extLst>
              </a:tr>
              <a:tr h="237497">
                <a:tc>
                  <a:txBody>
                    <a:bodyPr/>
                    <a:lstStyle/>
                    <a:p>
                      <a:pPr marL="56515" marR="809625" algn="ctr">
                        <a:lnSpc>
                          <a:spcPts val="1305"/>
                        </a:lnSpc>
                        <a:spcBef>
                          <a:spcPts val="250"/>
                        </a:spcBef>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02019287"/>
                  </a:ext>
                </a:extLst>
              </a:tr>
              <a:tr h="237497">
                <a:tc>
                  <a:txBody>
                    <a:bodyPr/>
                    <a:lstStyle/>
                    <a:p>
                      <a:pPr marL="56515" marR="809625" algn="ctr">
                        <a:lnSpc>
                          <a:spcPts val="1305"/>
                        </a:lnSpc>
                        <a:spcBef>
                          <a:spcPts val="250"/>
                        </a:spcBef>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groupid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75806595"/>
                  </a:ext>
                </a:extLst>
              </a:tr>
              <a:tr h="237497">
                <a:tc>
                  <a:txBody>
                    <a:bodyPr/>
                    <a:lstStyle/>
                    <a:p>
                      <a:pPr marL="41910" marR="711200" algn="ctr">
                        <a:lnSpc>
                          <a:spcPts val="1305"/>
                        </a:lnSpc>
                        <a:spcBef>
                          <a:spcPts val="250"/>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60414665"/>
                  </a:ext>
                </a:extLst>
              </a:tr>
              <a:tr h="239657">
                <a:tc>
                  <a:txBody>
                    <a:bodyPr/>
                    <a:lstStyle/>
                    <a:p>
                      <a:pPr marL="41910" marR="711200" algn="ctr">
                        <a:lnSpc>
                          <a:spcPts val="1315"/>
                        </a:lnSpc>
                        <a:spcBef>
                          <a:spcPts val="250"/>
                        </a:spcBef>
                        <a:spcAft>
                          <a:spcPts val="0"/>
                        </a:spcAft>
                      </a:pPr>
                      <a:r>
                        <a:rPr lang="en-US" sz="1400">
                          <a:effectLst/>
                        </a:rPr>
                        <a:t>11.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1608096"/>
                  </a:ext>
                </a:extLst>
              </a:tr>
              <a:tr h="244713">
                <a:tc>
                  <a:txBody>
                    <a:bodyPr/>
                    <a:lstStyle/>
                    <a:p>
                      <a:pPr marL="41910" marR="711200" algn="ctr">
                        <a:lnSpc>
                          <a:spcPts val="1315"/>
                        </a:lnSpc>
                        <a:spcBef>
                          <a:spcPts val="235"/>
                        </a:spcBef>
                        <a:spcAft>
                          <a:spcPts val="0"/>
                        </a:spcAft>
                      </a:pPr>
                      <a:r>
                        <a:rPr lang="en-US" sz="1400">
                          <a:effectLst/>
                        </a:rPr>
                        <a:t>12.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99950269"/>
                  </a:ext>
                </a:extLst>
              </a:tr>
              <a:tr h="237497">
                <a:tc>
                  <a:txBody>
                    <a:bodyPr/>
                    <a:lstStyle/>
                    <a:p>
                      <a:pPr marL="41910" marR="711200" algn="ctr">
                        <a:lnSpc>
                          <a:spcPts val="1315"/>
                        </a:lnSpc>
                        <a:spcBef>
                          <a:spcPts val="235"/>
                        </a:spcBef>
                        <a:spcAft>
                          <a:spcPts val="0"/>
                        </a:spcAft>
                      </a:pPr>
                      <a:r>
                        <a:rPr lang="en-US" sz="1400">
                          <a:effectLst/>
                        </a:rPr>
                        <a:t>13.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approval</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56841219"/>
                  </a:ext>
                </a:extLst>
              </a:tr>
              <a:tr h="237497">
                <a:tc>
                  <a:txBody>
                    <a:bodyPr/>
                    <a:lstStyle/>
                    <a:p>
                      <a:pPr marL="41910" marR="711200" algn="ctr">
                        <a:lnSpc>
                          <a:spcPts val="1305"/>
                        </a:lnSpc>
                        <a:spcBef>
                          <a:spcPts val="250"/>
                        </a:spcBef>
                        <a:spcAft>
                          <a:spcPts val="0"/>
                        </a:spcAft>
                      </a:pPr>
                      <a:r>
                        <a:rPr lang="en-US" sz="1400">
                          <a:effectLst/>
                        </a:rPr>
                        <a:t>14.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approval1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72820542"/>
                  </a:ext>
                </a:extLst>
              </a:tr>
              <a:tr h="237497">
                <a:tc>
                  <a:txBody>
                    <a:bodyPr/>
                    <a:lstStyle/>
                    <a:p>
                      <a:pPr marL="41910" marR="711200" algn="ctr">
                        <a:lnSpc>
                          <a:spcPts val="1305"/>
                        </a:lnSpc>
                        <a:spcBef>
                          <a:spcPts val="250"/>
                        </a:spcBef>
                        <a:spcAft>
                          <a:spcPts val="0"/>
                        </a:spcAft>
                      </a:pPr>
                      <a:r>
                        <a:rPr lang="en-US" sz="1400">
                          <a:effectLst/>
                        </a:rPr>
                        <a:t>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sovno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82673295"/>
                  </a:ext>
                </a:extLst>
              </a:tr>
              <a:tr h="237497">
                <a:tc>
                  <a:txBody>
                    <a:bodyPr/>
                    <a:lstStyle/>
                    <a:p>
                      <a:pPr marL="41910" marR="711200" algn="ctr">
                        <a:lnSpc>
                          <a:spcPts val="1305"/>
                        </a:lnSpc>
                        <a:spcBef>
                          <a:spcPts val="250"/>
                        </a:spcBef>
                        <a:spcAft>
                          <a:spcPts val="0"/>
                        </a:spcAft>
                      </a:pPr>
                      <a:r>
                        <a:rPr lang="en-US" sz="1400">
                          <a:effectLst/>
                        </a:rPr>
                        <a:t>16.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scheduleno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int(10,0)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99158305"/>
                  </a:ext>
                </a:extLst>
              </a:tr>
              <a:tr h="238217">
                <a:tc>
                  <a:txBody>
                    <a:bodyPr/>
                    <a:lstStyle/>
                    <a:p>
                      <a:pPr marL="41910" marR="711200" algn="ctr">
                        <a:lnSpc>
                          <a:spcPts val="1305"/>
                        </a:lnSpc>
                        <a:spcBef>
                          <a:spcPts val="250"/>
                        </a:spcBef>
                        <a:spcAft>
                          <a:spcPts val="0"/>
                        </a:spcAft>
                      </a:pPr>
                      <a:r>
                        <a:rPr lang="en-US" sz="1400">
                          <a:effectLst/>
                        </a:rPr>
                        <a:t>17.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soamendno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78263492"/>
                  </a:ext>
                </a:extLst>
              </a:tr>
              <a:tr h="237497">
                <a:tc>
                  <a:txBody>
                    <a:bodyPr/>
                    <a:lstStyle/>
                    <a:p>
                      <a:pPr marL="41910" marR="711200" algn="ctr">
                        <a:lnSpc>
                          <a:spcPts val="1305"/>
                        </a:lnSpc>
                        <a:spcBef>
                          <a:spcPts val="250"/>
                        </a:spcBef>
                        <a:spcAft>
                          <a:spcPts val="0"/>
                        </a:spcAft>
                      </a:pPr>
                      <a:r>
                        <a:rPr lang="en-US" sz="1400">
                          <a:effectLst/>
                        </a:rPr>
                        <a:t>18.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withsoflag</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1466522"/>
                  </a:ext>
                </a:extLst>
              </a:tr>
              <a:tr h="237497">
                <a:tc>
                  <a:txBody>
                    <a:bodyPr/>
                    <a:lstStyle/>
                    <a:p>
                      <a:pPr marL="41910" marR="711200" algn="ctr">
                        <a:lnSpc>
                          <a:spcPts val="1305"/>
                        </a:lnSpc>
                        <a:spcBef>
                          <a:spcPts val="250"/>
                        </a:spcBef>
                        <a:spcAft>
                          <a:spcPts val="0"/>
                        </a:spcAft>
                      </a:pPr>
                      <a:r>
                        <a:rPr lang="en-US" sz="1400">
                          <a:effectLst/>
                        </a:rPr>
                        <a:t>19.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IsWithJobOrder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bit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16781409"/>
                  </a:ext>
                </a:extLst>
              </a:tr>
              <a:tr h="237497">
                <a:tc>
                  <a:txBody>
                    <a:bodyPr/>
                    <a:lstStyle/>
                    <a:p>
                      <a:pPr marL="41910" marR="711200" algn="ctr">
                        <a:lnSpc>
                          <a:spcPts val="1305"/>
                        </a:lnSpc>
                        <a:spcBef>
                          <a:spcPts val="250"/>
                        </a:spcBef>
                        <a:spcAft>
                          <a:spcPts val="0"/>
                        </a:spcAft>
                      </a:pPr>
                      <a:r>
                        <a:rPr lang="en-US" sz="1400">
                          <a:effectLst/>
                        </a:rPr>
                        <a:t>20.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isMrpGenerated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bit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25541187"/>
                  </a:ext>
                </a:extLst>
              </a:tr>
              <a:tr h="239657">
                <a:tc>
                  <a:txBody>
                    <a:bodyPr/>
                    <a:lstStyle/>
                    <a:p>
                      <a:pPr marL="41910" marR="711200" algn="ctr">
                        <a:lnSpc>
                          <a:spcPts val="1315"/>
                        </a:lnSpc>
                        <a:spcBef>
                          <a:spcPts val="250"/>
                        </a:spcBef>
                        <a:spcAft>
                          <a:spcPts val="0"/>
                        </a:spcAft>
                      </a:pPr>
                      <a:r>
                        <a:rPr lang="en-US" sz="1400">
                          <a:effectLst/>
                        </a:rPr>
                        <a:t>21.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a:effectLst/>
                        </a:rPr>
                        <a:t>isPRGenerated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a:effectLst/>
                        </a:rPr>
                        <a:t>bit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51974219"/>
                  </a:ext>
                </a:extLst>
              </a:tr>
            </a:tbl>
          </a:graphicData>
        </a:graphic>
      </p:graphicFrame>
      <p:sp>
        <p:nvSpPr>
          <p:cNvPr id="3" name="TextBox 2"/>
          <p:cNvSpPr txBox="1"/>
          <p:nvPr/>
        </p:nvSpPr>
        <p:spPr>
          <a:xfrm>
            <a:off x="1402497" y="286034"/>
            <a:ext cx="5524500" cy="646331"/>
          </a:xfrm>
          <a:prstGeom prst="rect">
            <a:avLst/>
          </a:prstGeom>
          <a:noFill/>
        </p:spPr>
        <p:txBody>
          <a:bodyPr wrap="square" rtlCol="0">
            <a:spAutoFit/>
          </a:bodyPr>
          <a:lstStyle/>
          <a:p>
            <a:r>
              <a:rPr lang="en-US" b="1" dirty="0"/>
              <a:t>Table Name</a:t>
            </a:r>
            <a:r>
              <a:rPr lang="en-US" dirty="0"/>
              <a:t>: </a:t>
            </a:r>
            <a:r>
              <a:rPr lang="en-US" b="1" dirty="0"/>
              <a:t>wip_ProdPlan</a:t>
            </a:r>
            <a:endParaRPr lang="en-IN" dirty="0"/>
          </a:p>
          <a:p>
            <a:endParaRPr lang="en-IN" dirty="0"/>
          </a:p>
        </p:txBody>
      </p:sp>
    </p:spTree>
    <p:extLst>
      <p:ext uri="{BB962C8B-B14F-4D97-AF65-F5344CB8AC3E}">
        <p14:creationId xmlns:p14="http://schemas.microsoft.com/office/powerpoint/2010/main" val="2059521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9077" y="311244"/>
            <a:ext cx="4953000" cy="646331"/>
          </a:xfrm>
          <a:prstGeom prst="rect">
            <a:avLst/>
          </a:prstGeom>
          <a:noFill/>
        </p:spPr>
        <p:txBody>
          <a:bodyPr wrap="square" rtlCol="0">
            <a:spAutoFit/>
          </a:bodyPr>
          <a:lstStyle/>
          <a:p>
            <a:r>
              <a:rPr lang="en-US" b="1" dirty="0"/>
              <a:t>Table Name</a:t>
            </a:r>
            <a:r>
              <a:rPr lang="en-US" dirty="0"/>
              <a:t>: </a:t>
            </a:r>
            <a:r>
              <a:rPr lang="en-US" b="1" dirty="0"/>
              <a:t>wip_ProdPlanDet</a:t>
            </a:r>
            <a:endParaRPr lang="en-IN" dirty="0"/>
          </a:p>
          <a:p>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923223947"/>
              </p:ext>
            </p:extLst>
          </p:nvPr>
        </p:nvGraphicFramePr>
        <p:xfrm>
          <a:off x="1943100" y="1096010"/>
          <a:ext cx="6362700" cy="5236246"/>
        </p:xfrm>
        <a:graphic>
          <a:graphicData uri="http://schemas.openxmlformats.org/drawingml/2006/table">
            <a:tbl>
              <a:tblPr firstRow="1" firstCol="1" lastRow="1" lastCol="1" bandRow="1" bandCol="1">
                <a:tableStyleId>{5940675A-B579-460E-94D1-54222C63F5DA}</a:tableStyleId>
              </a:tblPr>
              <a:tblGrid>
                <a:gridCol w="1567140">
                  <a:extLst>
                    <a:ext uri="{9D8B030D-6E8A-4147-A177-3AD203B41FA5}">
                      <a16:colId xmlns:a16="http://schemas.microsoft.com/office/drawing/2014/main" val="100626110"/>
                    </a:ext>
                  </a:extLst>
                </a:gridCol>
                <a:gridCol w="1602358">
                  <a:extLst>
                    <a:ext uri="{9D8B030D-6E8A-4147-A177-3AD203B41FA5}">
                      <a16:colId xmlns:a16="http://schemas.microsoft.com/office/drawing/2014/main" val="3028032355"/>
                    </a:ext>
                  </a:extLst>
                </a:gridCol>
                <a:gridCol w="1602358">
                  <a:extLst>
                    <a:ext uri="{9D8B030D-6E8A-4147-A177-3AD203B41FA5}">
                      <a16:colId xmlns:a16="http://schemas.microsoft.com/office/drawing/2014/main" val="2753679735"/>
                    </a:ext>
                  </a:extLst>
                </a:gridCol>
                <a:gridCol w="1590844">
                  <a:extLst>
                    <a:ext uri="{9D8B030D-6E8A-4147-A177-3AD203B41FA5}">
                      <a16:colId xmlns:a16="http://schemas.microsoft.com/office/drawing/2014/main" val="4136157387"/>
                    </a:ext>
                  </a:extLst>
                </a:gridCol>
              </a:tblGrid>
              <a:tr h="289598">
                <a:tc>
                  <a:txBody>
                    <a:bodyPr/>
                    <a:lstStyle/>
                    <a:p>
                      <a:pPr marL="43180" marR="711200"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a:effectLst/>
                        </a:rPr>
                        <a:t>Data</a:t>
                      </a:r>
                      <a:r>
                        <a:rPr lang="en-US" sz="1400" b="1" spc="-5">
                          <a:effectLst/>
                        </a:rPr>
                        <a:t> </a:t>
                      </a:r>
                      <a:r>
                        <a:rPr lang="en-US" sz="1400" b="1">
                          <a:effectLst/>
                        </a:rPr>
                        <a:t>Type</a:t>
                      </a:r>
                      <a:endParaRPr lang="en-IN" sz="1400" b="1">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8172016"/>
                  </a:ext>
                </a:extLst>
              </a:tr>
              <a:tr h="218281">
                <a:tc>
                  <a:txBody>
                    <a:bodyPr/>
                    <a:lstStyle/>
                    <a:p>
                      <a:pPr marL="56515" marR="809625" algn="ctr">
                        <a:lnSpc>
                          <a:spcPts val="1305"/>
                        </a:lnSpc>
                        <a:spcBef>
                          <a:spcPts val="250"/>
                        </a:spcBef>
                        <a:spcAft>
                          <a:spcPts val="0"/>
                        </a:spcAft>
                      </a:pPr>
                      <a:r>
                        <a:rPr lang="en-US" sz="1400" b="0">
                          <a:effectLst/>
                        </a:rPr>
                        <a:t>1.</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srno</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dirty="0">
                          <a:effectLst/>
                        </a:rPr>
                        <a:t>varchar(10)</a:t>
                      </a:r>
                      <a:endParaRPr lang="en-IN" sz="1400" b="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b="0" dirty="0">
                          <a:effectLst/>
                        </a:rPr>
                        <a:t>Primary</a:t>
                      </a:r>
                      <a:r>
                        <a:rPr lang="en-US" sz="1400" b="0" spc="-10" dirty="0">
                          <a:effectLst/>
                        </a:rPr>
                        <a:t> </a:t>
                      </a:r>
                      <a:r>
                        <a:rPr lang="en-US" sz="1400" b="0" dirty="0">
                          <a:effectLst/>
                        </a:rPr>
                        <a:t>Key</a:t>
                      </a:r>
                      <a:endParaRPr lang="en-IN" sz="1400" b="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96088181"/>
                  </a:ext>
                </a:extLst>
              </a:tr>
              <a:tr h="202690">
                <a:tc>
                  <a:txBody>
                    <a:bodyPr/>
                    <a:lstStyle/>
                    <a:p>
                      <a:pPr marL="56515" marR="809625" algn="ctr">
                        <a:lnSpc>
                          <a:spcPts val="1305"/>
                        </a:lnSpc>
                        <a:spcBef>
                          <a:spcPts val="250"/>
                        </a:spcBef>
                        <a:spcAft>
                          <a:spcPts val="0"/>
                        </a:spcAft>
                      </a:pPr>
                      <a:r>
                        <a:rPr lang="en-US" sz="1400" b="0">
                          <a:effectLst/>
                        </a:rPr>
                        <a:t>2.</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doctype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varchar(5)</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88919186"/>
                  </a:ext>
                </a:extLst>
              </a:tr>
              <a:tr h="202690">
                <a:tc>
                  <a:txBody>
                    <a:bodyPr/>
                    <a:lstStyle/>
                    <a:p>
                      <a:pPr marL="56515" marR="809625" algn="ctr">
                        <a:lnSpc>
                          <a:spcPts val="1315"/>
                        </a:lnSpc>
                        <a:spcBef>
                          <a:spcPts val="250"/>
                        </a:spcBef>
                        <a:spcAft>
                          <a:spcPts val="0"/>
                        </a:spcAft>
                      </a:pPr>
                      <a:r>
                        <a:rPr lang="en-US" sz="1400" b="0">
                          <a:effectLst/>
                        </a:rPr>
                        <a:t>3.</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b="0">
                          <a:effectLst/>
                        </a:rPr>
                        <a:t>fiyear</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b="0">
                          <a:effectLst/>
                        </a:rPr>
                        <a:t>varchar(4)</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96704628"/>
                  </a:ext>
                </a:extLst>
              </a:tr>
              <a:tr h="218281">
                <a:tc>
                  <a:txBody>
                    <a:bodyPr/>
                    <a:lstStyle/>
                    <a:p>
                      <a:pPr marL="56515" marR="809625" algn="ctr">
                        <a:lnSpc>
                          <a:spcPts val="1315"/>
                        </a:lnSpc>
                        <a:spcBef>
                          <a:spcPts val="235"/>
                        </a:spcBef>
                        <a:spcAft>
                          <a:spcPts val="0"/>
                        </a:spcAft>
                      </a:pPr>
                      <a:r>
                        <a:rPr lang="en-US" sz="1400" b="0">
                          <a:effectLst/>
                        </a:rPr>
                        <a:t>4.</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b="0">
                          <a:effectLst/>
                        </a:rPr>
                        <a:t>pdno</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b="0">
                          <a:effectLst/>
                        </a:rPr>
                        <a:t>varchar(10)</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25730724"/>
                  </a:ext>
                </a:extLst>
              </a:tr>
              <a:tr h="202690">
                <a:tc>
                  <a:txBody>
                    <a:bodyPr/>
                    <a:lstStyle/>
                    <a:p>
                      <a:pPr marL="56515" marR="809625" algn="ctr">
                        <a:lnSpc>
                          <a:spcPts val="1315"/>
                        </a:lnSpc>
                        <a:spcBef>
                          <a:spcPts val="235"/>
                        </a:spcBef>
                        <a:spcAft>
                          <a:spcPts val="0"/>
                        </a:spcAft>
                      </a:pPr>
                      <a:r>
                        <a:rPr lang="en-US" sz="1400" b="0">
                          <a:effectLst/>
                        </a:rPr>
                        <a:t>5.</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b="0">
                          <a:effectLst/>
                        </a:rPr>
                        <a:t>pddate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b="0">
                          <a:effectLst/>
                        </a:rPr>
                        <a:t>datetime(,)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64650662"/>
                  </a:ext>
                </a:extLst>
              </a:tr>
              <a:tr h="218281">
                <a:tc>
                  <a:txBody>
                    <a:bodyPr/>
                    <a:lstStyle/>
                    <a:p>
                      <a:pPr marL="56515" marR="809625" algn="ctr">
                        <a:lnSpc>
                          <a:spcPts val="1305"/>
                        </a:lnSpc>
                        <a:spcBef>
                          <a:spcPts val="250"/>
                        </a:spcBef>
                        <a:spcAft>
                          <a:spcPts val="0"/>
                        </a:spcAft>
                      </a:pPr>
                      <a:r>
                        <a:rPr lang="en-US" sz="1400" b="0">
                          <a:effectLst/>
                        </a:rPr>
                        <a:t>6.</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partcode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varchar(50)</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94391256"/>
                  </a:ext>
                </a:extLst>
              </a:tr>
              <a:tr h="218281">
                <a:tc>
                  <a:txBody>
                    <a:bodyPr/>
                    <a:lstStyle/>
                    <a:p>
                      <a:pPr marL="56515" marR="809625" algn="ctr">
                        <a:lnSpc>
                          <a:spcPts val="1305"/>
                        </a:lnSpc>
                        <a:spcBef>
                          <a:spcPts val="250"/>
                        </a:spcBef>
                        <a:spcAft>
                          <a:spcPts val="0"/>
                        </a:spcAft>
                      </a:pPr>
                      <a:r>
                        <a:rPr lang="en-US" sz="1400" b="0">
                          <a:effectLst/>
                        </a:rPr>
                        <a:t>7.</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catcode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varchar(2)</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11566566"/>
                  </a:ext>
                </a:extLst>
              </a:tr>
              <a:tr h="202690">
                <a:tc>
                  <a:txBody>
                    <a:bodyPr/>
                    <a:lstStyle/>
                    <a:p>
                      <a:pPr marL="56515" marR="809625" algn="ctr">
                        <a:lnSpc>
                          <a:spcPts val="1305"/>
                        </a:lnSpc>
                        <a:spcBef>
                          <a:spcPts val="250"/>
                        </a:spcBef>
                        <a:spcAft>
                          <a:spcPts val="0"/>
                        </a:spcAft>
                      </a:pPr>
                      <a:r>
                        <a:rPr lang="en-US" sz="1400" b="0">
                          <a:effectLst/>
                        </a:rPr>
                        <a:t>8.</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prodqty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numeric(10,3)</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09559599"/>
                  </a:ext>
                </a:extLst>
              </a:tr>
              <a:tr h="202690">
                <a:tc>
                  <a:txBody>
                    <a:bodyPr/>
                    <a:lstStyle/>
                    <a:p>
                      <a:pPr marL="56515" marR="809625" algn="ctr">
                        <a:lnSpc>
                          <a:spcPts val="1305"/>
                        </a:lnSpc>
                        <a:spcBef>
                          <a:spcPts val="250"/>
                        </a:spcBef>
                        <a:spcAft>
                          <a:spcPts val="0"/>
                        </a:spcAft>
                      </a:pPr>
                      <a:r>
                        <a:rPr lang="en-US" sz="1400" b="0">
                          <a:effectLst/>
                        </a:rPr>
                        <a:t>9.</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uom</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varchar(6)</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86634374"/>
                  </a:ext>
                </a:extLst>
              </a:tr>
              <a:tr h="202690">
                <a:tc>
                  <a:txBody>
                    <a:bodyPr/>
                    <a:lstStyle/>
                    <a:p>
                      <a:pPr marL="41910" marR="711200" algn="ctr">
                        <a:lnSpc>
                          <a:spcPts val="1305"/>
                        </a:lnSpc>
                        <a:spcBef>
                          <a:spcPts val="250"/>
                        </a:spcBef>
                        <a:spcAft>
                          <a:spcPts val="0"/>
                        </a:spcAft>
                      </a:pPr>
                      <a:r>
                        <a:rPr lang="en-US" sz="1400" b="0">
                          <a:effectLst/>
                        </a:rPr>
                        <a:t>10.</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divcode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varchar(5)</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25597367"/>
                  </a:ext>
                </a:extLst>
              </a:tr>
              <a:tr h="218281">
                <a:tc>
                  <a:txBody>
                    <a:bodyPr/>
                    <a:lstStyle/>
                    <a:p>
                      <a:pPr marL="41910" marR="711200" algn="ctr">
                        <a:lnSpc>
                          <a:spcPts val="1305"/>
                        </a:lnSpc>
                        <a:spcBef>
                          <a:spcPts val="250"/>
                        </a:spcBef>
                        <a:spcAft>
                          <a:spcPts val="0"/>
                        </a:spcAft>
                      </a:pPr>
                      <a:r>
                        <a:rPr lang="en-US" sz="1400" b="0">
                          <a:effectLst/>
                        </a:rPr>
                        <a:t>11.</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loccode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varchar(5)</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65422406"/>
                  </a:ext>
                </a:extLst>
              </a:tr>
              <a:tr h="218281">
                <a:tc>
                  <a:txBody>
                    <a:bodyPr/>
                    <a:lstStyle/>
                    <a:p>
                      <a:pPr marL="41910" marR="711200" algn="ctr">
                        <a:lnSpc>
                          <a:spcPts val="1305"/>
                        </a:lnSpc>
                        <a:spcBef>
                          <a:spcPts val="250"/>
                        </a:spcBef>
                        <a:spcAft>
                          <a:spcPts val="0"/>
                        </a:spcAft>
                      </a:pPr>
                      <a:r>
                        <a:rPr lang="en-US" sz="1400" b="0">
                          <a:effectLst/>
                        </a:rPr>
                        <a:t>12.</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clicode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varchar(5)</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77258684"/>
                  </a:ext>
                </a:extLst>
              </a:tr>
              <a:tr h="218281">
                <a:tc>
                  <a:txBody>
                    <a:bodyPr/>
                    <a:lstStyle/>
                    <a:p>
                      <a:pPr marL="41910" marR="711200" algn="ctr">
                        <a:lnSpc>
                          <a:spcPts val="1305"/>
                        </a:lnSpc>
                        <a:spcBef>
                          <a:spcPts val="250"/>
                        </a:spcBef>
                        <a:spcAft>
                          <a:spcPts val="0"/>
                        </a:spcAft>
                      </a:pPr>
                      <a:r>
                        <a:rPr lang="en-US" sz="1400" b="0">
                          <a:effectLst/>
                        </a:rPr>
                        <a:t>13.</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userid</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uniqueidentifier</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99525378"/>
                  </a:ext>
                </a:extLst>
              </a:tr>
              <a:tr h="202690">
                <a:tc>
                  <a:txBody>
                    <a:bodyPr/>
                    <a:lstStyle/>
                    <a:p>
                      <a:pPr marL="41910" marR="711200" algn="ctr">
                        <a:lnSpc>
                          <a:spcPts val="1305"/>
                        </a:lnSpc>
                        <a:spcBef>
                          <a:spcPts val="250"/>
                        </a:spcBef>
                        <a:spcAft>
                          <a:spcPts val="0"/>
                        </a:spcAft>
                      </a:pPr>
                      <a:r>
                        <a:rPr lang="en-US" sz="1400" b="0">
                          <a:effectLst/>
                        </a:rPr>
                        <a:t>14.</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sysdate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datetime</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03716308"/>
                  </a:ext>
                </a:extLst>
              </a:tr>
              <a:tr h="202690">
                <a:tc>
                  <a:txBody>
                    <a:bodyPr/>
                    <a:lstStyle/>
                    <a:p>
                      <a:pPr marL="41910" marR="711200" algn="ctr">
                        <a:lnSpc>
                          <a:spcPts val="1315"/>
                        </a:lnSpc>
                        <a:spcBef>
                          <a:spcPts val="250"/>
                        </a:spcBef>
                        <a:spcAft>
                          <a:spcPts val="0"/>
                        </a:spcAft>
                      </a:pPr>
                      <a:r>
                        <a:rPr lang="en-US" sz="1400" b="0">
                          <a:effectLst/>
                        </a:rPr>
                        <a:t>15.</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b="0">
                          <a:effectLst/>
                        </a:rPr>
                        <a:t>sovno</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b="0">
                          <a:effectLst/>
                        </a:rPr>
                        <a:t>varchar(50)</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10085139"/>
                  </a:ext>
                </a:extLst>
              </a:tr>
              <a:tr h="202690">
                <a:tc>
                  <a:txBody>
                    <a:bodyPr/>
                    <a:lstStyle/>
                    <a:p>
                      <a:pPr marL="41910" marR="711200" algn="ctr">
                        <a:lnSpc>
                          <a:spcPts val="1315"/>
                        </a:lnSpc>
                        <a:spcBef>
                          <a:spcPts val="235"/>
                        </a:spcBef>
                        <a:spcAft>
                          <a:spcPts val="0"/>
                        </a:spcAft>
                      </a:pPr>
                      <a:r>
                        <a:rPr lang="en-US" sz="1400" b="0">
                          <a:effectLst/>
                        </a:rPr>
                        <a:t>16.</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b="0">
                          <a:effectLst/>
                        </a:rPr>
                        <a:t>scheduleno</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b="0">
                          <a:effectLst/>
                        </a:rPr>
                        <a:t>int(10,0)</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64121612"/>
                  </a:ext>
                </a:extLst>
              </a:tr>
              <a:tr h="218281">
                <a:tc>
                  <a:txBody>
                    <a:bodyPr/>
                    <a:lstStyle/>
                    <a:p>
                      <a:pPr marL="41910" marR="711200" algn="ctr">
                        <a:lnSpc>
                          <a:spcPts val="1315"/>
                        </a:lnSpc>
                        <a:spcBef>
                          <a:spcPts val="235"/>
                        </a:spcBef>
                        <a:spcAft>
                          <a:spcPts val="0"/>
                        </a:spcAft>
                      </a:pPr>
                      <a:r>
                        <a:rPr lang="en-US" sz="1400" b="0">
                          <a:effectLst/>
                        </a:rPr>
                        <a:t>17.</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b="0">
                          <a:effectLst/>
                        </a:rPr>
                        <a:t>soamendno</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b="0">
                          <a:effectLst/>
                        </a:rPr>
                        <a:t>varchar(3)</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b="0">
                          <a:effectLst/>
                        </a:rPr>
                        <a:t>Foreign</a:t>
                      </a:r>
                      <a:r>
                        <a:rPr lang="en-US" sz="1400" b="0" spc="-15">
                          <a:effectLst/>
                        </a:rPr>
                        <a:t> </a:t>
                      </a:r>
                      <a:r>
                        <a:rPr lang="en-US" sz="1400" b="0">
                          <a:effectLst/>
                        </a:rPr>
                        <a:t>Key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24125912"/>
                  </a:ext>
                </a:extLst>
              </a:tr>
              <a:tr h="202690">
                <a:tc>
                  <a:txBody>
                    <a:bodyPr/>
                    <a:lstStyle/>
                    <a:p>
                      <a:pPr marL="41910" marR="711200" algn="ctr">
                        <a:lnSpc>
                          <a:spcPts val="1305"/>
                        </a:lnSpc>
                        <a:spcBef>
                          <a:spcPts val="250"/>
                        </a:spcBef>
                        <a:spcAft>
                          <a:spcPts val="0"/>
                        </a:spcAft>
                      </a:pPr>
                      <a:r>
                        <a:rPr lang="en-US" sz="1400" b="0">
                          <a:effectLst/>
                        </a:rPr>
                        <a:t>18.</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withsoflag</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varchar(1)</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51444641"/>
                  </a:ext>
                </a:extLst>
              </a:tr>
              <a:tr h="202690">
                <a:tc>
                  <a:txBody>
                    <a:bodyPr/>
                    <a:lstStyle/>
                    <a:p>
                      <a:pPr marL="41910" marR="711200" algn="ctr">
                        <a:lnSpc>
                          <a:spcPts val="1305"/>
                        </a:lnSpc>
                        <a:spcBef>
                          <a:spcPts val="250"/>
                        </a:spcBef>
                        <a:spcAft>
                          <a:spcPts val="0"/>
                        </a:spcAft>
                      </a:pPr>
                      <a:r>
                        <a:rPr lang="en-US" sz="1400" b="0">
                          <a:effectLst/>
                        </a:rPr>
                        <a:t>19.</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spvno</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varchar(10)</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51736663"/>
                  </a:ext>
                </a:extLst>
              </a:tr>
              <a:tr h="202690">
                <a:tc>
                  <a:txBody>
                    <a:bodyPr/>
                    <a:lstStyle/>
                    <a:p>
                      <a:pPr marL="41910" marR="711200" algn="ctr">
                        <a:lnSpc>
                          <a:spcPts val="1305"/>
                        </a:lnSpc>
                        <a:spcBef>
                          <a:spcPts val="250"/>
                        </a:spcBef>
                        <a:spcAft>
                          <a:spcPts val="0"/>
                        </a:spcAft>
                      </a:pPr>
                      <a:r>
                        <a:rPr lang="en-US" sz="1400" b="0">
                          <a:effectLst/>
                        </a:rPr>
                        <a:t>20.</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balqty</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numeric(10,2)</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44260027"/>
                  </a:ext>
                </a:extLst>
              </a:tr>
              <a:tr h="202690">
                <a:tc>
                  <a:txBody>
                    <a:bodyPr/>
                    <a:lstStyle/>
                    <a:p>
                      <a:pPr marL="41910" marR="711200" algn="ctr">
                        <a:lnSpc>
                          <a:spcPts val="1305"/>
                        </a:lnSpc>
                        <a:spcBef>
                          <a:spcPts val="250"/>
                        </a:spcBef>
                        <a:spcAft>
                          <a:spcPts val="0"/>
                        </a:spcAft>
                      </a:pPr>
                      <a:r>
                        <a:rPr lang="en-US" sz="1400" b="0">
                          <a:effectLst/>
                        </a:rPr>
                        <a:t>21.</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bomsrno</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varchar(10)</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52739449"/>
                  </a:ext>
                </a:extLst>
              </a:tr>
              <a:tr h="202690">
                <a:tc>
                  <a:txBody>
                    <a:bodyPr/>
                    <a:lstStyle/>
                    <a:p>
                      <a:pPr marL="41910" marR="711200" algn="ctr">
                        <a:lnSpc>
                          <a:spcPts val="1305"/>
                        </a:lnSpc>
                        <a:spcBef>
                          <a:spcPts val="250"/>
                        </a:spcBef>
                        <a:spcAft>
                          <a:spcPts val="0"/>
                        </a:spcAft>
                      </a:pPr>
                      <a:r>
                        <a:rPr lang="en-US" sz="1400" b="0">
                          <a:effectLst/>
                        </a:rPr>
                        <a:t>22.</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isMrpGenerated</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bit</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a:effectLst/>
                        </a:rPr>
                        <a:t> </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03935738"/>
                  </a:ext>
                </a:extLst>
              </a:tr>
              <a:tr h="202690">
                <a:tc>
                  <a:txBody>
                    <a:bodyPr/>
                    <a:lstStyle/>
                    <a:p>
                      <a:pPr marL="41910" marR="711200" algn="ctr">
                        <a:lnSpc>
                          <a:spcPts val="1305"/>
                        </a:lnSpc>
                        <a:spcBef>
                          <a:spcPts val="250"/>
                        </a:spcBef>
                        <a:spcAft>
                          <a:spcPts val="0"/>
                        </a:spcAft>
                      </a:pPr>
                      <a:r>
                        <a:rPr lang="en-US" sz="1400" b="0">
                          <a:effectLst/>
                        </a:rPr>
                        <a:t>23.</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isPRGenerated</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b="0">
                          <a:effectLst/>
                        </a:rPr>
                        <a:t>bit</a:t>
                      </a:r>
                      <a:endParaRPr lang="en-IN" sz="1400" b="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0" dirty="0">
                          <a:effectLst/>
                        </a:rPr>
                        <a:t> </a:t>
                      </a:r>
                      <a:endParaRPr lang="en-IN" sz="1400" b="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8075197"/>
                  </a:ext>
                </a:extLst>
              </a:tr>
            </a:tbl>
          </a:graphicData>
        </a:graphic>
      </p:graphicFrame>
    </p:spTree>
    <p:extLst>
      <p:ext uri="{BB962C8B-B14F-4D97-AF65-F5344CB8AC3E}">
        <p14:creationId xmlns:p14="http://schemas.microsoft.com/office/powerpoint/2010/main" val="26507231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9100" y="265202"/>
            <a:ext cx="4406900" cy="369332"/>
          </a:xfrm>
          <a:prstGeom prst="rect">
            <a:avLst/>
          </a:prstGeom>
          <a:noFill/>
        </p:spPr>
        <p:txBody>
          <a:bodyPr wrap="square" rtlCol="0">
            <a:spAutoFit/>
          </a:bodyPr>
          <a:lstStyle/>
          <a:p>
            <a:r>
              <a:rPr lang="en-US" b="1" dirty="0"/>
              <a:t>Table Name: </a:t>
            </a:r>
            <a:r>
              <a:rPr lang="en-US" b="1" dirty="0" smtClean="0"/>
              <a:t>wip_ProdLot</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39041113"/>
              </p:ext>
            </p:extLst>
          </p:nvPr>
        </p:nvGraphicFramePr>
        <p:xfrm>
          <a:off x="1752092" y="790311"/>
          <a:ext cx="7392036" cy="3282232"/>
        </p:xfrm>
        <a:graphic>
          <a:graphicData uri="http://schemas.openxmlformats.org/drawingml/2006/table">
            <a:tbl>
              <a:tblPr firstRow="1" firstCol="1" lastRow="1" lastCol="1" bandRow="1" bandCol="1">
                <a:tableStyleId>{5940675A-B579-460E-94D1-54222C63F5DA}</a:tableStyleId>
              </a:tblPr>
              <a:tblGrid>
                <a:gridCol w="1825787">
                  <a:extLst>
                    <a:ext uri="{9D8B030D-6E8A-4147-A177-3AD203B41FA5}">
                      <a16:colId xmlns:a16="http://schemas.microsoft.com/office/drawing/2014/main" val="1283812660"/>
                    </a:ext>
                  </a:extLst>
                </a:gridCol>
                <a:gridCol w="1850172">
                  <a:extLst>
                    <a:ext uri="{9D8B030D-6E8A-4147-A177-3AD203B41FA5}">
                      <a16:colId xmlns:a16="http://schemas.microsoft.com/office/drawing/2014/main" val="2723873338"/>
                    </a:ext>
                  </a:extLst>
                </a:gridCol>
                <a:gridCol w="1863545">
                  <a:extLst>
                    <a:ext uri="{9D8B030D-6E8A-4147-A177-3AD203B41FA5}">
                      <a16:colId xmlns:a16="http://schemas.microsoft.com/office/drawing/2014/main" val="992336277"/>
                    </a:ext>
                  </a:extLst>
                </a:gridCol>
                <a:gridCol w="1852532">
                  <a:extLst>
                    <a:ext uri="{9D8B030D-6E8A-4147-A177-3AD203B41FA5}">
                      <a16:colId xmlns:a16="http://schemas.microsoft.com/office/drawing/2014/main" val="476377219"/>
                    </a:ext>
                  </a:extLst>
                </a:gridCol>
              </a:tblGrid>
              <a:tr h="426915">
                <a:tc>
                  <a:txBody>
                    <a:bodyPr/>
                    <a:lstStyle/>
                    <a:p>
                      <a:pPr marL="43180" marR="715645"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Data</a:t>
                      </a:r>
                      <a:r>
                        <a:rPr lang="en-US" sz="1400" b="1" spc="-5" dirty="0">
                          <a:effectLst/>
                        </a:rPr>
                        <a:t> </a:t>
                      </a:r>
                      <a:r>
                        <a:rPr lang="en-US" sz="1400" b="1" dirty="0">
                          <a:effectLst/>
                        </a:rPr>
                        <a:t>Type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Constraint</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95543541"/>
                  </a:ext>
                </a:extLst>
              </a:tr>
              <a:tr h="285186">
                <a:tc>
                  <a:txBody>
                    <a:bodyPr/>
                    <a:lstStyle/>
                    <a:p>
                      <a:pPr marL="56515" marR="814070" algn="ctr">
                        <a:lnSpc>
                          <a:spcPts val="1315"/>
                        </a:lnSpc>
                        <a:spcBef>
                          <a:spcPts val="235"/>
                        </a:spcBef>
                        <a:spcAft>
                          <a:spcPts val="0"/>
                        </a:spcAft>
                      </a:pPr>
                      <a:r>
                        <a:rPr lang="en-US" sz="1200">
                          <a:effectLst/>
                        </a:rPr>
                        <a:t>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200">
                          <a:effectLst/>
                        </a:rPr>
                        <a:t>jbno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200">
                          <a:effectLst/>
                        </a:rPr>
                        <a:t>Primary</a:t>
                      </a:r>
                      <a:r>
                        <a:rPr lang="en-US" sz="1200" spc="-10">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70805806"/>
                  </a:ext>
                </a:extLst>
              </a:tr>
              <a:tr h="285186">
                <a:tc>
                  <a:txBody>
                    <a:bodyPr/>
                    <a:lstStyle/>
                    <a:p>
                      <a:pPr marL="56515" marR="814070" algn="ctr">
                        <a:lnSpc>
                          <a:spcPts val="1315"/>
                        </a:lnSpc>
                        <a:spcBef>
                          <a:spcPts val="235"/>
                        </a:spcBef>
                        <a:spcAft>
                          <a:spcPts val="0"/>
                        </a:spcAft>
                      </a:pPr>
                      <a:r>
                        <a:rPr lang="en-US" sz="1200">
                          <a:effectLst/>
                        </a:rPr>
                        <a:t>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200">
                          <a:effectLst/>
                        </a:rPr>
                        <a:t>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2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13442784"/>
                  </a:ext>
                </a:extLst>
              </a:tr>
              <a:tr h="285186">
                <a:tc>
                  <a:txBody>
                    <a:bodyPr/>
                    <a:lstStyle/>
                    <a:p>
                      <a:pPr marL="56515" marR="814070" algn="ctr">
                        <a:lnSpc>
                          <a:spcPts val="1305"/>
                        </a:lnSpc>
                        <a:spcBef>
                          <a:spcPts val="250"/>
                        </a:spcBef>
                        <a:spcAft>
                          <a:spcPts val="0"/>
                        </a:spcAft>
                      </a:pPr>
                      <a:r>
                        <a:rPr lang="en-US" sz="1200">
                          <a:effectLst/>
                        </a:rPr>
                        <a:t>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dirty="0">
                          <a:effectLst/>
                        </a:rPr>
                        <a:t>pdno</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dirty="0">
                          <a:effectLst/>
                        </a:rPr>
                        <a:t>varchar(10)</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38121205"/>
                  </a:ext>
                </a:extLst>
              </a:tr>
              <a:tr h="286050">
                <a:tc>
                  <a:txBody>
                    <a:bodyPr/>
                    <a:lstStyle/>
                    <a:p>
                      <a:pPr marL="56515" marR="814070" algn="ctr">
                        <a:lnSpc>
                          <a:spcPts val="1305"/>
                        </a:lnSpc>
                        <a:spcBef>
                          <a:spcPts val="250"/>
                        </a:spcBef>
                        <a:spcAft>
                          <a:spcPts val="0"/>
                        </a:spcAft>
                      </a:pPr>
                      <a:r>
                        <a:rPr lang="en-US" sz="1200">
                          <a:effectLst/>
                        </a:rPr>
                        <a:t>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catcode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dirty="0">
                          <a:effectLst/>
                        </a:rPr>
                        <a:t>varchar(2)</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80712459"/>
                  </a:ext>
                </a:extLst>
              </a:tr>
              <a:tr h="285186">
                <a:tc>
                  <a:txBody>
                    <a:bodyPr/>
                    <a:lstStyle/>
                    <a:p>
                      <a:pPr marL="56515" marR="814070" algn="ctr">
                        <a:lnSpc>
                          <a:spcPts val="1305"/>
                        </a:lnSpc>
                        <a:spcBef>
                          <a:spcPts val="250"/>
                        </a:spcBef>
                        <a:spcAft>
                          <a:spcPts val="0"/>
                        </a:spcAft>
                      </a:pPr>
                      <a:r>
                        <a:rPr lang="en-US" sz="1200">
                          <a:effectLst/>
                        </a:rPr>
                        <a:t>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partcode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35525040"/>
                  </a:ext>
                </a:extLst>
              </a:tr>
              <a:tr h="285186">
                <a:tc>
                  <a:txBody>
                    <a:bodyPr/>
                    <a:lstStyle/>
                    <a:p>
                      <a:pPr marL="56515" marR="814070" algn="ctr">
                        <a:lnSpc>
                          <a:spcPts val="1305"/>
                        </a:lnSpc>
                        <a:spcBef>
                          <a:spcPts val="250"/>
                        </a:spcBef>
                        <a:spcAft>
                          <a:spcPts val="0"/>
                        </a:spcAft>
                      </a:pPr>
                      <a:r>
                        <a:rPr lang="en-US" sz="1200">
                          <a:effectLst/>
                        </a:rPr>
                        <a:t>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prodqty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numeric(10,3)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93947922"/>
                  </a:ext>
                </a:extLst>
              </a:tr>
              <a:tr h="285186">
                <a:tc>
                  <a:txBody>
                    <a:bodyPr/>
                    <a:lstStyle/>
                    <a:p>
                      <a:pPr marL="56515" marR="814070" algn="ctr">
                        <a:lnSpc>
                          <a:spcPts val="1305"/>
                        </a:lnSpc>
                        <a:spcBef>
                          <a:spcPts val="250"/>
                        </a:spcBef>
                        <a:spcAft>
                          <a:spcPts val="0"/>
                        </a:spcAft>
                      </a:pPr>
                      <a:r>
                        <a:rPr lang="en-US" sz="1200">
                          <a:effectLst/>
                        </a:rPr>
                        <a:t>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lotqty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numeric(10,3)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24259601"/>
                  </a:ext>
                </a:extLst>
              </a:tr>
              <a:tr h="285186">
                <a:tc>
                  <a:txBody>
                    <a:bodyPr/>
                    <a:lstStyle/>
                    <a:p>
                      <a:pPr marL="56515" marR="814070" algn="ctr">
                        <a:lnSpc>
                          <a:spcPts val="1305"/>
                        </a:lnSpc>
                        <a:spcBef>
                          <a:spcPts val="250"/>
                        </a:spcBef>
                        <a:spcAft>
                          <a:spcPts val="0"/>
                        </a:spcAft>
                      </a:pPr>
                      <a:r>
                        <a:rPr lang="en-US" sz="1200">
                          <a:effectLst/>
                        </a:rPr>
                        <a:t>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uom</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50422283"/>
                  </a:ext>
                </a:extLst>
              </a:tr>
              <a:tr h="285186">
                <a:tc>
                  <a:txBody>
                    <a:bodyPr/>
                    <a:lstStyle/>
                    <a:p>
                      <a:pPr marL="56515" marR="814070" algn="ctr">
                        <a:lnSpc>
                          <a:spcPts val="1305"/>
                        </a:lnSpc>
                        <a:spcBef>
                          <a:spcPts val="250"/>
                        </a:spcBef>
                        <a:spcAft>
                          <a:spcPts val="0"/>
                        </a:spcAft>
                      </a:pPr>
                      <a:r>
                        <a:rPr lang="en-US" sz="1200">
                          <a:effectLst/>
                        </a:rPr>
                        <a:t>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divcode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18909293"/>
                  </a:ext>
                </a:extLst>
              </a:tr>
              <a:tr h="287779">
                <a:tc>
                  <a:txBody>
                    <a:bodyPr/>
                    <a:lstStyle/>
                    <a:p>
                      <a:pPr marL="41910" marR="715645" algn="ctr">
                        <a:lnSpc>
                          <a:spcPts val="1315"/>
                        </a:lnSpc>
                        <a:spcBef>
                          <a:spcPts val="250"/>
                        </a:spcBef>
                        <a:spcAft>
                          <a:spcPts val="0"/>
                        </a:spcAft>
                      </a:pPr>
                      <a:r>
                        <a:rPr lang="en-US" sz="1200">
                          <a:effectLst/>
                        </a:rPr>
                        <a:t>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200">
                          <a:effectLst/>
                        </a:rPr>
                        <a:t>loccode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200" dirty="0">
                          <a:effectLst/>
                        </a:rPr>
                        <a:t>Foreign</a:t>
                      </a:r>
                      <a:r>
                        <a:rPr lang="en-US" sz="1200" spc="-15" dirty="0">
                          <a:effectLst/>
                        </a:rPr>
                        <a:t> </a:t>
                      </a:r>
                      <a:r>
                        <a:rPr lang="en-US" sz="1200" dirty="0">
                          <a:effectLst/>
                        </a:rPr>
                        <a:t>Key</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0826031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495189392"/>
              </p:ext>
            </p:extLst>
          </p:nvPr>
        </p:nvGraphicFramePr>
        <p:xfrm>
          <a:off x="1752092" y="4126746"/>
          <a:ext cx="7392036" cy="2635330"/>
        </p:xfrm>
        <a:graphic>
          <a:graphicData uri="http://schemas.openxmlformats.org/drawingml/2006/table">
            <a:tbl>
              <a:tblPr firstRow="1" firstCol="1" lastRow="1" lastCol="1" bandRow="1" bandCol="1">
                <a:tableStyleId>{5940675A-B579-460E-94D1-54222C63F5DA}</a:tableStyleId>
              </a:tblPr>
              <a:tblGrid>
                <a:gridCol w="1825786">
                  <a:extLst>
                    <a:ext uri="{9D8B030D-6E8A-4147-A177-3AD203B41FA5}">
                      <a16:colId xmlns:a16="http://schemas.microsoft.com/office/drawing/2014/main" val="2113274659"/>
                    </a:ext>
                  </a:extLst>
                </a:gridCol>
                <a:gridCol w="1850172">
                  <a:extLst>
                    <a:ext uri="{9D8B030D-6E8A-4147-A177-3AD203B41FA5}">
                      <a16:colId xmlns:a16="http://schemas.microsoft.com/office/drawing/2014/main" val="907556531"/>
                    </a:ext>
                  </a:extLst>
                </a:gridCol>
                <a:gridCol w="1863545">
                  <a:extLst>
                    <a:ext uri="{9D8B030D-6E8A-4147-A177-3AD203B41FA5}">
                      <a16:colId xmlns:a16="http://schemas.microsoft.com/office/drawing/2014/main" val="4174752271"/>
                    </a:ext>
                  </a:extLst>
                </a:gridCol>
                <a:gridCol w="1852533">
                  <a:extLst>
                    <a:ext uri="{9D8B030D-6E8A-4147-A177-3AD203B41FA5}">
                      <a16:colId xmlns:a16="http://schemas.microsoft.com/office/drawing/2014/main" val="3476309074"/>
                    </a:ext>
                  </a:extLst>
                </a:gridCol>
              </a:tblGrid>
              <a:tr h="263214">
                <a:tc>
                  <a:txBody>
                    <a:bodyPr/>
                    <a:lstStyle/>
                    <a:p>
                      <a:pPr marL="296545">
                        <a:lnSpc>
                          <a:spcPts val="1350"/>
                        </a:lnSpc>
                        <a:spcBef>
                          <a:spcPts val="200"/>
                        </a:spcBef>
                        <a:spcAft>
                          <a:spcPts val="0"/>
                        </a:spcAft>
                      </a:pPr>
                      <a:r>
                        <a:rPr lang="en-US" sz="1200" dirty="0" smtClean="0">
                          <a:effectLst/>
                        </a:rPr>
                        <a:t>11</a:t>
                      </a:r>
                      <a:r>
                        <a:rPr lang="en-US" sz="1200" dirty="0">
                          <a:effectLst/>
                        </a:rPr>
                        <a:t>.</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0"/>
                        </a:spcBef>
                        <a:spcAft>
                          <a:spcPts val="0"/>
                        </a:spcAft>
                      </a:pPr>
                      <a:r>
                        <a:rPr lang="en-US" sz="1200" dirty="0">
                          <a:effectLst/>
                        </a:rPr>
                        <a:t>clicode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0"/>
                        </a:spcBef>
                        <a:spcAft>
                          <a:spcPts val="0"/>
                        </a:spcAft>
                      </a:pPr>
                      <a:r>
                        <a:rPr lang="en-US" sz="1200" dirty="0">
                          <a:effectLst/>
                        </a:rPr>
                        <a:t>varchar(5)</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22825087"/>
                  </a:ext>
                </a:extLst>
              </a:tr>
              <a:tr h="264011">
                <a:tc>
                  <a:txBody>
                    <a:bodyPr/>
                    <a:lstStyle/>
                    <a:p>
                      <a:pPr marL="296545">
                        <a:lnSpc>
                          <a:spcPts val="1350"/>
                        </a:lnSpc>
                        <a:spcBef>
                          <a:spcPts val="205"/>
                        </a:spcBef>
                        <a:spcAft>
                          <a:spcPts val="0"/>
                        </a:spcAft>
                      </a:pPr>
                      <a:r>
                        <a:rPr lang="en-US" sz="1200" dirty="0" smtClean="0">
                          <a:effectLst/>
                        </a:rPr>
                        <a:t>12</a:t>
                      </a:r>
                      <a:r>
                        <a:rPr lang="en-US" sz="1200" dirty="0">
                          <a:effectLst/>
                        </a:rPr>
                        <a:t>.</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5"/>
                        </a:spcBef>
                        <a:spcAft>
                          <a:spcPts val="0"/>
                        </a:spcAft>
                      </a:pPr>
                      <a:r>
                        <a:rPr lang="en-US" sz="1200">
                          <a:effectLst/>
                        </a:rPr>
                        <a:t>userid</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5"/>
                        </a:spcBef>
                        <a:spcAft>
                          <a:spcPts val="0"/>
                        </a:spcAft>
                      </a:pPr>
                      <a:r>
                        <a:rPr lang="en-US" sz="1200">
                          <a:effectLst/>
                        </a:rPr>
                        <a:t>uniqueidentifier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04902966"/>
                  </a:ext>
                </a:extLst>
              </a:tr>
              <a:tr h="263214">
                <a:tc>
                  <a:txBody>
                    <a:bodyPr/>
                    <a:lstStyle/>
                    <a:p>
                      <a:pPr marL="296545">
                        <a:lnSpc>
                          <a:spcPts val="1340"/>
                        </a:lnSpc>
                        <a:spcBef>
                          <a:spcPts val="215"/>
                        </a:spcBef>
                        <a:spcAft>
                          <a:spcPts val="0"/>
                        </a:spcAft>
                      </a:pPr>
                      <a:r>
                        <a:rPr lang="en-US" sz="1200" dirty="0" smtClean="0">
                          <a:effectLst/>
                        </a:rPr>
                        <a:t>13</a:t>
                      </a:r>
                      <a:r>
                        <a:rPr lang="en-US" sz="1200" dirty="0">
                          <a:effectLst/>
                        </a:rPr>
                        <a:t>.</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sysdate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59210968"/>
                  </a:ext>
                </a:extLst>
              </a:tr>
              <a:tr h="263214">
                <a:tc>
                  <a:txBody>
                    <a:bodyPr/>
                    <a:lstStyle/>
                    <a:p>
                      <a:pPr marL="296545">
                        <a:lnSpc>
                          <a:spcPts val="1340"/>
                        </a:lnSpc>
                        <a:spcBef>
                          <a:spcPts val="215"/>
                        </a:spcBef>
                        <a:spcAft>
                          <a:spcPts val="0"/>
                        </a:spcAft>
                      </a:pPr>
                      <a:r>
                        <a:rPr lang="en-US" sz="1200" dirty="0" smtClean="0">
                          <a:effectLst/>
                        </a:rPr>
                        <a:t>14</a:t>
                      </a:r>
                      <a:r>
                        <a:rPr lang="en-US" sz="1200" dirty="0">
                          <a:effectLst/>
                        </a:rPr>
                        <a:t>.</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numeric(10,0)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11971267"/>
                  </a:ext>
                </a:extLst>
              </a:tr>
              <a:tr h="263214">
                <a:tc>
                  <a:txBody>
                    <a:bodyPr/>
                    <a:lstStyle/>
                    <a:p>
                      <a:pPr marL="296545">
                        <a:lnSpc>
                          <a:spcPts val="1340"/>
                        </a:lnSpc>
                        <a:spcBef>
                          <a:spcPts val="215"/>
                        </a:spcBef>
                        <a:spcAft>
                          <a:spcPts val="0"/>
                        </a:spcAft>
                      </a:pPr>
                      <a:r>
                        <a:rPr lang="en-US" sz="1200" dirty="0" smtClean="0">
                          <a:effectLst/>
                        </a:rPr>
                        <a:t>15</a:t>
                      </a:r>
                      <a:r>
                        <a:rPr lang="en-US" sz="1200" dirty="0">
                          <a:effectLst/>
                        </a:rPr>
                        <a:t>.</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fiyear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varchar(4)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02760165"/>
                  </a:ext>
                </a:extLst>
              </a:tr>
              <a:tr h="263214">
                <a:tc>
                  <a:txBody>
                    <a:bodyPr/>
                    <a:lstStyle/>
                    <a:p>
                      <a:pPr marL="296545">
                        <a:lnSpc>
                          <a:spcPts val="1340"/>
                        </a:lnSpc>
                        <a:spcBef>
                          <a:spcPts val="215"/>
                        </a:spcBef>
                        <a:spcAft>
                          <a:spcPts val="0"/>
                        </a:spcAft>
                      </a:pPr>
                      <a:r>
                        <a:rPr lang="en-US" sz="1200" dirty="0" smtClean="0">
                          <a:effectLst/>
                        </a:rPr>
                        <a:t>16</a:t>
                      </a:r>
                      <a:r>
                        <a:rPr lang="en-US" sz="1200" dirty="0">
                          <a:effectLst/>
                        </a:rPr>
                        <a:t>.</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doctype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200" dirty="0">
                          <a:effectLst/>
                        </a:rPr>
                        <a:t>Foreign</a:t>
                      </a:r>
                      <a:r>
                        <a:rPr lang="en-US" sz="1200" spc="-15" dirty="0">
                          <a:effectLst/>
                        </a:rPr>
                        <a:t> </a:t>
                      </a:r>
                      <a:r>
                        <a:rPr lang="en-US" sz="1200" dirty="0" smtClean="0">
                          <a:effectLst/>
                        </a:rPr>
                        <a:t>Key</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58956228"/>
                  </a:ext>
                </a:extLst>
              </a:tr>
              <a:tr h="263214">
                <a:tc>
                  <a:txBody>
                    <a:bodyPr/>
                    <a:lstStyle/>
                    <a:p>
                      <a:pPr marL="296545">
                        <a:lnSpc>
                          <a:spcPts val="1340"/>
                        </a:lnSpc>
                        <a:spcBef>
                          <a:spcPts val="215"/>
                        </a:spcBef>
                        <a:spcAft>
                          <a:spcPts val="0"/>
                        </a:spcAft>
                      </a:pPr>
                      <a:r>
                        <a:rPr lang="en-US" sz="1200" dirty="0">
                          <a:effectLst/>
                        </a:rPr>
                        <a:t>17.</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bomsrno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dirty="0">
                          <a:effectLst/>
                        </a:rPr>
                        <a:t>varchar(10)</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68281448"/>
                  </a:ext>
                </a:extLst>
              </a:tr>
              <a:tr h="263214">
                <a:tc>
                  <a:txBody>
                    <a:bodyPr/>
                    <a:lstStyle/>
                    <a:p>
                      <a:pPr marL="296545">
                        <a:lnSpc>
                          <a:spcPts val="1340"/>
                        </a:lnSpc>
                        <a:spcBef>
                          <a:spcPts val="215"/>
                        </a:spcBef>
                        <a:spcAft>
                          <a:spcPts val="0"/>
                        </a:spcAft>
                      </a:pPr>
                      <a:r>
                        <a:rPr lang="en-US" sz="1200">
                          <a:effectLst/>
                        </a:rPr>
                        <a:t>18.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sovno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varchar(15)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35230977"/>
                  </a:ext>
                </a:extLst>
              </a:tr>
              <a:tr h="263214">
                <a:tc>
                  <a:txBody>
                    <a:bodyPr/>
                    <a:lstStyle/>
                    <a:p>
                      <a:pPr marL="296545">
                        <a:lnSpc>
                          <a:spcPts val="1340"/>
                        </a:lnSpc>
                        <a:spcBef>
                          <a:spcPts val="215"/>
                        </a:spcBef>
                        <a:spcAft>
                          <a:spcPts val="0"/>
                        </a:spcAft>
                      </a:pPr>
                      <a:r>
                        <a:rPr lang="en-US" sz="1200">
                          <a:effectLst/>
                        </a:rPr>
                        <a:t>19.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SoschedSrno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int(10,0)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99665200"/>
                  </a:ext>
                </a:extLst>
              </a:tr>
              <a:tr h="265607">
                <a:tc>
                  <a:txBody>
                    <a:bodyPr/>
                    <a:lstStyle/>
                    <a:p>
                      <a:pPr marL="296545">
                        <a:lnSpc>
                          <a:spcPts val="1350"/>
                        </a:lnSpc>
                        <a:spcBef>
                          <a:spcPts val="215"/>
                        </a:spcBef>
                        <a:spcAft>
                          <a:spcPts val="0"/>
                        </a:spcAft>
                      </a:pPr>
                      <a:r>
                        <a:rPr lang="en-US" sz="1200">
                          <a:effectLst/>
                        </a:rPr>
                        <a:t>20.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15"/>
                        </a:spcBef>
                        <a:spcAft>
                          <a:spcPts val="0"/>
                        </a:spcAft>
                      </a:pPr>
                      <a:r>
                        <a:rPr lang="en-US" sz="1200">
                          <a:effectLst/>
                        </a:rPr>
                        <a:t>soamendno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15"/>
                        </a:spcBef>
                        <a:spcAft>
                          <a:spcPts val="0"/>
                        </a:spcAft>
                      </a:pPr>
                      <a:r>
                        <a:rPr lang="en-US" sz="1200">
                          <a:effectLst/>
                        </a:rPr>
                        <a:t>varchar(3)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200" dirty="0">
                          <a:effectLst/>
                        </a:rPr>
                        <a:t>Foreign</a:t>
                      </a:r>
                      <a:r>
                        <a:rPr lang="en-US" sz="1200" spc="-15" dirty="0">
                          <a:effectLst/>
                        </a:rPr>
                        <a:t> </a:t>
                      </a:r>
                      <a:r>
                        <a:rPr lang="en-US" sz="1200" dirty="0">
                          <a:effectLst/>
                        </a:rPr>
                        <a:t>Key</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00345407"/>
                  </a:ext>
                </a:extLst>
              </a:tr>
            </a:tbl>
          </a:graphicData>
        </a:graphic>
      </p:graphicFrame>
      <p:sp>
        <p:nvSpPr>
          <p:cNvPr id="5" name="Rectangle 1"/>
          <p:cNvSpPr>
            <a:spLocks noChangeArrowheads="1"/>
          </p:cNvSpPr>
          <p:nvPr/>
        </p:nvSpPr>
        <p:spPr bwMode="auto">
          <a:xfrm>
            <a:off x="584200" y="54444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99900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5300" y="317500"/>
            <a:ext cx="5003800" cy="369332"/>
          </a:xfrm>
          <a:prstGeom prst="rect">
            <a:avLst/>
          </a:prstGeom>
          <a:noFill/>
        </p:spPr>
        <p:txBody>
          <a:bodyPr wrap="square" rtlCol="0">
            <a:spAutoFit/>
          </a:bodyPr>
          <a:lstStyle/>
          <a:p>
            <a:r>
              <a:rPr lang="en-US" b="1" dirty="0"/>
              <a:t>Table Name: </a:t>
            </a:r>
            <a:r>
              <a:rPr lang="en-US" b="1" dirty="0" smtClean="0"/>
              <a:t>pp_JobOrder</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153437002"/>
              </p:ext>
            </p:extLst>
          </p:nvPr>
        </p:nvGraphicFramePr>
        <p:xfrm>
          <a:off x="1625282" y="975677"/>
          <a:ext cx="6604317" cy="5310825"/>
        </p:xfrm>
        <a:graphic>
          <a:graphicData uri="http://schemas.openxmlformats.org/drawingml/2006/table">
            <a:tbl>
              <a:tblPr firstRow="1" firstCol="1" lastRow="1" lastCol="1" bandRow="1" bandCol="1">
                <a:tableStyleId>{5940675A-B579-460E-94D1-54222C63F5DA}</a:tableStyleId>
              </a:tblPr>
              <a:tblGrid>
                <a:gridCol w="1634913">
                  <a:extLst>
                    <a:ext uri="{9D8B030D-6E8A-4147-A177-3AD203B41FA5}">
                      <a16:colId xmlns:a16="http://schemas.microsoft.com/office/drawing/2014/main" val="315802149"/>
                    </a:ext>
                  </a:extLst>
                </a:gridCol>
                <a:gridCol w="1646159">
                  <a:extLst>
                    <a:ext uri="{9D8B030D-6E8A-4147-A177-3AD203B41FA5}">
                      <a16:colId xmlns:a16="http://schemas.microsoft.com/office/drawing/2014/main" val="101986525"/>
                    </a:ext>
                  </a:extLst>
                </a:gridCol>
                <a:gridCol w="1666543">
                  <a:extLst>
                    <a:ext uri="{9D8B030D-6E8A-4147-A177-3AD203B41FA5}">
                      <a16:colId xmlns:a16="http://schemas.microsoft.com/office/drawing/2014/main" val="1484918542"/>
                    </a:ext>
                  </a:extLst>
                </a:gridCol>
                <a:gridCol w="1656702">
                  <a:extLst>
                    <a:ext uri="{9D8B030D-6E8A-4147-A177-3AD203B41FA5}">
                      <a16:colId xmlns:a16="http://schemas.microsoft.com/office/drawing/2014/main" val="3814749493"/>
                    </a:ext>
                  </a:extLst>
                </a:gridCol>
              </a:tblGrid>
              <a:tr h="480675">
                <a:tc>
                  <a:txBody>
                    <a:bodyPr/>
                    <a:lstStyle/>
                    <a:p>
                      <a:pPr marL="43815" marR="718820"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70891651"/>
                  </a:ext>
                </a:extLst>
              </a:tr>
              <a:tr h="321750">
                <a:tc>
                  <a:txBody>
                    <a:bodyPr/>
                    <a:lstStyle/>
                    <a:p>
                      <a:pPr marL="57150" marR="817880" algn="ctr">
                        <a:lnSpc>
                          <a:spcPts val="1315"/>
                        </a:lnSpc>
                        <a:spcBef>
                          <a:spcPts val="235"/>
                        </a:spcBef>
                        <a:spcAft>
                          <a:spcPts val="0"/>
                        </a:spcAft>
                      </a:pPr>
                      <a:r>
                        <a:rPr lang="en-US" sz="1200">
                          <a:effectLst/>
                        </a:rPr>
                        <a:t>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doctype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5919354"/>
                  </a:ext>
                </a:extLst>
              </a:tr>
              <a:tr h="321750">
                <a:tc>
                  <a:txBody>
                    <a:bodyPr/>
                    <a:lstStyle/>
                    <a:p>
                      <a:pPr marL="57150" marR="817880" algn="ctr">
                        <a:lnSpc>
                          <a:spcPts val="1305"/>
                        </a:lnSpc>
                        <a:spcBef>
                          <a:spcPts val="250"/>
                        </a:spcBef>
                        <a:spcAft>
                          <a:spcPts val="0"/>
                        </a:spcAft>
                      </a:pPr>
                      <a:r>
                        <a:rPr lang="en-US" sz="1200">
                          <a:effectLst/>
                        </a:rPr>
                        <a:t>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fiyear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varchar(4)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27212294"/>
                  </a:ext>
                </a:extLst>
              </a:tr>
              <a:tr h="321750">
                <a:tc>
                  <a:txBody>
                    <a:bodyPr/>
                    <a:lstStyle/>
                    <a:p>
                      <a:pPr marL="57150" marR="817880" algn="ctr">
                        <a:lnSpc>
                          <a:spcPts val="1305"/>
                        </a:lnSpc>
                        <a:spcBef>
                          <a:spcPts val="250"/>
                        </a:spcBef>
                        <a:spcAft>
                          <a:spcPts val="0"/>
                        </a:spcAft>
                      </a:pPr>
                      <a:r>
                        <a:rPr lang="en-US" sz="1200">
                          <a:effectLst/>
                        </a:rPr>
                        <a:t>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jobdate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87505830"/>
                  </a:ext>
                </a:extLst>
              </a:tr>
              <a:tr h="321750">
                <a:tc>
                  <a:txBody>
                    <a:bodyPr/>
                    <a:lstStyle/>
                    <a:p>
                      <a:pPr marL="57150" marR="817880" algn="ctr">
                        <a:lnSpc>
                          <a:spcPts val="1305"/>
                        </a:lnSpc>
                        <a:spcBef>
                          <a:spcPts val="250"/>
                        </a:spcBef>
                        <a:spcAft>
                          <a:spcPts val="0"/>
                        </a:spcAft>
                      </a:pPr>
                      <a:r>
                        <a:rPr lang="en-US" sz="1200">
                          <a:effectLst/>
                        </a:rPr>
                        <a:t>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pdno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58978412"/>
                  </a:ext>
                </a:extLst>
              </a:tr>
              <a:tr h="321750">
                <a:tc>
                  <a:txBody>
                    <a:bodyPr/>
                    <a:lstStyle/>
                    <a:p>
                      <a:pPr marL="57150" marR="817880" algn="ctr">
                        <a:lnSpc>
                          <a:spcPts val="1305"/>
                        </a:lnSpc>
                        <a:spcBef>
                          <a:spcPts val="250"/>
                        </a:spcBef>
                        <a:spcAft>
                          <a:spcPts val="0"/>
                        </a:spcAft>
                      </a:pPr>
                      <a:r>
                        <a:rPr lang="en-US" sz="1200">
                          <a:effectLst/>
                        </a:rPr>
                        <a:t>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fromdate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89576119"/>
                  </a:ext>
                </a:extLst>
              </a:tr>
              <a:tr h="321750">
                <a:tc>
                  <a:txBody>
                    <a:bodyPr/>
                    <a:lstStyle/>
                    <a:p>
                      <a:pPr marL="57150" marR="817880" algn="ctr">
                        <a:lnSpc>
                          <a:spcPts val="1305"/>
                        </a:lnSpc>
                        <a:spcBef>
                          <a:spcPts val="250"/>
                        </a:spcBef>
                        <a:spcAft>
                          <a:spcPts val="0"/>
                        </a:spcAft>
                      </a:pPr>
                      <a:r>
                        <a:rPr lang="en-US" sz="1200">
                          <a:effectLst/>
                        </a:rPr>
                        <a:t>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todate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8695966"/>
                  </a:ext>
                </a:extLst>
              </a:tr>
              <a:tr h="321750">
                <a:tc>
                  <a:txBody>
                    <a:bodyPr/>
                    <a:lstStyle/>
                    <a:p>
                      <a:pPr marL="57150" marR="817880" algn="ctr">
                        <a:lnSpc>
                          <a:spcPts val="1305"/>
                        </a:lnSpc>
                        <a:spcBef>
                          <a:spcPts val="250"/>
                        </a:spcBef>
                        <a:spcAft>
                          <a:spcPts val="0"/>
                        </a:spcAft>
                      </a:pPr>
                      <a:r>
                        <a:rPr lang="en-US" sz="1200">
                          <a:effectLst/>
                        </a:rPr>
                        <a:t>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bomsrno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813723785"/>
                  </a:ext>
                </a:extLst>
              </a:tr>
              <a:tr h="321750">
                <a:tc>
                  <a:txBody>
                    <a:bodyPr/>
                    <a:lstStyle/>
                    <a:p>
                      <a:pPr marL="57150" marR="817880" algn="ctr">
                        <a:lnSpc>
                          <a:spcPts val="1305"/>
                        </a:lnSpc>
                        <a:spcBef>
                          <a:spcPts val="250"/>
                        </a:spcBef>
                        <a:spcAft>
                          <a:spcPts val="0"/>
                        </a:spcAft>
                      </a:pPr>
                      <a:r>
                        <a:rPr lang="en-US" sz="1200">
                          <a:effectLst/>
                        </a:rPr>
                        <a:t>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clicode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46254965"/>
                  </a:ext>
                </a:extLst>
              </a:tr>
              <a:tr h="322725">
                <a:tc>
                  <a:txBody>
                    <a:bodyPr/>
                    <a:lstStyle/>
                    <a:p>
                      <a:pPr marL="57150" marR="817880" algn="ctr">
                        <a:lnSpc>
                          <a:spcPts val="1305"/>
                        </a:lnSpc>
                        <a:spcBef>
                          <a:spcPts val="250"/>
                        </a:spcBef>
                        <a:spcAft>
                          <a:spcPts val="0"/>
                        </a:spcAft>
                      </a:pPr>
                      <a:r>
                        <a:rPr lang="en-US" sz="1200">
                          <a:effectLst/>
                        </a:rPr>
                        <a:t>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loccode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37336230"/>
                  </a:ext>
                </a:extLst>
              </a:tr>
              <a:tr h="321750">
                <a:tc>
                  <a:txBody>
                    <a:bodyPr/>
                    <a:lstStyle/>
                    <a:p>
                      <a:pPr marL="41910" marR="718820" algn="ctr">
                        <a:lnSpc>
                          <a:spcPts val="1305"/>
                        </a:lnSpc>
                        <a:spcBef>
                          <a:spcPts val="250"/>
                        </a:spcBef>
                        <a:spcAft>
                          <a:spcPts val="0"/>
                        </a:spcAft>
                      </a:pPr>
                      <a:r>
                        <a:rPr lang="en-US" sz="1200">
                          <a:effectLst/>
                        </a:rPr>
                        <a:t>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divcode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4257607"/>
                  </a:ext>
                </a:extLst>
              </a:tr>
              <a:tr h="324675">
                <a:tc>
                  <a:txBody>
                    <a:bodyPr/>
                    <a:lstStyle/>
                    <a:p>
                      <a:pPr marL="41910" marR="718820" algn="ctr">
                        <a:lnSpc>
                          <a:spcPts val="1315"/>
                        </a:lnSpc>
                        <a:spcBef>
                          <a:spcPts val="250"/>
                        </a:spcBef>
                        <a:spcAft>
                          <a:spcPts val="0"/>
                        </a:spcAft>
                      </a:pPr>
                      <a:r>
                        <a:rPr lang="en-US" sz="1200">
                          <a:effectLst/>
                        </a:rPr>
                        <a:t>11.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200">
                          <a:effectLst/>
                        </a:rPr>
                        <a:t>userid</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200">
                          <a:effectLst/>
                        </a:rPr>
                        <a:t>uniqueidentifier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76986943"/>
                  </a:ext>
                </a:extLst>
              </a:tr>
              <a:tr h="321750">
                <a:tc>
                  <a:txBody>
                    <a:bodyPr/>
                    <a:lstStyle/>
                    <a:p>
                      <a:pPr marL="41910" marR="718820" algn="ctr">
                        <a:lnSpc>
                          <a:spcPts val="1315"/>
                        </a:lnSpc>
                        <a:spcBef>
                          <a:spcPts val="235"/>
                        </a:spcBef>
                        <a:spcAft>
                          <a:spcPts val="0"/>
                        </a:spcAft>
                      </a:pPr>
                      <a:r>
                        <a:rPr lang="en-US" sz="1200">
                          <a:effectLst/>
                        </a:rPr>
                        <a:t>12.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sysdate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90102823"/>
                  </a:ext>
                </a:extLst>
              </a:tr>
              <a:tr h="321750">
                <a:tc>
                  <a:txBody>
                    <a:bodyPr/>
                    <a:lstStyle/>
                    <a:p>
                      <a:pPr marL="41910" marR="718820" algn="ctr">
                        <a:lnSpc>
                          <a:spcPts val="1315"/>
                        </a:lnSpc>
                        <a:spcBef>
                          <a:spcPts val="235"/>
                        </a:spcBef>
                        <a:spcAft>
                          <a:spcPts val="0"/>
                        </a:spcAft>
                      </a:pPr>
                      <a:r>
                        <a:rPr lang="en-US" sz="1200">
                          <a:effectLst/>
                        </a:rPr>
                        <a:t>13.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numeric(10,0)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08489444"/>
                  </a:ext>
                </a:extLst>
              </a:tr>
              <a:tr h="321750">
                <a:tc>
                  <a:txBody>
                    <a:bodyPr/>
                    <a:lstStyle/>
                    <a:p>
                      <a:pPr marL="41910" marR="718820" algn="ctr">
                        <a:lnSpc>
                          <a:spcPts val="1305"/>
                        </a:lnSpc>
                        <a:spcBef>
                          <a:spcPts val="250"/>
                        </a:spcBef>
                        <a:spcAft>
                          <a:spcPts val="0"/>
                        </a:spcAft>
                      </a:pPr>
                      <a:r>
                        <a:rPr lang="en-US" sz="1200">
                          <a:effectLst/>
                        </a:rPr>
                        <a:t>14.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jobvno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Primary</a:t>
                      </a:r>
                      <a:r>
                        <a:rPr lang="en-US" sz="1200" spc="-10">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45433450"/>
                  </a:ext>
                </a:extLst>
              </a:tr>
              <a:tr h="321750">
                <a:tc>
                  <a:txBody>
                    <a:bodyPr/>
                    <a:lstStyle/>
                    <a:p>
                      <a:pPr marL="41910" marR="718820" algn="ctr">
                        <a:lnSpc>
                          <a:spcPts val="1305"/>
                        </a:lnSpc>
                        <a:spcBef>
                          <a:spcPts val="250"/>
                        </a:spcBef>
                        <a:spcAft>
                          <a:spcPts val="0"/>
                        </a:spcAft>
                      </a:pPr>
                      <a:r>
                        <a:rPr lang="en-US" sz="1200">
                          <a:effectLst/>
                        </a:rPr>
                        <a:t>15.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manjobno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93247059"/>
                  </a:ext>
                </a:extLst>
              </a:tr>
            </a:tbl>
          </a:graphicData>
        </a:graphic>
      </p:graphicFrame>
    </p:spTree>
    <p:extLst>
      <p:ext uri="{BB962C8B-B14F-4D97-AF65-F5344CB8AC3E}">
        <p14:creationId xmlns:p14="http://schemas.microsoft.com/office/powerpoint/2010/main" val="3503686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2322" y="297426"/>
            <a:ext cx="5283200" cy="369332"/>
          </a:xfrm>
          <a:prstGeom prst="rect">
            <a:avLst/>
          </a:prstGeom>
          <a:noFill/>
        </p:spPr>
        <p:txBody>
          <a:bodyPr wrap="square" rtlCol="0">
            <a:spAutoFit/>
          </a:bodyPr>
          <a:lstStyle/>
          <a:p>
            <a:r>
              <a:rPr lang="en-US" b="1" dirty="0"/>
              <a:t>Table Name: </a:t>
            </a:r>
            <a:r>
              <a:rPr lang="en-US" b="1" dirty="0" smtClean="0"/>
              <a:t>pp_JoborderDet</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027910478"/>
              </p:ext>
            </p:extLst>
          </p:nvPr>
        </p:nvGraphicFramePr>
        <p:xfrm>
          <a:off x="1625281" y="763587"/>
          <a:ext cx="7810818" cy="1577340"/>
        </p:xfrm>
        <a:graphic>
          <a:graphicData uri="http://schemas.openxmlformats.org/drawingml/2006/table">
            <a:tbl>
              <a:tblPr firstRow="1" firstCol="1" lastRow="1" lastCol="1" bandRow="1" bandCol="1">
                <a:tableStyleId>{5940675A-B579-460E-94D1-54222C63F5DA}</a:tableStyleId>
              </a:tblPr>
              <a:tblGrid>
                <a:gridCol w="1915296">
                  <a:extLst>
                    <a:ext uri="{9D8B030D-6E8A-4147-A177-3AD203B41FA5}">
                      <a16:colId xmlns:a16="http://schemas.microsoft.com/office/drawing/2014/main" val="488005923"/>
                    </a:ext>
                  </a:extLst>
                </a:gridCol>
                <a:gridCol w="1979306">
                  <a:extLst>
                    <a:ext uri="{9D8B030D-6E8A-4147-A177-3AD203B41FA5}">
                      <a16:colId xmlns:a16="http://schemas.microsoft.com/office/drawing/2014/main" val="991042833"/>
                    </a:ext>
                  </a:extLst>
                </a:gridCol>
                <a:gridCol w="1965174">
                  <a:extLst>
                    <a:ext uri="{9D8B030D-6E8A-4147-A177-3AD203B41FA5}">
                      <a16:colId xmlns:a16="http://schemas.microsoft.com/office/drawing/2014/main" val="3783566512"/>
                    </a:ext>
                  </a:extLst>
                </a:gridCol>
                <a:gridCol w="1951042">
                  <a:extLst>
                    <a:ext uri="{9D8B030D-6E8A-4147-A177-3AD203B41FA5}">
                      <a16:colId xmlns:a16="http://schemas.microsoft.com/office/drawing/2014/main" val="1028157885"/>
                    </a:ext>
                  </a:extLst>
                </a:gridCol>
              </a:tblGrid>
              <a:tr h="312420">
                <a:tc>
                  <a:txBody>
                    <a:bodyPr/>
                    <a:lstStyle/>
                    <a:p>
                      <a:pPr marL="43180" marR="702945"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Constraint</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4481602"/>
                  </a:ext>
                </a:extLst>
              </a:tr>
              <a:tr h="209550">
                <a:tc>
                  <a:txBody>
                    <a:bodyPr/>
                    <a:lstStyle/>
                    <a:p>
                      <a:pPr marL="56515" marR="801370" algn="ctr">
                        <a:lnSpc>
                          <a:spcPts val="1305"/>
                        </a:lnSpc>
                        <a:spcBef>
                          <a:spcPts val="250"/>
                        </a:spcBef>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doctype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19975719"/>
                  </a:ext>
                </a:extLst>
              </a:tr>
              <a:tr h="209550">
                <a:tc>
                  <a:txBody>
                    <a:bodyPr/>
                    <a:lstStyle/>
                    <a:p>
                      <a:pPr marL="56515" marR="801370" algn="ctr">
                        <a:lnSpc>
                          <a:spcPts val="1305"/>
                        </a:lnSpc>
                        <a:spcBef>
                          <a:spcPts val="250"/>
                        </a:spcBef>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fiyear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varchar(4)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97095590"/>
                  </a:ext>
                </a:extLst>
              </a:tr>
              <a:tr h="209550">
                <a:tc>
                  <a:txBody>
                    <a:bodyPr/>
                    <a:lstStyle/>
                    <a:p>
                      <a:pPr marL="56515" marR="801370" algn="ctr">
                        <a:lnSpc>
                          <a:spcPts val="1305"/>
                        </a:lnSpc>
                        <a:spcBef>
                          <a:spcPts val="250"/>
                        </a:spcBef>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jobvno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6891560"/>
                  </a:ext>
                </a:extLst>
              </a:tr>
              <a:tr h="209550">
                <a:tc>
                  <a:txBody>
                    <a:bodyPr/>
                    <a:lstStyle/>
                    <a:p>
                      <a:pPr marL="56515" marR="801370" algn="ctr">
                        <a:lnSpc>
                          <a:spcPts val="1305"/>
                        </a:lnSpc>
                        <a:spcBef>
                          <a:spcPts val="250"/>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jobdate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66537131"/>
                  </a:ext>
                </a:extLst>
              </a:tr>
              <a:tr h="211455">
                <a:tc>
                  <a:txBody>
                    <a:bodyPr/>
                    <a:lstStyle/>
                    <a:p>
                      <a:pPr marL="56515" marR="801370" algn="ctr">
                        <a:lnSpc>
                          <a:spcPts val="1315"/>
                        </a:lnSpc>
                        <a:spcBef>
                          <a:spcPts val="250"/>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a:effectLst/>
                        </a:rPr>
                        <a:t>pdno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06206562"/>
                  </a:ext>
                </a:extLst>
              </a:tr>
              <a:tr h="209550">
                <a:tc>
                  <a:txBody>
                    <a:bodyPr/>
                    <a:lstStyle/>
                    <a:p>
                      <a:pPr marL="56515" marR="801370" algn="ctr">
                        <a:lnSpc>
                          <a:spcPts val="1315"/>
                        </a:lnSpc>
                        <a:spcBef>
                          <a:spcPts val="235"/>
                        </a:spcBef>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partcode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62810808"/>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02980437"/>
              </p:ext>
            </p:extLst>
          </p:nvPr>
        </p:nvGraphicFramePr>
        <p:xfrm>
          <a:off x="1625281" y="2335212"/>
          <a:ext cx="7810818" cy="4374135"/>
        </p:xfrm>
        <a:graphic>
          <a:graphicData uri="http://schemas.openxmlformats.org/drawingml/2006/table">
            <a:tbl>
              <a:tblPr firstRow="1" firstCol="1" lastRow="1" lastCol="1" bandRow="1" bandCol="1">
                <a:tableStyleId>{5940675A-B579-460E-94D1-54222C63F5DA}</a:tableStyleId>
              </a:tblPr>
              <a:tblGrid>
                <a:gridCol w="1915296">
                  <a:extLst>
                    <a:ext uri="{9D8B030D-6E8A-4147-A177-3AD203B41FA5}">
                      <a16:colId xmlns:a16="http://schemas.microsoft.com/office/drawing/2014/main" val="2326980517"/>
                    </a:ext>
                  </a:extLst>
                </a:gridCol>
                <a:gridCol w="1979306">
                  <a:extLst>
                    <a:ext uri="{9D8B030D-6E8A-4147-A177-3AD203B41FA5}">
                      <a16:colId xmlns:a16="http://schemas.microsoft.com/office/drawing/2014/main" val="1351966687"/>
                    </a:ext>
                  </a:extLst>
                </a:gridCol>
                <a:gridCol w="1965174">
                  <a:extLst>
                    <a:ext uri="{9D8B030D-6E8A-4147-A177-3AD203B41FA5}">
                      <a16:colId xmlns:a16="http://schemas.microsoft.com/office/drawing/2014/main" val="3734382622"/>
                    </a:ext>
                  </a:extLst>
                </a:gridCol>
                <a:gridCol w="1951042">
                  <a:extLst>
                    <a:ext uri="{9D8B030D-6E8A-4147-A177-3AD203B41FA5}">
                      <a16:colId xmlns:a16="http://schemas.microsoft.com/office/drawing/2014/main" val="3311591774"/>
                    </a:ext>
                  </a:extLst>
                </a:gridCol>
              </a:tblGrid>
              <a:tr h="176451">
                <a:tc>
                  <a:txBody>
                    <a:bodyPr/>
                    <a:lstStyle/>
                    <a:p>
                      <a:pPr marL="296545">
                        <a:lnSpc>
                          <a:spcPts val="1350"/>
                        </a:lnSpc>
                        <a:spcBef>
                          <a:spcPts val="200"/>
                        </a:spcBef>
                        <a:spcAft>
                          <a:spcPts val="0"/>
                        </a:spcAft>
                      </a:pPr>
                      <a:r>
                        <a:rPr lang="en-US" sz="1400" dirty="0">
                          <a:effectLst/>
                        </a:rPr>
                        <a:t>7.</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catcode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varchar(2)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41381811"/>
                  </a:ext>
                </a:extLst>
              </a:tr>
              <a:tr h="176986">
                <a:tc>
                  <a:txBody>
                    <a:bodyPr/>
                    <a:lstStyle/>
                    <a:p>
                      <a:pPr marL="296545">
                        <a:lnSpc>
                          <a:spcPts val="1350"/>
                        </a:lnSpc>
                        <a:spcBef>
                          <a:spcPts val="205"/>
                        </a:spcBef>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5"/>
                        </a:spcBef>
                        <a:spcAft>
                          <a:spcPts val="0"/>
                        </a:spcAft>
                      </a:pPr>
                      <a:r>
                        <a:rPr lang="en-US" sz="1400">
                          <a:effectLst/>
                        </a:rPr>
                        <a:t>jobqty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5"/>
                        </a:spcBef>
                        <a:spcAft>
                          <a:spcPts val="0"/>
                        </a:spcAft>
                      </a:pPr>
                      <a:r>
                        <a:rPr lang="en-US" sz="1400">
                          <a:effectLst/>
                        </a:rPr>
                        <a:t>numeric(10,5)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33329080"/>
                  </a:ext>
                </a:extLst>
              </a:tr>
              <a:tr h="176451">
                <a:tc>
                  <a:txBody>
                    <a:bodyPr/>
                    <a:lstStyle/>
                    <a:p>
                      <a:pPr marL="296545">
                        <a:lnSpc>
                          <a:spcPts val="1340"/>
                        </a:lnSpc>
                        <a:spcBef>
                          <a:spcPts val="215"/>
                        </a:spcBef>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bomsrno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12979459"/>
                  </a:ext>
                </a:extLst>
              </a:tr>
              <a:tr h="176451">
                <a:tc>
                  <a:txBody>
                    <a:bodyPr/>
                    <a:lstStyle/>
                    <a:p>
                      <a:pPr marL="296545">
                        <a:lnSpc>
                          <a:spcPts val="1340"/>
                        </a:lnSpc>
                        <a:spcBef>
                          <a:spcPts val="215"/>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uom</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06228160"/>
                  </a:ext>
                </a:extLst>
              </a:tr>
              <a:tr h="176451">
                <a:tc>
                  <a:txBody>
                    <a:bodyPr/>
                    <a:lstStyle/>
                    <a:p>
                      <a:pPr marL="296545">
                        <a:lnSpc>
                          <a:spcPts val="1340"/>
                        </a:lnSpc>
                        <a:spcBef>
                          <a:spcPts val="215"/>
                        </a:spcBef>
                        <a:spcAft>
                          <a:spcPts val="0"/>
                        </a:spcAft>
                      </a:pPr>
                      <a:r>
                        <a:rPr lang="en-US" sz="1400" dirty="0">
                          <a:effectLst/>
                        </a:rPr>
                        <a:t>11.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74666453"/>
                  </a:ext>
                </a:extLst>
              </a:tr>
              <a:tr h="176451">
                <a:tc>
                  <a:txBody>
                    <a:bodyPr/>
                    <a:lstStyle/>
                    <a:p>
                      <a:pPr marL="296545">
                        <a:lnSpc>
                          <a:spcPts val="1340"/>
                        </a:lnSpc>
                        <a:spcBef>
                          <a:spcPts val="215"/>
                        </a:spcBef>
                        <a:spcAft>
                          <a:spcPts val="0"/>
                        </a:spcAft>
                      </a:pPr>
                      <a:r>
                        <a:rPr lang="en-US" sz="1400">
                          <a:effectLst/>
                        </a:rPr>
                        <a:t>12.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dirty="0">
                          <a:effectLst/>
                        </a:rPr>
                        <a:t>divcode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18046715"/>
                  </a:ext>
                </a:extLst>
              </a:tr>
              <a:tr h="176451">
                <a:tc>
                  <a:txBody>
                    <a:bodyPr/>
                    <a:lstStyle/>
                    <a:p>
                      <a:pPr marL="296545">
                        <a:lnSpc>
                          <a:spcPts val="1340"/>
                        </a:lnSpc>
                        <a:spcBef>
                          <a:spcPts val="215"/>
                        </a:spcBef>
                        <a:spcAft>
                          <a:spcPts val="0"/>
                        </a:spcAft>
                      </a:pPr>
                      <a:r>
                        <a:rPr lang="en-US" sz="1400">
                          <a:effectLst/>
                        </a:rPr>
                        <a:t>13.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695769"/>
                  </a:ext>
                </a:extLst>
              </a:tr>
              <a:tr h="176451">
                <a:tc>
                  <a:txBody>
                    <a:bodyPr/>
                    <a:lstStyle/>
                    <a:p>
                      <a:pPr marL="296545">
                        <a:lnSpc>
                          <a:spcPts val="1340"/>
                        </a:lnSpc>
                        <a:spcBef>
                          <a:spcPts val="215"/>
                        </a:spcBef>
                        <a:spcAft>
                          <a:spcPts val="0"/>
                        </a:spcAft>
                      </a:pPr>
                      <a:r>
                        <a:rPr lang="en-US" sz="1400">
                          <a:effectLst/>
                        </a:rPr>
                        <a:t>14.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qty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numeric(10,5)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85158289"/>
                  </a:ext>
                </a:extLst>
              </a:tr>
              <a:tr h="176451">
                <a:tc>
                  <a:txBody>
                    <a:bodyPr/>
                    <a:lstStyle/>
                    <a:p>
                      <a:pPr marL="296545">
                        <a:lnSpc>
                          <a:spcPts val="1340"/>
                        </a:lnSpc>
                        <a:spcBef>
                          <a:spcPts val="215"/>
                        </a:spcBef>
                        <a:spcAft>
                          <a:spcPts val="0"/>
                        </a:spcAft>
                      </a:pPr>
                      <a:r>
                        <a:rPr lang="en-US" sz="1400">
                          <a:effectLst/>
                        </a:rPr>
                        <a:t>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22390633"/>
                  </a:ext>
                </a:extLst>
              </a:tr>
              <a:tr h="176451">
                <a:tc>
                  <a:txBody>
                    <a:bodyPr/>
                    <a:lstStyle/>
                    <a:p>
                      <a:pPr marL="296545">
                        <a:lnSpc>
                          <a:spcPts val="1340"/>
                        </a:lnSpc>
                        <a:spcBef>
                          <a:spcPts val="215"/>
                        </a:spcBef>
                        <a:spcAft>
                          <a:spcPts val="0"/>
                        </a:spcAft>
                      </a:pPr>
                      <a:r>
                        <a:rPr lang="en-US" sz="1400">
                          <a:effectLst/>
                        </a:rPr>
                        <a:t>16.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50871320"/>
                  </a:ext>
                </a:extLst>
              </a:tr>
              <a:tr h="176451">
                <a:tc>
                  <a:txBody>
                    <a:bodyPr/>
                    <a:lstStyle/>
                    <a:p>
                      <a:pPr marL="296545">
                        <a:lnSpc>
                          <a:spcPts val="1340"/>
                        </a:lnSpc>
                        <a:spcBef>
                          <a:spcPts val="215"/>
                        </a:spcBef>
                        <a:spcAft>
                          <a:spcPts val="0"/>
                        </a:spcAft>
                      </a:pPr>
                      <a:r>
                        <a:rPr lang="en-US" sz="1400">
                          <a:effectLst/>
                        </a:rPr>
                        <a:t>17.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srno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numeric(10,0)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80"/>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37924946"/>
                  </a:ext>
                </a:extLst>
              </a:tr>
              <a:tr h="178055">
                <a:tc>
                  <a:txBody>
                    <a:bodyPr/>
                    <a:lstStyle/>
                    <a:p>
                      <a:pPr marL="296545">
                        <a:lnSpc>
                          <a:spcPts val="1350"/>
                        </a:lnSpc>
                        <a:spcBef>
                          <a:spcPts val="215"/>
                        </a:spcBef>
                        <a:spcAft>
                          <a:spcPts val="0"/>
                        </a:spcAft>
                      </a:pPr>
                      <a:r>
                        <a:rPr lang="en-US" sz="1400">
                          <a:effectLst/>
                        </a:rPr>
                        <a:t>18.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400">
                          <a:effectLst/>
                        </a:rPr>
                        <a:t>jscode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400">
                          <a:effectLst/>
                        </a:rPr>
                        <a:t>varchar(15)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8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8218423"/>
                  </a:ext>
                </a:extLst>
              </a:tr>
              <a:tr h="176986">
                <a:tc>
                  <a:txBody>
                    <a:bodyPr/>
                    <a:lstStyle/>
                    <a:p>
                      <a:pPr marL="296545">
                        <a:lnSpc>
                          <a:spcPts val="1350"/>
                        </a:lnSpc>
                        <a:spcBef>
                          <a:spcPts val="205"/>
                        </a:spcBef>
                        <a:spcAft>
                          <a:spcPts val="0"/>
                        </a:spcAft>
                      </a:pPr>
                      <a:r>
                        <a:rPr lang="en-US" sz="1400">
                          <a:effectLst/>
                        </a:rPr>
                        <a:t>19.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5"/>
                        </a:spcBef>
                        <a:spcAft>
                          <a:spcPts val="0"/>
                        </a:spcAft>
                      </a:pPr>
                      <a:r>
                        <a:rPr lang="en-US" sz="1400">
                          <a:effectLst/>
                        </a:rPr>
                        <a:t>balqty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5"/>
                        </a:spcBef>
                        <a:spcAft>
                          <a:spcPts val="0"/>
                        </a:spcAft>
                      </a:pPr>
                      <a:r>
                        <a:rPr lang="en-US" sz="1400">
                          <a:effectLst/>
                        </a:rPr>
                        <a:t>numeric(10,2)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52222241"/>
                  </a:ext>
                </a:extLst>
              </a:tr>
              <a:tr h="176451">
                <a:tc>
                  <a:txBody>
                    <a:bodyPr/>
                    <a:lstStyle/>
                    <a:p>
                      <a:pPr marL="296545">
                        <a:lnSpc>
                          <a:spcPts val="1350"/>
                        </a:lnSpc>
                        <a:spcBef>
                          <a:spcPts val="200"/>
                        </a:spcBef>
                        <a:spcAft>
                          <a:spcPts val="0"/>
                        </a:spcAft>
                      </a:pPr>
                      <a:r>
                        <a:rPr lang="en-US" sz="1400">
                          <a:effectLst/>
                        </a:rPr>
                        <a:t>20.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manjobno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07522219"/>
                  </a:ext>
                </a:extLst>
              </a:tr>
              <a:tr h="176451">
                <a:tc>
                  <a:txBody>
                    <a:bodyPr/>
                    <a:lstStyle/>
                    <a:p>
                      <a:pPr marL="296545">
                        <a:lnSpc>
                          <a:spcPts val="1340"/>
                        </a:lnSpc>
                        <a:spcBef>
                          <a:spcPts val="215"/>
                        </a:spcBef>
                        <a:spcAft>
                          <a:spcPts val="0"/>
                        </a:spcAft>
                      </a:pPr>
                      <a:r>
                        <a:rPr lang="en-US" sz="1400">
                          <a:effectLst/>
                        </a:rPr>
                        <a:t>21.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sovno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63894950"/>
                  </a:ext>
                </a:extLst>
              </a:tr>
              <a:tr h="176451">
                <a:tc>
                  <a:txBody>
                    <a:bodyPr/>
                    <a:lstStyle/>
                    <a:p>
                      <a:pPr marL="296545">
                        <a:lnSpc>
                          <a:spcPts val="1340"/>
                        </a:lnSpc>
                        <a:spcBef>
                          <a:spcPts val="215"/>
                        </a:spcBef>
                        <a:spcAft>
                          <a:spcPts val="0"/>
                        </a:spcAft>
                      </a:pPr>
                      <a:r>
                        <a:rPr lang="en-US" sz="1400">
                          <a:effectLst/>
                        </a:rPr>
                        <a:t>22.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ismaterialissued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bit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35745372"/>
                  </a:ext>
                </a:extLst>
              </a:tr>
              <a:tr h="176451">
                <a:tc>
                  <a:txBody>
                    <a:bodyPr/>
                    <a:lstStyle/>
                    <a:p>
                      <a:pPr marL="296545">
                        <a:lnSpc>
                          <a:spcPts val="1340"/>
                        </a:lnSpc>
                        <a:spcBef>
                          <a:spcPts val="215"/>
                        </a:spcBef>
                        <a:spcAft>
                          <a:spcPts val="0"/>
                        </a:spcAft>
                      </a:pPr>
                      <a:r>
                        <a:rPr lang="en-US" sz="1400">
                          <a:effectLst/>
                        </a:rPr>
                        <a:t>23.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isproductiondone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bit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80488535"/>
                  </a:ext>
                </a:extLst>
              </a:tr>
              <a:tr h="176451">
                <a:tc>
                  <a:txBody>
                    <a:bodyPr/>
                    <a:lstStyle/>
                    <a:p>
                      <a:pPr marL="296545">
                        <a:lnSpc>
                          <a:spcPts val="1340"/>
                        </a:lnSpc>
                        <a:spcBef>
                          <a:spcPts val="215"/>
                        </a:spcBef>
                        <a:spcAft>
                          <a:spcPts val="0"/>
                        </a:spcAft>
                      </a:pPr>
                      <a:r>
                        <a:rPr lang="en-US" sz="1400">
                          <a:effectLst/>
                        </a:rPr>
                        <a:t>24.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soamendno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02222210"/>
                  </a:ext>
                </a:extLst>
              </a:tr>
              <a:tr h="176451">
                <a:tc>
                  <a:txBody>
                    <a:bodyPr/>
                    <a:lstStyle/>
                    <a:p>
                      <a:pPr marL="296545">
                        <a:lnSpc>
                          <a:spcPts val="1340"/>
                        </a:lnSpc>
                        <a:spcBef>
                          <a:spcPts val="215"/>
                        </a:spcBef>
                        <a:spcAft>
                          <a:spcPts val="0"/>
                        </a:spcAft>
                      </a:pPr>
                      <a:r>
                        <a:rPr lang="en-US" sz="1400">
                          <a:effectLst/>
                        </a:rPr>
                        <a:t>25.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isShortClosed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bit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86117644"/>
                  </a:ext>
                </a:extLst>
              </a:tr>
              <a:tr h="176451">
                <a:tc>
                  <a:txBody>
                    <a:bodyPr/>
                    <a:lstStyle/>
                    <a:p>
                      <a:pPr marL="296545">
                        <a:lnSpc>
                          <a:spcPts val="1340"/>
                        </a:lnSpc>
                        <a:spcBef>
                          <a:spcPts val="215"/>
                        </a:spcBef>
                        <a:spcAft>
                          <a:spcPts val="0"/>
                        </a:spcAft>
                      </a:pPr>
                      <a:r>
                        <a:rPr lang="en-US" sz="1400">
                          <a:effectLst/>
                        </a:rPr>
                        <a:t>26.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ShortCloseDate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77924242"/>
                  </a:ext>
                </a:extLst>
              </a:tr>
              <a:tr h="176451">
                <a:tc>
                  <a:txBody>
                    <a:bodyPr/>
                    <a:lstStyle/>
                    <a:p>
                      <a:pPr marL="296545">
                        <a:lnSpc>
                          <a:spcPts val="1340"/>
                        </a:lnSpc>
                        <a:spcBef>
                          <a:spcPts val="215"/>
                        </a:spcBef>
                        <a:spcAft>
                          <a:spcPts val="0"/>
                        </a:spcAft>
                      </a:pPr>
                      <a:r>
                        <a:rPr lang="en-US" sz="1400">
                          <a:effectLst/>
                        </a:rPr>
                        <a:t>27.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ShortCloseRemark</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varchar(200)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56883677"/>
                  </a:ext>
                </a:extLst>
              </a:tr>
              <a:tr h="178055">
                <a:tc>
                  <a:txBody>
                    <a:bodyPr/>
                    <a:lstStyle/>
                    <a:p>
                      <a:pPr marL="296545">
                        <a:lnSpc>
                          <a:spcPts val="1350"/>
                        </a:lnSpc>
                        <a:spcBef>
                          <a:spcPts val="215"/>
                        </a:spcBef>
                        <a:spcAft>
                          <a:spcPts val="0"/>
                        </a:spcAft>
                      </a:pPr>
                      <a:r>
                        <a:rPr lang="en-US" sz="1400">
                          <a:effectLst/>
                        </a:rPr>
                        <a:t>28.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400">
                          <a:effectLst/>
                        </a:rPr>
                        <a:t>scheduleno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400">
                          <a:effectLst/>
                        </a:rPr>
                        <a:t>int(10)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35048055"/>
                  </a:ext>
                </a:extLst>
              </a:tr>
            </a:tbl>
          </a:graphicData>
        </a:graphic>
      </p:graphicFrame>
      <p:sp>
        <p:nvSpPr>
          <p:cNvPr id="5" name="Rectangle 1"/>
          <p:cNvSpPr>
            <a:spLocks noChangeArrowheads="1"/>
          </p:cNvSpPr>
          <p:nvPr/>
        </p:nvSpPr>
        <p:spPr bwMode="auto">
          <a:xfrm>
            <a:off x="954088" y="454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1353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01000" y="31044"/>
            <a:ext cx="4191000" cy="369332"/>
          </a:xfrm>
          <a:prstGeom prst="rect">
            <a:avLst/>
          </a:prstGeom>
          <a:noFill/>
        </p:spPr>
        <p:txBody>
          <a:bodyPr wrap="square" rtlCol="0">
            <a:spAutoFit/>
          </a:bodyPr>
          <a:lstStyle/>
          <a:p>
            <a:r>
              <a:rPr lang="en-US" b="1" dirty="0"/>
              <a:t>Table Name</a:t>
            </a:r>
            <a:r>
              <a:rPr lang="en-US" dirty="0"/>
              <a:t>: </a:t>
            </a:r>
            <a:r>
              <a:rPr lang="en-US" b="1" dirty="0" smtClean="0"/>
              <a:t>pp_JobOrderRelease</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147371275"/>
              </p:ext>
            </p:extLst>
          </p:nvPr>
        </p:nvGraphicFramePr>
        <p:xfrm>
          <a:off x="1810602" y="31044"/>
          <a:ext cx="5497783" cy="2748280"/>
        </p:xfrm>
        <a:graphic>
          <a:graphicData uri="http://schemas.openxmlformats.org/drawingml/2006/table">
            <a:tbl>
              <a:tblPr firstRow="1" firstCol="1" lastRow="1" lastCol="1" bandRow="1" bandCol="1">
                <a:tableStyleId>{5940675A-B579-460E-94D1-54222C63F5DA}</a:tableStyleId>
              </a:tblPr>
              <a:tblGrid>
                <a:gridCol w="1596279">
                  <a:extLst>
                    <a:ext uri="{9D8B030D-6E8A-4147-A177-3AD203B41FA5}">
                      <a16:colId xmlns:a16="http://schemas.microsoft.com/office/drawing/2014/main" val="237918959"/>
                    </a:ext>
                  </a:extLst>
                </a:gridCol>
                <a:gridCol w="1275520">
                  <a:extLst>
                    <a:ext uri="{9D8B030D-6E8A-4147-A177-3AD203B41FA5}">
                      <a16:colId xmlns:a16="http://schemas.microsoft.com/office/drawing/2014/main" val="1332171447"/>
                    </a:ext>
                  </a:extLst>
                </a:gridCol>
                <a:gridCol w="1189166">
                  <a:extLst>
                    <a:ext uri="{9D8B030D-6E8A-4147-A177-3AD203B41FA5}">
                      <a16:colId xmlns:a16="http://schemas.microsoft.com/office/drawing/2014/main" val="2134501148"/>
                    </a:ext>
                  </a:extLst>
                </a:gridCol>
                <a:gridCol w="1436818">
                  <a:extLst>
                    <a:ext uri="{9D8B030D-6E8A-4147-A177-3AD203B41FA5}">
                      <a16:colId xmlns:a16="http://schemas.microsoft.com/office/drawing/2014/main" val="4032444942"/>
                    </a:ext>
                  </a:extLst>
                </a:gridCol>
              </a:tblGrid>
              <a:tr h="195477">
                <a:tc>
                  <a:txBody>
                    <a:bodyPr/>
                    <a:lstStyle/>
                    <a:p>
                      <a:pPr marL="57150" marR="716915" algn="ctr">
                        <a:spcAft>
                          <a:spcPts val="0"/>
                        </a:spcAft>
                      </a:pPr>
                      <a:r>
                        <a:rPr lang="en-US" sz="1400" dirty="0">
                          <a:effectLst/>
                        </a:rPr>
                        <a:t>Field</a:t>
                      </a:r>
                      <a:r>
                        <a:rPr lang="en-US" sz="1400" spc="-10" dirty="0">
                          <a:effectLst/>
                        </a:rPr>
                        <a:t> </a:t>
                      </a:r>
                      <a:r>
                        <a:rPr lang="en-US" sz="1400" dirty="0">
                          <a:effectLst/>
                        </a:rPr>
                        <a:t>no</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Field</a:t>
                      </a:r>
                      <a:r>
                        <a:rPr lang="en-US" sz="1400" spc="-10">
                          <a:effectLst/>
                        </a:rPr>
                        <a:t> </a:t>
                      </a:r>
                      <a:r>
                        <a:rPr lang="en-US" sz="1400">
                          <a:effectLst/>
                        </a:rPr>
                        <a:t>Name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spcAft>
                          <a:spcPts val="0"/>
                        </a:spcAft>
                      </a:pPr>
                      <a:r>
                        <a:rPr lang="en-US" sz="1400">
                          <a:effectLst/>
                        </a:rPr>
                        <a:t>Data</a:t>
                      </a:r>
                      <a:r>
                        <a:rPr lang="en-US" sz="1400" spc="-15">
                          <a:effectLst/>
                        </a:rPr>
                        <a:t> </a:t>
                      </a:r>
                      <a:r>
                        <a:rPr lang="en-US" sz="1400">
                          <a:effectLst/>
                        </a:rPr>
                        <a:t>Type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spcAft>
                          <a:spcPts val="0"/>
                        </a:spcAft>
                      </a:pPr>
                      <a:r>
                        <a:rPr lang="en-US" sz="1400">
                          <a:effectLst/>
                        </a:rPr>
                        <a:t>Constraint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38283113"/>
                  </a:ext>
                </a:extLst>
              </a:tr>
              <a:tr h="159903">
                <a:tc>
                  <a:txBody>
                    <a:bodyPr/>
                    <a:lstStyle/>
                    <a:p>
                      <a:pPr marL="57150" marR="802640" algn="ctr">
                        <a:lnSpc>
                          <a:spcPts val="1315"/>
                        </a:lnSpc>
                        <a:spcBef>
                          <a:spcPts val="250"/>
                        </a:spcBef>
                        <a:spcAft>
                          <a:spcPts val="0"/>
                        </a:spcAft>
                      </a:pPr>
                      <a:r>
                        <a:rPr lang="en-US" sz="1200">
                          <a:effectLst/>
                        </a:rPr>
                        <a:t>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200">
                          <a:effectLst/>
                        </a:rPr>
                        <a:t>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Bef>
                          <a:spcPts val="250"/>
                        </a:spcBef>
                        <a:spcAft>
                          <a:spcPts val="0"/>
                        </a:spcAft>
                      </a:pPr>
                      <a:r>
                        <a:rPr lang="en-US" sz="1200">
                          <a:effectLst/>
                        </a:rPr>
                        <a:t>int(10)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spcBef>
                          <a:spcPts val="10"/>
                        </a:spcBef>
                        <a:spcAft>
                          <a:spcPts val="0"/>
                        </a:spcAft>
                      </a:pPr>
                      <a:r>
                        <a:rPr lang="en-US" sz="1200">
                          <a:effectLst/>
                        </a:rPr>
                        <a:t>Primary</a:t>
                      </a:r>
                      <a:r>
                        <a:rPr lang="en-US" sz="1200" spc="-10">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70231739"/>
                  </a:ext>
                </a:extLst>
              </a:tr>
              <a:tr h="155461">
                <a:tc>
                  <a:txBody>
                    <a:bodyPr/>
                    <a:lstStyle/>
                    <a:p>
                      <a:pPr marL="57150" marR="802640" algn="ctr">
                        <a:lnSpc>
                          <a:spcPts val="1315"/>
                        </a:lnSpc>
                        <a:spcBef>
                          <a:spcPts val="235"/>
                        </a:spcBef>
                        <a:spcAft>
                          <a:spcPts val="0"/>
                        </a:spcAft>
                      </a:pPr>
                      <a:r>
                        <a:rPr lang="en-US" sz="1200">
                          <a:effectLst/>
                        </a:rPr>
                        <a:t>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doctype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Bef>
                          <a:spcPts val="235"/>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74967203"/>
                  </a:ext>
                </a:extLst>
              </a:tr>
              <a:tr h="159903">
                <a:tc>
                  <a:txBody>
                    <a:bodyPr/>
                    <a:lstStyle/>
                    <a:p>
                      <a:pPr marL="57150" marR="802640" algn="ctr">
                        <a:lnSpc>
                          <a:spcPts val="1305"/>
                        </a:lnSpc>
                        <a:spcBef>
                          <a:spcPts val="250"/>
                        </a:spcBef>
                        <a:spcAft>
                          <a:spcPts val="0"/>
                        </a:spcAft>
                      </a:pPr>
                      <a:r>
                        <a:rPr lang="en-US" sz="1200">
                          <a:effectLst/>
                        </a:rPr>
                        <a:t>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pdplanno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9685975"/>
                  </a:ext>
                </a:extLst>
              </a:tr>
              <a:tr h="159903">
                <a:tc>
                  <a:txBody>
                    <a:bodyPr/>
                    <a:lstStyle/>
                    <a:p>
                      <a:pPr marL="57150" marR="802640" algn="ctr">
                        <a:lnSpc>
                          <a:spcPts val="1305"/>
                        </a:lnSpc>
                        <a:spcBef>
                          <a:spcPts val="250"/>
                        </a:spcBef>
                        <a:spcAft>
                          <a:spcPts val="0"/>
                        </a:spcAft>
                      </a:pPr>
                      <a:r>
                        <a:rPr lang="en-US" sz="1200">
                          <a:effectLst/>
                        </a:rPr>
                        <a:t>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pdplandate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3496933"/>
                  </a:ext>
                </a:extLst>
              </a:tr>
              <a:tr h="155461">
                <a:tc>
                  <a:txBody>
                    <a:bodyPr/>
                    <a:lstStyle/>
                    <a:p>
                      <a:pPr marL="57150" marR="802640" algn="ctr">
                        <a:lnSpc>
                          <a:spcPts val="1305"/>
                        </a:lnSpc>
                        <a:spcBef>
                          <a:spcPts val="250"/>
                        </a:spcBef>
                        <a:spcAft>
                          <a:spcPts val="0"/>
                        </a:spcAft>
                      </a:pPr>
                      <a:r>
                        <a:rPr lang="en-US" sz="1200">
                          <a:effectLst/>
                        </a:rPr>
                        <a:t>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jobvno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dirty="0">
                          <a:effectLst/>
                        </a:rPr>
                        <a:t>varchar(10)</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51860401"/>
                  </a:ext>
                </a:extLst>
              </a:tr>
              <a:tr h="159903">
                <a:tc>
                  <a:txBody>
                    <a:bodyPr/>
                    <a:lstStyle/>
                    <a:p>
                      <a:pPr marL="57150" marR="802640" algn="ctr">
                        <a:lnSpc>
                          <a:spcPts val="1305"/>
                        </a:lnSpc>
                        <a:spcBef>
                          <a:spcPts val="250"/>
                        </a:spcBef>
                        <a:spcAft>
                          <a:spcPts val="0"/>
                        </a:spcAft>
                      </a:pPr>
                      <a:r>
                        <a:rPr lang="en-US" sz="1200">
                          <a:effectLst/>
                        </a:rPr>
                        <a:t>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jobdate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88222196"/>
                  </a:ext>
                </a:extLst>
              </a:tr>
              <a:tr h="155461">
                <a:tc>
                  <a:txBody>
                    <a:bodyPr/>
                    <a:lstStyle/>
                    <a:p>
                      <a:pPr marL="57150" marR="802640" algn="ctr">
                        <a:lnSpc>
                          <a:spcPts val="1305"/>
                        </a:lnSpc>
                        <a:spcBef>
                          <a:spcPts val="250"/>
                        </a:spcBef>
                        <a:spcAft>
                          <a:spcPts val="0"/>
                        </a:spcAft>
                      </a:pPr>
                      <a:r>
                        <a:rPr lang="en-US" sz="1200">
                          <a:effectLst/>
                        </a:rPr>
                        <a:t>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jscode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dirty="0">
                          <a:effectLst/>
                        </a:rPr>
                        <a:t>varchar(15)</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32702129"/>
                  </a:ext>
                </a:extLst>
              </a:tr>
              <a:tr h="159903">
                <a:tc>
                  <a:txBody>
                    <a:bodyPr/>
                    <a:lstStyle/>
                    <a:p>
                      <a:pPr marL="57150" marR="802640" algn="ctr">
                        <a:lnSpc>
                          <a:spcPts val="1305"/>
                        </a:lnSpc>
                        <a:spcBef>
                          <a:spcPts val="250"/>
                        </a:spcBef>
                        <a:spcAft>
                          <a:spcPts val="0"/>
                        </a:spcAft>
                      </a:pPr>
                      <a:r>
                        <a:rPr lang="en-US" sz="1200">
                          <a:effectLst/>
                        </a:rPr>
                        <a:t>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catcode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dirty="0">
                          <a:effectLst/>
                        </a:rPr>
                        <a:t>varchar(2)</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0769340"/>
                  </a:ext>
                </a:extLst>
              </a:tr>
              <a:tr h="155461">
                <a:tc>
                  <a:txBody>
                    <a:bodyPr/>
                    <a:lstStyle/>
                    <a:p>
                      <a:pPr marL="57150" marR="802640" algn="ctr">
                        <a:lnSpc>
                          <a:spcPts val="1305"/>
                        </a:lnSpc>
                        <a:spcBef>
                          <a:spcPts val="250"/>
                        </a:spcBef>
                        <a:spcAft>
                          <a:spcPts val="0"/>
                        </a:spcAft>
                      </a:pPr>
                      <a:r>
                        <a:rPr lang="en-US" sz="1200">
                          <a:effectLst/>
                        </a:rPr>
                        <a:t>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partcode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a:effectLst/>
                        </a:rPr>
                        <a:t>varchar(50)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14909867"/>
                  </a:ext>
                </a:extLst>
              </a:tr>
              <a:tr h="155461">
                <a:tc>
                  <a:txBody>
                    <a:bodyPr/>
                    <a:lstStyle/>
                    <a:p>
                      <a:pPr marL="55245" marR="716915" algn="ctr">
                        <a:lnSpc>
                          <a:spcPts val="1305"/>
                        </a:lnSpc>
                        <a:spcBef>
                          <a:spcPts val="250"/>
                        </a:spcBef>
                        <a:spcAft>
                          <a:spcPts val="0"/>
                        </a:spcAft>
                      </a:pPr>
                      <a:r>
                        <a:rPr lang="en-US" sz="1200">
                          <a:effectLst/>
                        </a:rPr>
                        <a:t>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bomsrno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12704056"/>
                  </a:ext>
                </a:extLst>
              </a:tr>
              <a:tr h="159903">
                <a:tc>
                  <a:txBody>
                    <a:bodyPr/>
                    <a:lstStyle/>
                    <a:p>
                      <a:pPr marL="55245" marR="716915" algn="ctr">
                        <a:lnSpc>
                          <a:spcPts val="1305"/>
                        </a:lnSpc>
                        <a:spcBef>
                          <a:spcPts val="250"/>
                        </a:spcBef>
                        <a:spcAft>
                          <a:spcPts val="0"/>
                        </a:spcAft>
                      </a:pPr>
                      <a:r>
                        <a:rPr lang="en-US" sz="1200">
                          <a:effectLst/>
                        </a:rPr>
                        <a:t>11.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uom</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a:effectLst/>
                        </a:rPr>
                        <a:t>varchar(6)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17023926"/>
                  </a:ext>
                </a:extLst>
              </a:tr>
              <a:tr h="159903">
                <a:tc>
                  <a:txBody>
                    <a:bodyPr/>
                    <a:lstStyle/>
                    <a:p>
                      <a:pPr marL="55245" marR="716915" algn="ctr">
                        <a:lnSpc>
                          <a:spcPts val="1305"/>
                        </a:lnSpc>
                        <a:spcBef>
                          <a:spcPts val="250"/>
                        </a:spcBef>
                        <a:spcAft>
                          <a:spcPts val="0"/>
                        </a:spcAft>
                      </a:pPr>
                      <a:r>
                        <a:rPr lang="en-US" sz="1200">
                          <a:effectLst/>
                        </a:rPr>
                        <a:t>12.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prodplanqty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2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44117445"/>
                  </a:ext>
                </a:extLst>
              </a:tr>
              <a:tr h="159903">
                <a:tc>
                  <a:txBody>
                    <a:bodyPr/>
                    <a:lstStyle/>
                    <a:p>
                      <a:pPr marL="55245" marR="716915" algn="ctr">
                        <a:lnSpc>
                          <a:spcPts val="1315"/>
                        </a:lnSpc>
                        <a:spcBef>
                          <a:spcPts val="250"/>
                        </a:spcBef>
                        <a:spcAft>
                          <a:spcPts val="0"/>
                        </a:spcAft>
                      </a:pPr>
                      <a:r>
                        <a:rPr lang="en-US" sz="1200">
                          <a:effectLst/>
                        </a:rPr>
                        <a:t>13.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200">
                          <a:effectLst/>
                        </a:rPr>
                        <a:t>jobqty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Bef>
                          <a:spcPts val="250"/>
                        </a:spcBef>
                        <a:spcAft>
                          <a:spcPts val="0"/>
                        </a:spcAft>
                      </a:pPr>
                      <a:r>
                        <a:rPr lang="en-US" sz="12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22350847"/>
                  </a:ext>
                </a:extLst>
              </a:tr>
              <a:tr h="159903">
                <a:tc>
                  <a:txBody>
                    <a:bodyPr/>
                    <a:lstStyle/>
                    <a:p>
                      <a:pPr marL="55245" marR="716915" algn="ctr">
                        <a:lnSpc>
                          <a:spcPts val="1315"/>
                        </a:lnSpc>
                        <a:spcBef>
                          <a:spcPts val="235"/>
                        </a:spcBef>
                        <a:spcAft>
                          <a:spcPts val="0"/>
                        </a:spcAft>
                      </a:pPr>
                      <a:r>
                        <a:rPr lang="en-US" sz="1200">
                          <a:effectLst/>
                        </a:rPr>
                        <a:t>14.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avljobqty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Bef>
                          <a:spcPts val="235"/>
                        </a:spcBef>
                        <a:spcAft>
                          <a:spcPts val="0"/>
                        </a:spcAft>
                      </a:pPr>
                      <a:r>
                        <a:rPr lang="en-US" sz="12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6288390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248730512"/>
              </p:ext>
            </p:extLst>
          </p:nvPr>
        </p:nvGraphicFramePr>
        <p:xfrm>
          <a:off x="1815152" y="2770502"/>
          <a:ext cx="5493233" cy="4116576"/>
        </p:xfrm>
        <a:graphic>
          <a:graphicData uri="http://schemas.openxmlformats.org/drawingml/2006/table">
            <a:tbl>
              <a:tblPr firstRow="1" firstCol="1" lastRow="1" lastCol="1" bandRow="1" bandCol="1">
                <a:tableStyleId>{5940675A-B579-460E-94D1-54222C63F5DA}</a:tableStyleId>
              </a:tblPr>
              <a:tblGrid>
                <a:gridCol w="1562229">
                  <a:extLst>
                    <a:ext uri="{9D8B030D-6E8A-4147-A177-3AD203B41FA5}">
                      <a16:colId xmlns:a16="http://schemas.microsoft.com/office/drawing/2014/main" val="3088593881"/>
                    </a:ext>
                  </a:extLst>
                </a:gridCol>
                <a:gridCol w="1283109">
                  <a:extLst>
                    <a:ext uri="{9D8B030D-6E8A-4147-A177-3AD203B41FA5}">
                      <a16:colId xmlns:a16="http://schemas.microsoft.com/office/drawing/2014/main" val="906876257"/>
                    </a:ext>
                  </a:extLst>
                </a:gridCol>
                <a:gridCol w="1224116">
                  <a:extLst>
                    <a:ext uri="{9D8B030D-6E8A-4147-A177-3AD203B41FA5}">
                      <a16:colId xmlns:a16="http://schemas.microsoft.com/office/drawing/2014/main" val="3403407107"/>
                    </a:ext>
                  </a:extLst>
                </a:gridCol>
                <a:gridCol w="1423779">
                  <a:extLst>
                    <a:ext uri="{9D8B030D-6E8A-4147-A177-3AD203B41FA5}">
                      <a16:colId xmlns:a16="http://schemas.microsoft.com/office/drawing/2014/main" val="1654554780"/>
                    </a:ext>
                  </a:extLst>
                </a:gridCol>
              </a:tblGrid>
              <a:tr h="173743">
                <a:tc>
                  <a:txBody>
                    <a:bodyPr/>
                    <a:lstStyle/>
                    <a:p>
                      <a:pPr marL="296545">
                        <a:lnSpc>
                          <a:spcPts val="1350"/>
                        </a:lnSpc>
                        <a:spcBef>
                          <a:spcPts val="200"/>
                        </a:spcBef>
                        <a:spcAft>
                          <a:spcPts val="0"/>
                        </a:spcAft>
                      </a:pPr>
                      <a:r>
                        <a:rPr lang="en-US" sz="1050" dirty="0">
                          <a:effectLst/>
                        </a:rPr>
                        <a:t>15.</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050" dirty="0">
                          <a:effectLst/>
                        </a:rPr>
                        <a:t>releaseqty</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50"/>
                        </a:lnSpc>
                        <a:spcBef>
                          <a:spcPts val="200"/>
                        </a:spcBef>
                        <a:spcAft>
                          <a:spcPts val="0"/>
                        </a:spcAft>
                      </a:pPr>
                      <a:r>
                        <a:rPr lang="en-US" sz="1050">
                          <a:effectLst/>
                        </a:rPr>
                        <a:t>numeric(10,4)</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75632919"/>
                  </a:ext>
                </a:extLst>
              </a:tr>
              <a:tr h="173743">
                <a:tc>
                  <a:txBody>
                    <a:bodyPr/>
                    <a:lstStyle/>
                    <a:p>
                      <a:pPr marL="296545">
                        <a:lnSpc>
                          <a:spcPts val="1350"/>
                        </a:lnSpc>
                        <a:spcBef>
                          <a:spcPts val="205"/>
                        </a:spcBef>
                        <a:spcAft>
                          <a:spcPts val="0"/>
                        </a:spcAft>
                      </a:pPr>
                      <a:r>
                        <a:rPr lang="en-US" sz="1050" dirty="0">
                          <a:effectLst/>
                        </a:rPr>
                        <a:t>16.</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5"/>
                        </a:spcBef>
                        <a:spcAft>
                          <a:spcPts val="0"/>
                        </a:spcAft>
                      </a:pPr>
                      <a:r>
                        <a:rPr lang="en-US" sz="1050">
                          <a:effectLst/>
                        </a:rPr>
                        <a:t>productionqty</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50"/>
                        </a:lnSpc>
                        <a:spcBef>
                          <a:spcPts val="205"/>
                        </a:spcBef>
                        <a:spcAft>
                          <a:spcPts val="0"/>
                        </a:spcAft>
                      </a:pPr>
                      <a:r>
                        <a:rPr lang="en-US" sz="1050">
                          <a:effectLst/>
                        </a:rPr>
                        <a:t>numeric(10,4)</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42154375"/>
                  </a:ext>
                </a:extLst>
              </a:tr>
              <a:tr h="165248">
                <a:tc>
                  <a:txBody>
                    <a:bodyPr/>
                    <a:lstStyle/>
                    <a:p>
                      <a:pPr marL="296545">
                        <a:lnSpc>
                          <a:spcPts val="1340"/>
                        </a:lnSpc>
                        <a:spcBef>
                          <a:spcPts val="215"/>
                        </a:spcBef>
                        <a:spcAft>
                          <a:spcPts val="0"/>
                        </a:spcAft>
                      </a:pPr>
                      <a:r>
                        <a:rPr lang="en-US" sz="1050" dirty="0">
                          <a:effectLst/>
                        </a:rPr>
                        <a:t>17.</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dirty="0">
                          <a:effectLst/>
                        </a:rPr>
                        <a:t>balqty</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dirty="0">
                          <a:effectLst/>
                        </a:rPr>
                        <a:t>numeric(10,4)</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36903004"/>
                  </a:ext>
                </a:extLst>
              </a:tr>
              <a:tr h="165248">
                <a:tc>
                  <a:txBody>
                    <a:bodyPr/>
                    <a:lstStyle/>
                    <a:p>
                      <a:pPr marL="296545">
                        <a:lnSpc>
                          <a:spcPts val="1340"/>
                        </a:lnSpc>
                        <a:spcBef>
                          <a:spcPts val="215"/>
                        </a:spcBef>
                        <a:spcAft>
                          <a:spcPts val="0"/>
                        </a:spcAft>
                      </a:pPr>
                      <a:r>
                        <a:rPr lang="en-US" sz="1050" dirty="0">
                          <a:effectLst/>
                        </a:rPr>
                        <a:t>18.</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ismaterialissued</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Bit</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18678807"/>
                  </a:ext>
                </a:extLst>
              </a:tr>
              <a:tr h="165248">
                <a:tc>
                  <a:txBody>
                    <a:bodyPr/>
                    <a:lstStyle/>
                    <a:p>
                      <a:pPr marL="296545">
                        <a:lnSpc>
                          <a:spcPts val="1340"/>
                        </a:lnSpc>
                        <a:spcBef>
                          <a:spcPts val="215"/>
                        </a:spcBef>
                        <a:spcAft>
                          <a:spcPts val="0"/>
                        </a:spcAft>
                      </a:pPr>
                      <a:r>
                        <a:rPr lang="en-US" sz="1050" dirty="0">
                          <a:effectLst/>
                        </a:rPr>
                        <a:t>19.</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IsRelease</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Bit</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79781693"/>
                  </a:ext>
                </a:extLst>
              </a:tr>
              <a:tr h="165248">
                <a:tc>
                  <a:txBody>
                    <a:bodyPr/>
                    <a:lstStyle/>
                    <a:p>
                      <a:pPr marL="296545">
                        <a:lnSpc>
                          <a:spcPts val="1340"/>
                        </a:lnSpc>
                        <a:spcBef>
                          <a:spcPts val="215"/>
                        </a:spcBef>
                        <a:spcAft>
                          <a:spcPts val="0"/>
                        </a:spcAft>
                      </a:pPr>
                      <a:r>
                        <a:rPr lang="en-US" sz="1050">
                          <a:effectLst/>
                        </a:rPr>
                        <a:t>20.</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isproductiondone</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dirty="0">
                          <a:effectLst/>
                        </a:rPr>
                        <a:t>Bit</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97410014"/>
                  </a:ext>
                </a:extLst>
              </a:tr>
              <a:tr h="165248">
                <a:tc>
                  <a:txBody>
                    <a:bodyPr/>
                    <a:lstStyle/>
                    <a:p>
                      <a:pPr marL="296545">
                        <a:lnSpc>
                          <a:spcPts val="1340"/>
                        </a:lnSpc>
                        <a:spcBef>
                          <a:spcPts val="215"/>
                        </a:spcBef>
                        <a:spcAft>
                          <a:spcPts val="0"/>
                        </a:spcAft>
                      </a:pPr>
                      <a:r>
                        <a:rPr lang="en-US" sz="1050">
                          <a:effectLst/>
                        </a:rPr>
                        <a:t>21.</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routingseqno</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int(10)</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74577246"/>
                  </a:ext>
                </a:extLst>
              </a:tr>
              <a:tr h="165248">
                <a:tc>
                  <a:txBody>
                    <a:bodyPr/>
                    <a:lstStyle/>
                    <a:p>
                      <a:pPr marL="296545">
                        <a:lnSpc>
                          <a:spcPts val="1340"/>
                        </a:lnSpc>
                        <a:spcBef>
                          <a:spcPts val="215"/>
                        </a:spcBef>
                        <a:spcAft>
                          <a:spcPts val="0"/>
                        </a:spcAft>
                      </a:pPr>
                      <a:r>
                        <a:rPr lang="en-US" sz="1050">
                          <a:effectLst/>
                        </a:rPr>
                        <a:t>22.</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opcatcode</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dirty="0">
                          <a:effectLst/>
                        </a:rPr>
                        <a:t>varchar(50)</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28430794"/>
                  </a:ext>
                </a:extLst>
              </a:tr>
              <a:tr h="165248">
                <a:tc>
                  <a:txBody>
                    <a:bodyPr/>
                    <a:lstStyle/>
                    <a:p>
                      <a:pPr marL="296545">
                        <a:lnSpc>
                          <a:spcPts val="1340"/>
                        </a:lnSpc>
                        <a:spcBef>
                          <a:spcPts val="215"/>
                        </a:spcBef>
                        <a:spcAft>
                          <a:spcPts val="0"/>
                        </a:spcAft>
                      </a:pPr>
                      <a:r>
                        <a:rPr lang="en-US" sz="1050">
                          <a:effectLst/>
                        </a:rPr>
                        <a:t>23.</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oppartcode</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varchar(50)</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28551460"/>
                  </a:ext>
                </a:extLst>
              </a:tr>
              <a:tr h="165248">
                <a:tc>
                  <a:txBody>
                    <a:bodyPr/>
                    <a:lstStyle/>
                    <a:p>
                      <a:pPr marL="296545">
                        <a:lnSpc>
                          <a:spcPts val="1340"/>
                        </a:lnSpc>
                        <a:spcBef>
                          <a:spcPts val="215"/>
                        </a:spcBef>
                        <a:spcAft>
                          <a:spcPts val="0"/>
                        </a:spcAft>
                      </a:pPr>
                      <a:r>
                        <a:rPr lang="en-US" sz="1050">
                          <a:effectLst/>
                        </a:rPr>
                        <a:t>24.</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oprcode</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varchar(50)</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69207321"/>
                  </a:ext>
                </a:extLst>
              </a:tr>
              <a:tr h="165248">
                <a:tc>
                  <a:txBody>
                    <a:bodyPr/>
                    <a:lstStyle/>
                    <a:p>
                      <a:pPr marL="296545">
                        <a:lnSpc>
                          <a:spcPts val="1340"/>
                        </a:lnSpc>
                        <a:spcBef>
                          <a:spcPts val="215"/>
                        </a:spcBef>
                        <a:spcAft>
                          <a:spcPts val="0"/>
                        </a:spcAft>
                      </a:pPr>
                      <a:r>
                        <a:rPr lang="en-US" sz="1050" dirty="0">
                          <a:effectLst/>
                        </a:rPr>
                        <a:t>25.</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wccode</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varchar(50)</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dirty="0">
                          <a:effectLst/>
                        </a:rPr>
                        <a:t> </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0740413"/>
                  </a:ext>
                </a:extLst>
              </a:tr>
              <a:tr h="173743">
                <a:tc>
                  <a:txBody>
                    <a:bodyPr/>
                    <a:lstStyle/>
                    <a:p>
                      <a:pPr marL="296545">
                        <a:lnSpc>
                          <a:spcPts val="1350"/>
                        </a:lnSpc>
                        <a:spcBef>
                          <a:spcPts val="215"/>
                        </a:spcBef>
                        <a:spcAft>
                          <a:spcPts val="0"/>
                        </a:spcAft>
                      </a:pPr>
                      <a:r>
                        <a:rPr lang="en-US" sz="1050" dirty="0">
                          <a:effectLst/>
                        </a:rPr>
                        <a:t>26.</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050" dirty="0">
                          <a:effectLst/>
                        </a:rPr>
                        <a:t>MachineGroupCode</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50"/>
                        </a:lnSpc>
                        <a:spcBef>
                          <a:spcPts val="215"/>
                        </a:spcBef>
                        <a:spcAft>
                          <a:spcPts val="0"/>
                        </a:spcAft>
                      </a:pPr>
                      <a:r>
                        <a:rPr lang="en-US" sz="1050">
                          <a:effectLst/>
                        </a:rPr>
                        <a:t>varchar(50)</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80"/>
                        </a:lnSpc>
                        <a:spcAft>
                          <a:spcPts val="0"/>
                        </a:spcAft>
                      </a:pPr>
                      <a:r>
                        <a:rPr lang="en-US" sz="1050">
                          <a:effectLst/>
                        </a:rPr>
                        <a:t>Foreign</a:t>
                      </a:r>
                      <a:r>
                        <a:rPr lang="en-US" sz="1050" spc="-15">
                          <a:effectLst/>
                        </a:rPr>
                        <a:t> </a:t>
                      </a:r>
                      <a:r>
                        <a:rPr lang="en-US" sz="1050">
                          <a:effectLst/>
                        </a:rPr>
                        <a:t>Key</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48716483"/>
                  </a:ext>
                </a:extLst>
              </a:tr>
              <a:tr h="173743">
                <a:tc>
                  <a:txBody>
                    <a:bodyPr/>
                    <a:lstStyle/>
                    <a:p>
                      <a:pPr marL="296545">
                        <a:lnSpc>
                          <a:spcPts val="1350"/>
                        </a:lnSpc>
                        <a:spcBef>
                          <a:spcPts val="205"/>
                        </a:spcBef>
                        <a:spcAft>
                          <a:spcPts val="0"/>
                        </a:spcAft>
                      </a:pPr>
                      <a:r>
                        <a:rPr lang="en-US" sz="1050">
                          <a:effectLst/>
                        </a:rPr>
                        <a:t>27.</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5"/>
                        </a:spcBef>
                        <a:spcAft>
                          <a:spcPts val="0"/>
                        </a:spcAft>
                      </a:pPr>
                      <a:r>
                        <a:rPr lang="en-US" sz="1050" dirty="0">
                          <a:effectLst/>
                        </a:rPr>
                        <a:t>labourcode</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50"/>
                        </a:lnSpc>
                        <a:spcBef>
                          <a:spcPts val="205"/>
                        </a:spcBef>
                        <a:spcAft>
                          <a:spcPts val="0"/>
                        </a:spcAft>
                      </a:pPr>
                      <a:r>
                        <a:rPr lang="en-US" sz="1050">
                          <a:effectLst/>
                        </a:rPr>
                        <a:t>varchar(50)</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51063285"/>
                  </a:ext>
                </a:extLst>
              </a:tr>
              <a:tr h="173743">
                <a:tc>
                  <a:txBody>
                    <a:bodyPr/>
                    <a:lstStyle/>
                    <a:p>
                      <a:pPr marL="296545">
                        <a:lnSpc>
                          <a:spcPts val="1350"/>
                        </a:lnSpc>
                        <a:spcBef>
                          <a:spcPts val="200"/>
                        </a:spcBef>
                        <a:spcAft>
                          <a:spcPts val="0"/>
                        </a:spcAft>
                      </a:pPr>
                      <a:r>
                        <a:rPr lang="en-US" sz="1050">
                          <a:effectLst/>
                        </a:rPr>
                        <a:t>28.</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050" dirty="0">
                          <a:effectLst/>
                        </a:rPr>
                        <a:t>runhrs</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50"/>
                        </a:lnSpc>
                        <a:spcBef>
                          <a:spcPts val="200"/>
                        </a:spcBef>
                        <a:spcAft>
                          <a:spcPts val="0"/>
                        </a:spcAft>
                      </a:pPr>
                      <a:r>
                        <a:rPr lang="en-US" sz="1050">
                          <a:effectLst/>
                        </a:rPr>
                        <a:t>varchar(50)</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57031177"/>
                  </a:ext>
                </a:extLst>
              </a:tr>
              <a:tr h="165248">
                <a:tc>
                  <a:txBody>
                    <a:bodyPr/>
                    <a:lstStyle/>
                    <a:p>
                      <a:pPr marL="296545">
                        <a:lnSpc>
                          <a:spcPts val="1340"/>
                        </a:lnSpc>
                        <a:spcBef>
                          <a:spcPts val="215"/>
                        </a:spcBef>
                        <a:spcAft>
                          <a:spcPts val="0"/>
                        </a:spcAft>
                      </a:pPr>
                      <a:r>
                        <a:rPr lang="en-US" sz="1050">
                          <a:effectLst/>
                        </a:rPr>
                        <a:t>29.</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strokeperhr</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dirty="0">
                          <a:effectLst/>
                        </a:rPr>
                        <a:t>varchar(50)</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10702422"/>
                  </a:ext>
                </a:extLst>
              </a:tr>
              <a:tr h="165248">
                <a:tc>
                  <a:txBody>
                    <a:bodyPr/>
                    <a:lstStyle/>
                    <a:p>
                      <a:pPr marL="296545">
                        <a:lnSpc>
                          <a:spcPts val="1340"/>
                        </a:lnSpc>
                        <a:spcBef>
                          <a:spcPts val="215"/>
                        </a:spcBef>
                        <a:spcAft>
                          <a:spcPts val="0"/>
                        </a:spcAft>
                      </a:pPr>
                      <a:r>
                        <a:rPr lang="en-US" sz="1050">
                          <a:effectLst/>
                        </a:rPr>
                        <a:t>30.</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setuphrs</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dirty="0">
                          <a:effectLst/>
                        </a:rPr>
                        <a:t>varchar(50)</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80318264"/>
                  </a:ext>
                </a:extLst>
              </a:tr>
              <a:tr h="165248">
                <a:tc>
                  <a:txBody>
                    <a:bodyPr/>
                    <a:lstStyle/>
                    <a:p>
                      <a:pPr marL="296545">
                        <a:lnSpc>
                          <a:spcPts val="1340"/>
                        </a:lnSpc>
                        <a:spcBef>
                          <a:spcPts val="215"/>
                        </a:spcBef>
                        <a:spcAft>
                          <a:spcPts val="0"/>
                        </a:spcAft>
                      </a:pPr>
                      <a:r>
                        <a:rPr lang="en-US" sz="1050">
                          <a:effectLst/>
                        </a:rPr>
                        <a:t>31.</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workhr</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dirty="0">
                          <a:effectLst/>
                        </a:rPr>
                        <a:t>varchar(50)</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a:effectLst/>
                        </a:rPr>
                        <a:t> </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7786095"/>
                  </a:ext>
                </a:extLst>
              </a:tr>
              <a:tr h="173743">
                <a:tc>
                  <a:txBody>
                    <a:bodyPr/>
                    <a:lstStyle/>
                    <a:p>
                      <a:pPr marL="296545">
                        <a:lnSpc>
                          <a:spcPts val="1340"/>
                        </a:lnSpc>
                        <a:spcBef>
                          <a:spcPts val="215"/>
                        </a:spcBef>
                        <a:spcAft>
                          <a:spcPts val="0"/>
                        </a:spcAft>
                      </a:pPr>
                      <a:r>
                        <a:rPr lang="en-US" sz="1050">
                          <a:effectLst/>
                        </a:rPr>
                        <a:t>32.</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divcode</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varchar(5)</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70"/>
                        </a:lnSpc>
                        <a:spcAft>
                          <a:spcPts val="0"/>
                        </a:spcAft>
                      </a:pPr>
                      <a:r>
                        <a:rPr lang="en-US" sz="1050" dirty="0">
                          <a:effectLst/>
                        </a:rPr>
                        <a:t>Foreign</a:t>
                      </a:r>
                      <a:r>
                        <a:rPr lang="en-US" sz="1050" spc="-15" dirty="0">
                          <a:effectLst/>
                        </a:rPr>
                        <a:t> </a:t>
                      </a:r>
                      <a:r>
                        <a:rPr lang="en-US" sz="1050" dirty="0">
                          <a:effectLst/>
                        </a:rPr>
                        <a:t>Key</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3722600"/>
                  </a:ext>
                </a:extLst>
              </a:tr>
              <a:tr h="173743">
                <a:tc>
                  <a:txBody>
                    <a:bodyPr/>
                    <a:lstStyle/>
                    <a:p>
                      <a:pPr marL="296545">
                        <a:lnSpc>
                          <a:spcPts val="1340"/>
                        </a:lnSpc>
                        <a:spcBef>
                          <a:spcPts val="215"/>
                        </a:spcBef>
                        <a:spcAft>
                          <a:spcPts val="0"/>
                        </a:spcAft>
                      </a:pPr>
                      <a:r>
                        <a:rPr lang="en-US" sz="1050">
                          <a:effectLst/>
                        </a:rPr>
                        <a:t>33.</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loccode</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varchar(5)</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70"/>
                        </a:lnSpc>
                        <a:spcAft>
                          <a:spcPts val="0"/>
                        </a:spcAft>
                      </a:pPr>
                      <a:r>
                        <a:rPr lang="en-US" sz="1050" dirty="0">
                          <a:effectLst/>
                        </a:rPr>
                        <a:t>Foreign</a:t>
                      </a:r>
                      <a:r>
                        <a:rPr lang="en-US" sz="1050" spc="-15" dirty="0">
                          <a:effectLst/>
                        </a:rPr>
                        <a:t> </a:t>
                      </a:r>
                      <a:r>
                        <a:rPr lang="en-US" sz="1050" dirty="0">
                          <a:effectLst/>
                        </a:rPr>
                        <a:t>Key</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56915771"/>
                  </a:ext>
                </a:extLst>
              </a:tr>
              <a:tr h="173743">
                <a:tc>
                  <a:txBody>
                    <a:bodyPr/>
                    <a:lstStyle/>
                    <a:p>
                      <a:pPr marL="296545">
                        <a:lnSpc>
                          <a:spcPts val="1340"/>
                        </a:lnSpc>
                        <a:spcBef>
                          <a:spcPts val="215"/>
                        </a:spcBef>
                        <a:spcAft>
                          <a:spcPts val="0"/>
                        </a:spcAft>
                      </a:pPr>
                      <a:r>
                        <a:rPr lang="en-US" sz="1050">
                          <a:effectLst/>
                        </a:rPr>
                        <a:t>34.</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clicode</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varchar(5)</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70"/>
                        </a:lnSpc>
                        <a:spcAft>
                          <a:spcPts val="0"/>
                        </a:spcAft>
                      </a:pPr>
                      <a:r>
                        <a:rPr lang="en-US" sz="1050" dirty="0">
                          <a:effectLst/>
                        </a:rPr>
                        <a:t>Foreign</a:t>
                      </a:r>
                      <a:r>
                        <a:rPr lang="en-US" sz="1050" spc="-15" dirty="0">
                          <a:effectLst/>
                        </a:rPr>
                        <a:t> </a:t>
                      </a:r>
                      <a:r>
                        <a:rPr lang="en-US" sz="1050" dirty="0">
                          <a:effectLst/>
                        </a:rPr>
                        <a:t>Key</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92961345"/>
                  </a:ext>
                </a:extLst>
              </a:tr>
              <a:tr h="173743">
                <a:tc>
                  <a:txBody>
                    <a:bodyPr/>
                    <a:lstStyle/>
                    <a:p>
                      <a:pPr marL="296545">
                        <a:lnSpc>
                          <a:spcPts val="1340"/>
                        </a:lnSpc>
                        <a:spcBef>
                          <a:spcPts val="215"/>
                        </a:spcBef>
                        <a:spcAft>
                          <a:spcPts val="0"/>
                        </a:spcAft>
                      </a:pPr>
                      <a:r>
                        <a:rPr lang="en-US" sz="1050">
                          <a:effectLst/>
                        </a:rPr>
                        <a:t>35.</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fiyear</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varchar(4)</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70"/>
                        </a:lnSpc>
                        <a:spcAft>
                          <a:spcPts val="0"/>
                        </a:spcAft>
                      </a:pPr>
                      <a:r>
                        <a:rPr lang="en-US" sz="1050" dirty="0">
                          <a:effectLst/>
                        </a:rPr>
                        <a:t>Foreign</a:t>
                      </a:r>
                      <a:r>
                        <a:rPr lang="en-US" sz="1050" spc="-15" dirty="0">
                          <a:effectLst/>
                        </a:rPr>
                        <a:t> </a:t>
                      </a:r>
                      <a:r>
                        <a:rPr lang="en-US" sz="1050" dirty="0">
                          <a:effectLst/>
                        </a:rPr>
                        <a:t>Key</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32743666"/>
                  </a:ext>
                </a:extLst>
              </a:tr>
              <a:tr h="173743">
                <a:tc>
                  <a:txBody>
                    <a:bodyPr/>
                    <a:lstStyle/>
                    <a:p>
                      <a:pPr marL="296545">
                        <a:lnSpc>
                          <a:spcPts val="1340"/>
                        </a:lnSpc>
                        <a:spcBef>
                          <a:spcPts val="215"/>
                        </a:spcBef>
                        <a:spcAft>
                          <a:spcPts val="0"/>
                        </a:spcAft>
                      </a:pPr>
                      <a:r>
                        <a:rPr lang="en-US" sz="1050">
                          <a:effectLst/>
                        </a:rPr>
                        <a:t>36.</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050">
                          <a:effectLst/>
                        </a:rPr>
                        <a:t>userid</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40"/>
                        </a:lnSpc>
                        <a:spcBef>
                          <a:spcPts val="215"/>
                        </a:spcBef>
                        <a:spcAft>
                          <a:spcPts val="0"/>
                        </a:spcAft>
                      </a:pPr>
                      <a:r>
                        <a:rPr lang="en-US" sz="1050">
                          <a:effectLst/>
                        </a:rPr>
                        <a:t>Uniqueidentifier</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70"/>
                        </a:lnSpc>
                        <a:spcAft>
                          <a:spcPts val="0"/>
                        </a:spcAft>
                      </a:pPr>
                      <a:r>
                        <a:rPr lang="en-US" sz="1050" dirty="0">
                          <a:effectLst/>
                        </a:rPr>
                        <a:t>Foreign</a:t>
                      </a:r>
                      <a:r>
                        <a:rPr lang="en-US" sz="1050" spc="-15" dirty="0">
                          <a:effectLst/>
                        </a:rPr>
                        <a:t> </a:t>
                      </a:r>
                      <a:r>
                        <a:rPr lang="en-US" sz="1050" dirty="0">
                          <a:effectLst/>
                        </a:rPr>
                        <a:t>Key</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27533718"/>
                  </a:ext>
                </a:extLst>
              </a:tr>
              <a:tr h="173743">
                <a:tc>
                  <a:txBody>
                    <a:bodyPr/>
                    <a:lstStyle/>
                    <a:p>
                      <a:pPr marL="296545">
                        <a:lnSpc>
                          <a:spcPts val="1350"/>
                        </a:lnSpc>
                        <a:spcBef>
                          <a:spcPts val="215"/>
                        </a:spcBef>
                        <a:spcAft>
                          <a:spcPts val="0"/>
                        </a:spcAft>
                      </a:pPr>
                      <a:r>
                        <a:rPr lang="en-US" sz="1050">
                          <a:effectLst/>
                        </a:rPr>
                        <a:t>37.</a:t>
                      </a:r>
                      <a:endParaRPr lang="en-IN"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050" dirty="0">
                          <a:effectLst/>
                        </a:rPr>
                        <a:t>sysdate</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50"/>
                        </a:lnSpc>
                        <a:spcBef>
                          <a:spcPts val="215"/>
                        </a:spcBef>
                        <a:spcAft>
                          <a:spcPts val="0"/>
                        </a:spcAft>
                      </a:pPr>
                      <a:r>
                        <a:rPr lang="en-US" sz="1050" dirty="0">
                          <a:effectLst/>
                        </a:rPr>
                        <a:t>Datetime</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50" dirty="0">
                          <a:effectLst/>
                        </a:rPr>
                        <a:t> </a:t>
                      </a:r>
                      <a:endParaRPr lang="en-IN"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56527663"/>
                  </a:ext>
                </a:extLst>
              </a:tr>
            </a:tbl>
          </a:graphicData>
        </a:graphic>
      </p:graphicFrame>
      <p:sp>
        <p:nvSpPr>
          <p:cNvPr id="5" name="Rectangle 1"/>
          <p:cNvSpPr>
            <a:spLocks noChangeArrowheads="1"/>
          </p:cNvSpPr>
          <p:nvPr/>
        </p:nvSpPr>
        <p:spPr bwMode="auto">
          <a:xfrm>
            <a:off x="1212385" y="5286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28937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7747347"/>
              </p:ext>
            </p:extLst>
          </p:nvPr>
        </p:nvGraphicFramePr>
        <p:xfrm>
          <a:off x="1587500" y="1016001"/>
          <a:ext cx="7048501" cy="3314547"/>
        </p:xfrm>
        <a:graphic>
          <a:graphicData uri="http://schemas.openxmlformats.org/drawingml/2006/table">
            <a:tbl>
              <a:tblPr firstRow="1" firstCol="1" lastRow="1" lastCol="1" bandRow="1" bandCol="1">
                <a:tableStyleId>{5940675A-B579-460E-94D1-54222C63F5DA}</a:tableStyleId>
              </a:tblPr>
              <a:tblGrid>
                <a:gridCol w="1741306">
                  <a:extLst>
                    <a:ext uri="{9D8B030D-6E8A-4147-A177-3AD203B41FA5}">
                      <a16:colId xmlns:a16="http://schemas.microsoft.com/office/drawing/2014/main" val="3194151220"/>
                    </a:ext>
                  </a:extLst>
                </a:gridCol>
                <a:gridCol w="1762313">
                  <a:extLst>
                    <a:ext uri="{9D8B030D-6E8A-4147-A177-3AD203B41FA5}">
                      <a16:colId xmlns:a16="http://schemas.microsoft.com/office/drawing/2014/main" val="1385373845"/>
                    </a:ext>
                  </a:extLst>
                </a:gridCol>
                <a:gridCol w="1778818">
                  <a:extLst>
                    <a:ext uri="{9D8B030D-6E8A-4147-A177-3AD203B41FA5}">
                      <a16:colId xmlns:a16="http://schemas.microsoft.com/office/drawing/2014/main" val="685528118"/>
                    </a:ext>
                  </a:extLst>
                </a:gridCol>
                <a:gridCol w="1766064">
                  <a:extLst>
                    <a:ext uri="{9D8B030D-6E8A-4147-A177-3AD203B41FA5}">
                      <a16:colId xmlns:a16="http://schemas.microsoft.com/office/drawing/2014/main" val="2978907524"/>
                    </a:ext>
                  </a:extLst>
                </a:gridCol>
              </a:tblGrid>
              <a:tr h="341356">
                <a:tc>
                  <a:txBody>
                    <a:bodyPr/>
                    <a:lstStyle/>
                    <a:p>
                      <a:pPr marL="43815" marR="715645"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a:effectLst/>
                        </a:rPr>
                        <a:t>Data</a:t>
                      </a:r>
                      <a:r>
                        <a:rPr lang="en-US" sz="1400" b="1" spc="-15">
                          <a:effectLst/>
                        </a:rPr>
                        <a:t> </a:t>
                      </a:r>
                      <a:r>
                        <a:rPr lang="en-US" sz="1400" b="1">
                          <a:effectLst/>
                        </a:rPr>
                        <a:t>Type</a:t>
                      </a:r>
                      <a:endParaRPr lang="en-IN" sz="1100" b="1">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64945130"/>
                  </a:ext>
                </a:extLst>
              </a:tr>
              <a:tr h="228494">
                <a:tc>
                  <a:txBody>
                    <a:bodyPr/>
                    <a:lstStyle/>
                    <a:p>
                      <a:pPr marL="56515" marR="814070" algn="ctr">
                        <a:lnSpc>
                          <a:spcPts val="1315"/>
                        </a:lnSpc>
                        <a:spcBef>
                          <a:spcPts val="235"/>
                        </a:spcBef>
                        <a:spcAft>
                          <a:spcPts val="0"/>
                        </a:spcAft>
                      </a:pPr>
                      <a:r>
                        <a:rPr lang="en-US" sz="1200">
                          <a:effectLst/>
                        </a:rPr>
                        <a:t>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dirty="0">
                          <a:effectLst/>
                        </a:rPr>
                        <a:t>no</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200" dirty="0">
                          <a:effectLst/>
                        </a:rPr>
                        <a:t>bigint(10,0)</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Primary</a:t>
                      </a:r>
                      <a:r>
                        <a:rPr lang="en-US" sz="1200" spc="-10">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09785227"/>
                  </a:ext>
                </a:extLst>
              </a:tr>
              <a:tr h="228494">
                <a:tc>
                  <a:txBody>
                    <a:bodyPr/>
                    <a:lstStyle/>
                    <a:p>
                      <a:pPr marL="56515" marR="814070" algn="ctr">
                        <a:lnSpc>
                          <a:spcPts val="1305"/>
                        </a:lnSpc>
                        <a:spcBef>
                          <a:spcPts val="250"/>
                        </a:spcBef>
                        <a:spcAft>
                          <a:spcPts val="0"/>
                        </a:spcAft>
                      </a:pPr>
                      <a:r>
                        <a:rPr lang="en-US" sz="1200">
                          <a:effectLst/>
                        </a:rPr>
                        <a:t>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catcode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289735"/>
                  </a:ext>
                </a:extLst>
              </a:tr>
              <a:tr h="228494">
                <a:tc>
                  <a:txBody>
                    <a:bodyPr/>
                    <a:lstStyle/>
                    <a:p>
                      <a:pPr marL="56515" marR="814070" algn="ctr">
                        <a:lnSpc>
                          <a:spcPts val="1305"/>
                        </a:lnSpc>
                        <a:spcBef>
                          <a:spcPts val="250"/>
                        </a:spcBef>
                        <a:spcAft>
                          <a:spcPts val="0"/>
                        </a:spcAft>
                      </a:pPr>
                      <a:r>
                        <a:rPr lang="en-US" sz="1200">
                          <a:effectLst/>
                        </a:rPr>
                        <a:t>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partcode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45116648"/>
                  </a:ext>
                </a:extLst>
              </a:tr>
              <a:tr h="228494">
                <a:tc>
                  <a:txBody>
                    <a:bodyPr/>
                    <a:lstStyle/>
                    <a:p>
                      <a:pPr marL="56515" marR="814070" algn="ctr">
                        <a:lnSpc>
                          <a:spcPts val="1305"/>
                        </a:lnSpc>
                        <a:spcBef>
                          <a:spcPts val="250"/>
                        </a:spcBef>
                        <a:spcAft>
                          <a:spcPts val="0"/>
                        </a:spcAft>
                      </a:pPr>
                      <a:r>
                        <a:rPr lang="en-US" sz="1200">
                          <a:effectLst/>
                        </a:rPr>
                        <a:t>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varchar(15)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93489890"/>
                  </a:ext>
                </a:extLst>
              </a:tr>
              <a:tr h="228494">
                <a:tc>
                  <a:txBody>
                    <a:bodyPr/>
                    <a:lstStyle/>
                    <a:p>
                      <a:pPr marL="56515" marR="814070" algn="ctr">
                        <a:lnSpc>
                          <a:spcPts val="1305"/>
                        </a:lnSpc>
                        <a:spcBef>
                          <a:spcPts val="250"/>
                        </a:spcBef>
                        <a:spcAft>
                          <a:spcPts val="0"/>
                        </a:spcAft>
                      </a:pPr>
                      <a:r>
                        <a:rPr lang="en-US" sz="1200">
                          <a:effectLst/>
                        </a:rPr>
                        <a:t>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bomsrno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76069645"/>
                  </a:ext>
                </a:extLst>
              </a:tr>
              <a:tr h="228494">
                <a:tc>
                  <a:txBody>
                    <a:bodyPr/>
                    <a:lstStyle/>
                    <a:p>
                      <a:pPr marL="56515" marR="814070" algn="ctr">
                        <a:lnSpc>
                          <a:spcPts val="1305"/>
                        </a:lnSpc>
                        <a:spcBef>
                          <a:spcPts val="250"/>
                        </a:spcBef>
                        <a:spcAft>
                          <a:spcPts val="0"/>
                        </a:spcAft>
                      </a:pPr>
                      <a:r>
                        <a:rPr lang="en-US" sz="1200">
                          <a:effectLst/>
                        </a:rPr>
                        <a:t>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amendno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49153512"/>
                  </a:ext>
                </a:extLst>
              </a:tr>
              <a:tr h="229186">
                <a:tc>
                  <a:txBody>
                    <a:bodyPr/>
                    <a:lstStyle/>
                    <a:p>
                      <a:pPr marL="56515" marR="814070" algn="ctr">
                        <a:lnSpc>
                          <a:spcPts val="1305"/>
                        </a:lnSpc>
                        <a:spcBef>
                          <a:spcPts val="250"/>
                        </a:spcBef>
                        <a:spcAft>
                          <a:spcPts val="0"/>
                        </a:spcAft>
                      </a:pPr>
                      <a:r>
                        <a:rPr lang="en-US" sz="1200">
                          <a:effectLst/>
                        </a:rPr>
                        <a:t>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uom</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41657310"/>
                  </a:ext>
                </a:extLst>
              </a:tr>
              <a:tr h="228494">
                <a:tc>
                  <a:txBody>
                    <a:bodyPr/>
                    <a:lstStyle/>
                    <a:p>
                      <a:pPr marL="56515" marR="814070" algn="ctr">
                        <a:lnSpc>
                          <a:spcPts val="1305"/>
                        </a:lnSpc>
                        <a:spcBef>
                          <a:spcPts val="250"/>
                        </a:spcBef>
                        <a:spcAft>
                          <a:spcPts val="0"/>
                        </a:spcAft>
                      </a:pPr>
                      <a:r>
                        <a:rPr lang="en-US" sz="1200">
                          <a:effectLst/>
                        </a:rPr>
                        <a:t>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numeric(10,5)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00840571"/>
                  </a:ext>
                </a:extLst>
              </a:tr>
              <a:tr h="228494">
                <a:tc>
                  <a:txBody>
                    <a:bodyPr/>
                    <a:lstStyle/>
                    <a:p>
                      <a:pPr marL="56515" marR="814070" algn="ctr">
                        <a:lnSpc>
                          <a:spcPts val="1305"/>
                        </a:lnSpc>
                        <a:spcBef>
                          <a:spcPts val="250"/>
                        </a:spcBef>
                        <a:spcAft>
                          <a:spcPts val="0"/>
                        </a:spcAft>
                      </a:pPr>
                      <a:r>
                        <a:rPr lang="en-US" sz="1200">
                          <a:effectLst/>
                        </a:rPr>
                        <a:t>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weight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dirty="0">
                          <a:effectLst/>
                        </a:rPr>
                        <a:t>numeric(10,3)</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3926038"/>
                  </a:ext>
                </a:extLst>
              </a:tr>
              <a:tr h="228494">
                <a:tc>
                  <a:txBody>
                    <a:bodyPr/>
                    <a:lstStyle/>
                    <a:p>
                      <a:pPr marL="41910" marR="715645" algn="ctr">
                        <a:lnSpc>
                          <a:spcPts val="1305"/>
                        </a:lnSpc>
                        <a:spcBef>
                          <a:spcPts val="250"/>
                        </a:spcBef>
                        <a:spcAft>
                          <a:spcPts val="0"/>
                        </a:spcAft>
                      </a:pPr>
                      <a:r>
                        <a:rPr lang="en-US" sz="1200">
                          <a:effectLst/>
                        </a:rPr>
                        <a:t>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ipcatcode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65064581"/>
                  </a:ext>
                </a:extLst>
              </a:tr>
              <a:tr h="228494">
                <a:tc>
                  <a:txBody>
                    <a:bodyPr/>
                    <a:lstStyle/>
                    <a:p>
                      <a:pPr marL="41910" marR="715645" algn="ctr">
                        <a:lnSpc>
                          <a:spcPts val="1305"/>
                        </a:lnSpc>
                        <a:spcBef>
                          <a:spcPts val="250"/>
                        </a:spcBef>
                        <a:spcAft>
                          <a:spcPts val="0"/>
                        </a:spcAft>
                      </a:pPr>
                      <a:r>
                        <a:rPr lang="en-US" sz="1200">
                          <a:effectLst/>
                        </a:rPr>
                        <a:t>11.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ippartcode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200">
                          <a:effectLst/>
                        </a:rPr>
                        <a:t>varchar(50)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41527155"/>
                  </a:ext>
                </a:extLst>
              </a:tr>
              <a:tr h="230571">
                <a:tc>
                  <a:txBody>
                    <a:bodyPr/>
                    <a:lstStyle/>
                    <a:p>
                      <a:pPr marL="41910" marR="715645" algn="ctr">
                        <a:lnSpc>
                          <a:spcPts val="1315"/>
                        </a:lnSpc>
                        <a:spcBef>
                          <a:spcPts val="250"/>
                        </a:spcBef>
                        <a:spcAft>
                          <a:spcPts val="0"/>
                        </a:spcAft>
                      </a:pPr>
                      <a:r>
                        <a:rPr lang="en-US" sz="1200">
                          <a:effectLst/>
                        </a:rPr>
                        <a:t>12.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200">
                          <a:effectLst/>
                        </a:rPr>
                        <a:t>ipuom</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200">
                          <a:effectLst/>
                        </a:rPr>
                        <a:t>varchar(6)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91711421"/>
                  </a:ext>
                </a:extLst>
              </a:tr>
              <a:tr h="228494">
                <a:tc>
                  <a:txBody>
                    <a:bodyPr/>
                    <a:lstStyle/>
                    <a:p>
                      <a:pPr marL="41910" marR="715645" algn="ctr">
                        <a:lnSpc>
                          <a:spcPts val="1315"/>
                        </a:lnSpc>
                        <a:spcBef>
                          <a:spcPts val="235"/>
                        </a:spcBef>
                        <a:spcAft>
                          <a:spcPts val="0"/>
                        </a:spcAft>
                      </a:pPr>
                      <a:r>
                        <a:rPr lang="en-US" sz="1200">
                          <a:effectLst/>
                        </a:rPr>
                        <a:t>13.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ipqty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200">
                          <a:effectLst/>
                        </a:rPr>
                        <a:t>numeric(10,5)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2210252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469443881"/>
              </p:ext>
            </p:extLst>
          </p:nvPr>
        </p:nvGraphicFramePr>
        <p:xfrm>
          <a:off x="1587500" y="4330543"/>
          <a:ext cx="7048501" cy="2517140"/>
        </p:xfrm>
        <a:graphic>
          <a:graphicData uri="http://schemas.openxmlformats.org/drawingml/2006/table">
            <a:tbl>
              <a:tblPr firstRow="1" firstCol="1" lastRow="1" lastCol="1" bandRow="1" bandCol="1">
                <a:tableStyleId>{5940675A-B579-460E-94D1-54222C63F5DA}</a:tableStyleId>
              </a:tblPr>
              <a:tblGrid>
                <a:gridCol w="1741306">
                  <a:extLst>
                    <a:ext uri="{9D8B030D-6E8A-4147-A177-3AD203B41FA5}">
                      <a16:colId xmlns:a16="http://schemas.microsoft.com/office/drawing/2014/main" val="3345188511"/>
                    </a:ext>
                  </a:extLst>
                </a:gridCol>
                <a:gridCol w="1762313">
                  <a:extLst>
                    <a:ext uri="{9D8B030D-6E8A-4147-A177-3AD203B41FA5}">
                      <a16:colId xmlns:a16="http://schemas.microsoft.com/office/drawing/2014/main" val="2206959866"/>
                    </a:ext>
                  </a:extLst>
                </a:gridCol>
                <a:gridCol w="1778818">
                  <a:extLst>
                    <a:ext uri="{9D8B030D-6E8A-4147-A177-3AD203B41FA5}">
                      <a16:colId xmlns:a16="http://schemas.microsoft.com/office/drawing/2014/main" val="4044045579"/>
                    </a:ext>
                  </a:extLst>
                </a:gridCol>
                <a:gridCol w="1766064">
                  <a:extLst>
                    <a:ext uri="{9D8B030D-6E8A-4147-A177-3AD203B41FA5}">
                      <a16:colId xmlns:a16="http://schemas.microsoft.com/office/drawing/2014/main" val="1382515663"/>
                    </a:ext>
                  </a:extLst>
                </a:gridCol>
              </a:tblGrid>
              <a:tr h="209550">
                <a:tc>
                  <a:txBody>
                    <a:bodyPr/>
                    <a:lstStyle/>
                    <a:p>
                      <a:pPr marL="296545">
                        <a:lnSpc>
                          <a:spcPts val="1350"/>
                        </a:lnSpc>
                        <a:spcBef>
                          <a:spcPts val="200"/>
                        </a:spcBef>
                        <a:spcAft>
                          <a:spcPts val="0"/>
                        </a:spcAft>
                      </a:pPr>
                      <a:r>
                        <a:rPr lang="en-US" sz="1200">
                          <a:effectLst/>
                        </a:rPr>
                        <a:t>14.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200">
                          <a:effectLst/>
                        </a:rPr>
                        <a:t>ipweight</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0"/>
                        </a:spcBef>
                        <a:spcAft>
                          <a:spcPts val="0"/>
                        </a:spcAft>
                      </a:pPr>
                      <a:r>
                        <a:rPr lang="en-US" sz="1200">
                          <a:effectLst/>
                        </a:rPr>
                        <a:t>numeric(10,3)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22729075"/>
                  </a:ext>
                </a:extLst>
              </a:tr>
              <a:tr h="210185">
                <a:tc>
                  <a:txBody>
                    <a:bodyPr/>
                    <a:lstStyle/>
                    <a:p>
                      <a:pPr marL="296545">
                        <a:lnSpc>
                          <a:spcPts val="1350"/>
                        </a:lnSpc>
                        <a:spcBef>
                          <a:spcPts val="205"/>
                        </a:spcBef>
                        <a:spcAft>
                          <a:spcPts val="0"/>
                        </a:spcAft>
                      </a:pPr>
                      <a:r>
                        <a:rPr lang="en-US" sz="1200">
                          <a:effectLst/>
                        </a:rPr>
                        <a:t>15.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5"/>
                        </a:spcBef>
                        <a:spcAft>
                          <a:spcPts val="0"/>
                        </a:spcAft>
                      </a:pPr>
                      <a:r>
                        <a:rPr lang="en-US" sz="1200">
                          <a:effectLst/>
                        </a:rPr>
                        <a:t>clicode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5"/>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2644256"/>
                  </a:ext>
                </a:extLst>
              </a:tr>
              <a:tr h="209550">
                <a:tc>
                  <a:txBody>
                    <a:bodyPr/>
                    <a:lstStyle/>
                    <a:p>
                      <a:pPr marL="296545">
                        <a:lnSpc>
                          <a:spcPts val="1340"/>
                        </a:lnSpc>
                        <a:spcBef>
                          <a:spcPts val="215"/>
                        </a:spcBef>
                        <a:spcAft>
                          <a:spcPts val="0"/>
                        </a:spcAft>
                      </a:pPr>
                      <a:r>
                        <a:rPr lang="en-US" sz="1200">
                          <a:effectLst/>
                        </a:rPr>
                        <a:t>16.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200">
                          <a:effectLst/>
                        </a:rPr>
                        <a:t>divcode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23537900"/>
                  </a:ext>
                </a:extLst>
              </a:tr>
              <a:tr h="209550">
                <a:tc>
                  <a:txBody>
                    <a:bodyPr/>
                    <a:lstStyle/>
                    <a:p>
                      <a:pPr marL="296545">
                        <a:lnSpc>
                          <a:spcPts val="1340"/>
                        </a:lnSpc>
                        <a:spcBef>
                          <a:spcPts val="215"/>
                        </a:spcBef>
                        <a:spcAft>
                          <a:spcPts val="0"/>
                        </a:spcAft>
                      </a:pPr>
                      <a:r>
                        <a:rPr lang="en-US" sz="1200">
                          <a:effectLst/>
                        </a:rPr>
                        <a:t>17.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200">
                          <a:effectLst/>
                        </a:rPr>
                        <a:t>loccode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94261879"/>
                  </a:ext>
                </a:extLst>
              </a:tr>
              <a:tr h="209550">
                <a:tc>
                  <a:txBody>
                    <a:bodyPr/>
                    <a:lstStyle/>
                    <a:p>
                      <a:pPr marL="296545">
                        <a:lnSpc>
                          <a:spcPts val="1340"/>
                        </a:lnSpc>
                        <a:spcBef>
                          <a:spcPts val="215"/>
                        </a:spcBef>
                        <a:spcAft>
                          <a:spcPts val="0"/>
                        </a:spcAft>
                      </a:pPr>
                      <a:r>
                        <a:rPr lang="en-US" sz="1200">
                          <a:effectLst/>
                        </a:rPr>
                        <a:t>18.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200">
                          <a:effectLst/>
                        </a:rPr>
                        <a:t>userid</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uniqueidentifier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82501686"/>
                  </a:ext>
                </a:extLst>
              </a:tr>
              <a:tr h="209550">
                <a:tc>
                  <a:txBody>
                    <a:bodyPr/>
                    <a:lstStyle/>
                    <a:p>
                      <a:pPr marL="296545">
                        <a:lnSpc>
                          <a:spcPts val="1340"/>
                        </a:lnSpc>
                        <a:spcBef>
                          <a:spcPts val="215"/>
                        </a:spcBef>
                        <a:spcAft>
                          <a:spcPts val="0"/>
                        </a:spcAft>
                      </a:pPr>
                      <a:r>
                        <a:rPr lang="en-US" sz="1200">
                          <a:effectLst/>
                        </a:rPr>
                        <a:t>19.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200">
                          <a:effectLst/>
                        </a:rPr>
                        <a:t>pdno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61183249"/>
                  </a:ext>
                </a:extLst>
              </a:tr>
              <a:tr h="209550">
                <a:tc>
                  <a:txBody>
                    <a:bodyPr/>
                    <a:lstStyle/>
                    <a:p>
                      <a:pPr marL="296545">
                        <a:lnSpc>
                          <a:spcPts val="1340"/>
                        </a:lnSpc>
                        <a:spcBef>
                          <a:spcPts val="215"/>
                        </a:spcBef>
                        <a:spcAft>
                          <a:spcPts val="0"/>
                        </a:spcAft>
                      </a:pPr>
                      <a:r>
                        <a:rPr lang="en-US" sz="1200">
                          <a:effectLst/>
                        </a:rPr>
                        <a:t>20.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200">
                          <a:effectLst/>
                        </a:rPr>
                        <a:t>sovno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7663022"/>
                  </a:ext>
                </a:extLst>
              </a:tr>
              <a:tr h="209550">
                <a:tc>
                  <a:txBody>
                    <a:bodyPr/>
                    <a:lstStyle/>
                    <a:p>
                      <a:pPr marL="296545">
                        <a:lnSpc>
                          <a:spcPts val="1340"/>
                        </a:lnSpc>
                        <a:spcBef>
                          <a:spcPts val="215"/>
                        </a:spcBef>
                        <a:spcAft>
                          <a:spcPts val="0"/>
                        </a:spcAft>
                      </a:pPr>
                      <a:r>
                        <a:rPr lang="en-US" sz="1200">
                          <a:effectLst/>
                        </a:rPr>
                        <a:t>21.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200">
                          <a:effectLst/>
                        </a:rPr>
                        <a:t>stockqty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numeric(10,3)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37889879"/>
                  </a:ext>
                </a:extLst>
              </a:tr>
              <a:tr h="209550">
                <a:tc>
                  <a:txBody>
                    <a:bodyPr/>
                    <a:lstStyle/>
                    <a:p>
                      <a:pPr marL="296545">
                        <a:lnSpc>
                          <a:spcPts val="1340"/>
                        </a:lnSpc>
                        <a:spcBef>
                          <a:spcPts val="215"/>
                        </a:spcBef>
                        <a:spcAft>
                          <a:spcPts val="0"/>
                        </a:spcAft>
                      </a:pPr>
                      <a:r>
                        <a:rPr lang="en-US" sz="1200">
                          <a:effectLst/>
                        </a:rPr>
                        <a:t>22.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200">
                          <a:effectLst/>
                        </a:rPr>
                        <a:t>fiyear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48426322"/>
                  </a:ext>
                </a:extLst>
              </a:tr>
              <a:tr h="209550">
                <a:tc>
                  <a:txBody>
                    <a:bodyPr/>
                    <a:lstStyle/>
                    <a:p>
                      <a:pPr marL="296545">
                        <a:lnSpc>
                          <a:spcPts val="1340"/>
                        </a:lnSpc>
                        <a:spcBef>
                          <a:spcPts val="215"/>
                        </a:spcBef>
                        <a:spcAft>
                          <a:spcPts val="0"/>
                        </a:spcAft>
                      </a:pPr>
                      <a:r>
                        <a:rPr lang="en-US" sz="1200">
                          <a:effectLst/>
                        </a:rPr>
                        <a:t>23.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200">
                          <a:effectLst/>
                        </a:rPr>
                        <a:t>prdplanqty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numeric(10,3)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95560081"/>
                  </a:ext>
                </a:extLst>
              </a:tr>
              <a:tr h="209550">
                <a:tc>
                  <a:txBody>
                    <a:bodyPr/>
                    <a:lstStyle/>
                    <a:p>
                      <a:pPr marL="296545">
                        <a:lnSpc>
                          <a:spcPts val="1340"/>
                        </a:lnSpc>
                        <a:spcBef>
                          <a:spcPts val="215"/>
                        </a:spcBef>
                        <a:spcAft>
                          <a:spcPts val="0"/>
                        </a:spcAft>
                      </a:pPr>
                      <a:r>
                        <a:rPr lang="en-US" sz="1200">
                          <a:effectLst/>
                        </a:rPr>
                        <a:t>24.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200">
                          <a:effectLst/>
                        </a:rPr>
                        <a:t>soamendno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200">
                          <a:effectLst/>
                        </a:rPr>
                        <a:t>varchar(3)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8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26668443"/>
                  </a:ext>
                </a:extLst>
              </a:tr>
              <a:tr h="211455">
                <a:tc>
                  <a:txBody>
                    <a:bodyPr/>
                    <a:lstStyle/>
                    <a:p>
                      <a:pPr marL="296545">
                        <a:lnSpc>
                          <a:spcPts val="1350"/>
                        </a:lnSpc>
                        <a:spcBef>
                          <a:spcPts val="215"/>
                        </a:spcBef>
                        <a:spcAft>
                          <a:spcPts val="0"/>
                        </a:spcAft>
                      </a:pPr>
                      <a:r>
                        <a:rPr lang="en-US" sz="1200">
                          <a:effectLst/>
                        </a:rPr>
                        <a:t>25.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200">
                          <a:effectLst/>
                        </a:rPr>
                        <a:t>soschedsrno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15"/>
                        </a:spcBef>
                        <a:spcAft>
                          <a:spcPts val="0"/>
                        </a:spcAft>
                      </a:pPr>
                      <a:r>
                        <a:rPr lang="en-US" sz="1200">
                          <a:effectLst/>
                        </a:rPr>
                        <a:t>int(10,0)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7320273"/>
                  </a:ext>
                </a:extLst>
              </a:tr>
            </a:tbl>
          </a:graphicData>
        </a:graphic>
      </p:graphicFrame>
      <p:sp>
        <p:nvSpPr>
          <p:cNvPr id="4" name="Rectangle 1"/>
          <p:cNvSpPr>
            <a:spLocks noChangeArrowheads="1"/>
          </p:cNvSpPr>
          <p:nvPr/>
        </p:nvSpPr>
        <p:spPr bwMode="auto">
          <a:xfrm>
            <a:off x="927100" y="505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1626419" y="607453"/>
            <a:ext cx="5194300" cy="369332"/>
          </a:xfrm>
          <a:prstGeom prst="rect">
            <a:avLst/>
          </a:prstGeom>
          <a:noFill/>
        </p:spPr>
        <p:txBody>
          <a:bodyPr wrap="square" rtlCol="0">
            <a:spAutoFit/>
          </a:bodyPr>
          <a:lstStyle/>
          <a:p>
            <a:r>
              <a:rPr lang="en-US" b="1" dirty="0"/>
              <a:t>Table Name</a:t>
            </a:r>
            <a:r>
              <a:rPr lang="en-US" dirty="0"/>
              <a:t>: </a:t>
            </a:r>
            <a:r>
              <a:rPr lang="en-US" b="1" dirty="0" smtClean="0"/>
              <a:t>pp_mrp</a:t>
            </a:r>
            <a:endParaRPr lang="en-IN" dirty="0"/>
          </a:p>
        </p:txBody>
      </p:sp>
    </p:spTree>
    <p:extLst>
      <p:ext uri="{BB962C8B-B14F-4D97-AF65-F5344CB8AC3E}">
        <p14:creationId xmlns:p14="http://schemas.microsoft.com/office/powerpoint/2010/main" val="39979771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65789282"/>
              </p:ext>
            </p:extLst>
          </p:nvPr>
        </p:nvGraphicFramePr>
        <p:xfrm>
          <a:off x="1813305" y="989289"/>
          <a:ext cx="7986590" cy="5603237"/>
        </p:xfrm>
        <a:graphic>
          <a:graphicData uri="http://schemas.openxmlformats.org/drawingml/2006/table">
            <a:tbl>
              <a:tblPr firstRow="1" firstCol="1" lastRow="1" lastCol="1" bandRow="1" bandCol="1">
                <a:tableStyleId>{5940675A-B579-460E-94D1-54222C63F5DA}</a:tableStyleId>
              </a:tblPr>
              <a:tblGrid>
                <a:gridCol w="1970938">
                  <a:extLst>
                    <a:ext uri="{9D8B030D-6E8A-4147-A177-3AD203B41FA5}">
                      <a16:colId xmlns:a16="http://schemas.microsoft.com/office/drawing/2014/main" val="847144288"/>
                    </a:ext>
                  </a:extLst>
                </a:gridCol>
                <a:gridCol w="2000685">
                  <a:extLst>
                    <a:ext uri="{9D8B030D-6E8A-4147-A177-3AD203B41FA5}">
                      <a16:colId xmlns:a16="http://schemas.microsoft.com/office/drawing/2014/main" val="1471811480"/>
                    </a:ext>
                  </a:extLst>
                </a:gridCol>
                <a:gridCol w="2013433">
                  <a:extLst>
                    <a:ext uri="{9D8B030D-6E8A-4147-A177-3AD203B41FA5}">
                      <a16:colId xmlns:a16="http://schemas.microsoft.com/office/drawing/2014/main" val="608474837"/>
                    </a:ext>
                  </a:extLst>
                </a:gridCol>
                <a:gridCol w="2001534">
                  <a:extLst>
                    <a:ext uri="{9D8B030D-6E8A-4147-A177-3AD203B41FA5}">
                      <a16:colId xmlns:a16="http://schemas.microsoft.com/office/drawing/2014/main" val="3126544218"/>
                    </a:ext>
                  </a:extLst>
                </a:gridCol>
              </a:tblGrid>
              <a:tr h="318688">
                <a:tc>
                  <a:txBody>
                    <a:bodyPr/>
                    <a:lstStyle/>
                    <a:p>
                      <a:pPr marL="43815" marR="714375"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Constraint</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77418678"/>
                  </a:ext>
                </a:extLst>
              </a:tr>
              <a:tr h="240207">
                <a:tc>
                  <a:txBody>
                    <a:bodyPr/>
                    <a:lstStyle/>
                    <a:p>
                      <a:pPr marL="57150" marR="813435" algn="ctr">
                        <a:lnSpc>
                          <a:spcPts val="1305"/>
                        </a:lnSpc>
                        <a:spcBef>
                          <a:spcPts val="250"/>
                        </a:spcBef>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prvno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52331956"/>
                  </a:ext>
                </a:extLst>
              </a:tr>
              <a:tr h="223049">
                <a:tc>
                  <a:txBody>
                    <a:bodyPr/>
                    <a:lstStyle/>
                    <a:p>
                      <a:pPr marL="57150" marR="813435" algn="ctr">
                        <a:lnSpc>
                          <a:spcPts val="1305"/>
                        </a:lnSpc>
                        <a:spcBef>
                          <a:spcPts val="250"/>
                        </a:spcBef>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deptindentno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51052347"/>
                  </a:ext>
                </a:extLst>
              </a:tr>
              <a:tr h="223049">
                <a:tc>
                  <a:txBody>
                    <a:bodyPr/>
                    <a:lstStyle/>
                    <a:p>
                      <a:pPr marL="57150" marR="813435" algn="ctr">
                        <a:lnSpc>
                          <a:spcPts val="1315"/>
                        </a:lnSpc>
                        <a:spcBef>
                          <a:spcPts val="250"/>
                        </a:spcBef>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a:effectLst/>
                        </a:rPr>
                        <a:t>indentdate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67776031"/>
                  </a:ext>
                </a:extLst>
              </a:tr>
              <a:tr h="223049">
                <a:tc>
                  <a:txBody>
                    <a:bodyPr/>
                    <a:lstStyle/>
                    <a:p>
                      <a:pPr marL="57150" marR="813435" algn="ctr">
                        <a:lnSpc>
                          <a:spcPts val="1315"/>
                        </a:lnSpc>
                        <a:spcBef>
                          <a:spcPts val="235"/>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indenterpfno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11176161"/>
                  </a:ext>
                </a:extLst>
              </a:tr>
              <a:tr h="223049">
                <a:tc>
                  <a:txBody>
                    <a:bodyPr/>
                    <a:lstStyle/>
                    <a:p>
                      <a:pPr marL="57150" marR="813435" algn="ctr">
                        <a:lnSpc>
                          <a:spcPts val="1305"/>
                        </a:lnSpc>
                        <a:spcBef>
                          <a:spcPts val="250"/>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quoattach</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14986273"/>
                  </a:ext>
                </a:extLst>
              </a:tr>
              <a:tr h="223049">
                <a:tc>
                  <a:txBody>
                    <a:bodyPr/>
                    <a:lstStyle/>
                    <a:p>
                      <a:pPr marL="57150" marR="813435" algn="ctr">
                        <a:lnSpc>
                          <a:spcPts val="1305"/>
                        </a:lnSpc>
                        <a:spcBef>
                          <a:spcPts val="250"/>
                        </a:spcBef>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dirty="0">
                          <a:effectLst/>
                        </a:rPr>
                        <a:t>potype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varchar(30)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8827160"/>
                  </a:ext>
                </a:extLst>
              </a:tr>
              <a:tr h="223049">
                <a:tc>
                  <a:txBody>
                    <a:bodyPr/>
                    <a:lstStyle/>
                    <a:p>
                      <a:pPr marL="57150" marR="813435" algn="ctr">
                        <a:lnSpc>
                          <a:spcPts val="1305"/>
                        </a:lnSpc>
                        <a:spcBef>
                          <a:spcPts val="25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budgetamt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numeric(10,2)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24850244"/>
                  </a:ext>
                </a:extLst>
              </a:tr>
              <a:tr h="240207">
                <a:tc>
                  <a:txBody>
                    <a:bodyPr/>
                    <a:lstStyle/>
                    <a:p>
                      <a:pPr marL="57150" marR="813435" algn="ctr">
                        <a:lnSpc>
                          <a:spcPts val="1305"/>
                        </a:lnSpc>
                        <a:spcBef>
                          <a:spcPts val="250"/>
                        </a:spcBef>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dirty="0">
                          <a:effectLst/>
                        </a:rPr>
                        <a:t>doctype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90820136"/>
                  </a:ext>
                </a:extLst>
              </a:tr>
              <a:tr h="240207">
                <a:tc>
                  <a:txBody>
                    <a:bodyPr/>
                    <a:lstStyle/>
                    <a:p>
                      <a:pPr marL="57150" marR="813435" algn="ctr">
                        <a:lnSpc>
                          <a:spcPts val="1305"/>
                        </a:lnSpc>
                        <a:spcBef>
                          <a:spcPts val="250"/>
                        </a:spcBef>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09266106"/>
                  </a:ext>
                </a:extLst>
              </a:tr>
              <a:tr h="240207">
                <a:tc>
                  <a:txBody>
                    <a:bodyPr/>
                    <a:lstStyle/>
                    <a:p>
                      <a:pPr marL="41910" marR="714375" algn="ctr">
                        <a:lnSpc>
                          <a:spcPts val="1305"/>
                        </a:lnSpc>
                        <a:spcBef>
                          <a:spcPts val="250"/>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96295703"/>
                  </a:ext>
                </a:extLst>
              </a:tr>
              <a:tr h="240207">
                <a:tc>
                  <a:txBody>
                    <a:bodyPr/>
                    <a:lstStyle/>
                    <a:p>
                      <a:pPr marL="41910" marR="714375" algn="ctr">
                        <a:lnSpc>
                          <a:spcPts val="1305"/>
                        </a:lnSpc>
                        <a:spcBef>
                          <a:spcPts val="250"/>
                        </a:spcBef>
                        <a:spcAft>
                          <a:spcPts val="0"/>
                        </a:spcAft>
                      </a:pPr>
                      <a:r>
                        <a:rPr lang="en-US" sz="1400">
                          <a:effectLst/>
                        </a:rPr>
                        <a:t>11.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08197995"/>
                  </a:ext>
                </a:extLst>
              </a:tr>
              <a:tr h="223049">
                <a:tc>
                  <a:txBody>
                    <a:bodyPr/>
                    <a:lstStyle/>
                    <a:p>
                      <a:pPr marL="41910" marR="714375" algn="ctr">
                        <a:lnSpc>
                          <a:spcPts val="1305"/>
                        </a:lnSpc>
                        <a:spcBef>
                          <a:spcPts val="250"/>
                        </a:spcBef>
                        <a:spcAft>
                          <a:spcPts val="0"/>
                        </a:spcAft>
                      </a:pPr>
                      <a:r>
                        <a:rPr lang="en-US" sz="1400" dirty="0">
                          <a:effectLst/>
                        </a:rPr>
                        <a:t>12.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status</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60317245"/>
                  </a:ext>
                </a:extLst>
              </a:tr>
              <a:tr h="223049">
                <a:tc>
                  <a:txBody>
                    <a:bodyPr/>
                    <a:lstStyle/>
                    <a:p>
                      <a:pPr marL="41910" marR="714375" algn="ctr">
                        <a:lnSpc>
                          <a:spcPts val="1305"/>
                        </a:lnSpc>
                        <a:spcBef>
                          <a:spcPts val="250"/>
                        </a:spcBef>
                        <a:spcAft>
                          <a:spcPts val="0"/>
                        </a:spcAft>
                      </a:pPr>
                      <a:r>
                        <a:rPr lang="en-US" sz="1400">
                          <a:effectLst/>
                        </a:rPr>
                        <a:t>13.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pogenerated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bit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46954234"/>
                  </a:ext>
                </a:extLst>
              </a:tr>
              <a:tr h="223049">
                <a:tc>
                  <a:txBody>
                    <a:bodyPr/>
                    <a:lstStyle/>
                    <a:p>
                      <a:pPr marL="41910" marR="714375" algn="ctr">
                        <a:lnSpc>
                          <a:spcPts val="1305"/>
                        </a:lnSpc>
                        <a:spcBef>
                          <a:spcPts val="250"/>
                        </a:spcBef>
                        <a:spcAft>
                          <a:spcPts val="0"/>
                        </a:spcAft>
                      </a:pPr>
                      <a:r>
                        <a:rPr lang="en-US" sz="1400">
                          <a:effectLst/>
                        </a:rPr>
                        <a:t>14.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fiyear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8484854"/>
                  </a:ext>
                </a:extLst>
              </a:tr>
              <a:tr h="223049">
                <a:tc>
                  <a:txBody>
                    <a:bodyPr/>
                    <a:lstStyle/>
                    <a:p>
                      <a:pPr marL="41910" marR="714375" algn="ctr">
                        <a:lnSpc>
                          <a:spcPts val="1315"/>
                        </a:lnSpc>
                        <a:spcBef>
                          <a:spcPts val="250"/>
                        </a:spcBef>
                        <a:spcAft>
                          <a:spcPts val="0"/>
                        </a:spcAft>
                      </a:pPr>
                      <a:r>
                        <a:rPr lang="en-US" sz="1400">
                          <a:effectLst/>
                        </a:rPr>
                        <a:t>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a:effectLst/>
                        </a:rPr>
                        <a:t>remark</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400">
                          <a:effectLst/>
                        </a:rPr>
                        <a:t>varchar(100)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08430088"/>
                  </a:ext>
                </a:extLst>
              </a:tr>
              <a:tr h="223049">
                <a:tc>
                  <a:txBody>
                    <a:bodyPr/>
                    <a:lstStyle/>
                    <a:p>
                      <a:pPr marL="41910" marR="714375" algn="ctr">
                        <a:lnSpc>
                          <a:spcPts val="1315"/>
                        </a:lnSpc>
                        <a:spcBef>
                          <a:spcPts val="235"/>
                        </a:spcBef>
                        <a:spcAft>
                          <a:spcPts val="0"/>
                        </a:spcAft>
                      </a:pPr>
                      <a:r>
                        <a:rPr lang="en-US" sz="1400">
                          <a:effectLst/>
                        </a:rPr>
                        <a:t>16.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a:effectLst/>
                        </a:rPr>
                        <a:t>pordcode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varchar(7)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14627816"/>
                  </a:ext>
                </a:extLst>
              </a:tr>
              <a:tr h="223049">
                <a:tc>
                  <a:txBody>
                    <a:bodyPr/>
                    <a:lstStyle/>
                    <a:p>
                      <a:pPr marL="41910" marR="714375" algn="ctr">
                        <a:lnSpc>
                          <a:spcPts val="1305"/>
                        </a:lnSpc>
                        <a:spcBef>
                          <a:spcPts val="250"/>
                        </a:spcBef>
                        <a:spcAft>
                          <a:spcPts val="0"/>
                        </a:spcAft>
                      </a:pPr>
                      <a:r>
                        <a:rPr lang="en-US" sz="1400">
                          <a:effectLst/>
                        </a:rPr>
                        <a:t>17.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prdate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16737856"/>
                  </a:ext>
                </a:extLst>
              </a:tr>
              <a:tr h="223049">
                <a:tc>
                  <a:txBody>
                    <a:bodyPr/>
                    <a:lstStyle/>
                    <a:p>
                      <a:pPr marL="41910" marR="714375" algn="ctr">
                        <a:lnSpc>
                          <a:spcPts val="1305"/>
                        </a:lnSpc>
                        <a:spcBef>
                          <a:spcPts val="250"/>
                        </a:spcBef>
                        <a:spcAft>
                          <a:spcPts val="0"/>
                        </a:spcAft>
                      </a:pPr>
                      <a:r>
                        <a:rPr lang="en-US" sz="1400">
                          <a:effectLst/>
                        </a:rPr>
                        <a:t>18.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deptcode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83382971"/>
                  </a:ext>
                </a:extLst>
              </a:tr>
              <a:tr h="240207">
                <a:tc>
                  <a:txBody>
                    <a:bodyPr/>
                    <a:lstStyle/>
                    <a:p>
                      <a:pPr marL="41910" marR="714375" algn="ctr">
                        <a:lnSpc>
                          <a:spcPts val="1305"/>
                        </a:lnSpc>
                        <a:spcBef>
                          <a:spcPts val="250"/>
                        </a:spcBef>
                        <a:spcAft>
                          <a:spcPts val="0"/>
                        </a:spcAft>
                      </a:pPr>
                      <a:r>
                        <a:rPr lang="en-US" sz="1400">
                          <a:effectLst/>
                        </a:rPr>
                        <a:t>19.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pdno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55189107"/>
                  </a:ext>
                </a:extLst>
              </a:tr>
              <a:tr h="240207">
                <a:tc>
                  <a:txBody>
                    <a:bodyPr/>
                    <a:lstStyle/>
                    <a:p>
                      <a:pPr marL="41910" marR="714375" algn="ctr">
                        <a:lnSpc>
                          <a:spcPts val="1305"/>
                        </a:lnSpc>
                        <a:spcBef>
                          <a:spcPts val="250"/>
                        </a:spcBef>
                        <a:spcAft>
                          <a:spcPts val="0"/>
                        </a:spcAft>
                      </a:pPr>
                      <a:r>
                        <a:rPr lang="en-US" sz="1400">
                          <a:effectLst/>
                        </a:rPr>
                        <a:t>20.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sovno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81505901"/>
                  </a:ext>
                </a:extLst>
              </a:tr>
              <a:tr h="240207">
                <a:tc>
                  <a:txBody>
                    <a:bodyPr/>
                    <a:lstStyle/>
                    <a:p>
                      <a:pPr marL="41910" marR="714375" algn="ctr">
                        <a:lnSpc>
                          <a:spcPts val="1305"/>
                        </a:lnSpc>
                        <a:spcBef>
                          <a:spcPts val="250"/>
                        </a:spcBef>
                        <a:spcAft>
                          <a:spcPts val="0"/>
                        </a:spcAft>
                      </a:pPr>
                      <a:r>
                        <a:rPr lang="en-US" sz="1400">
                          <a:effectLst/>
                        </a:rPr>
                        <a:t>21.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44063945"/>
                  </a:ext>
                </a:extLst>
              </a:tr>
              <a:tr h="240207">
                <a:tc>
                  <a:txBody>
                    <a:bodyPr/>
                    <a:lstStyle/>
                    <a:p>
                      <a:pPr marL="41910" marR="714375" algn="ctr">
                        <a:lnSpc>
                          <a:spcPts val="1305"/>
                        </a:lnSpc>
                        <a:spcBef>
                          <a:spcPts val="250"/>
                        </a:spcBef>
                        <a:spcAft>
                          <a:spcPts val="0"/>
                        </a:spcAft>
                      </a:pPr>
                      <a:r>
                        <a:rPr lang="en-US" sz="1400">
                          <a:effectLst/>
                        </a:rPr>
                        <a:t>22.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soamendno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60650156"/>
                  </a:ext>
                </a:extLst>
              </a:tr>
              <a:tr h="223049">
                <a:tc>
                  <a:txBody>
                    <a:bodyPr/>
                    <a:lstStyle/>
                    <a:p>
                      <a:pPr marL="41910" marR="714375" algn="ctr">
                        <a:lnSpc>
                          <a:spcPts val="1305"/>
                        </a:lnSpc>
                        <a:spcBef>
                          <a:spcPts val="250"/>
                        </a:spcBef>
                        <a:spcAft>
                          <a:spcPts val="0"/>
                        </a:spcAft>
                      </a:pPr>
                      <a:r>
                        <a:rPr lang="en-US" sz="1400">
                          <a:effectLst/>
                        </a:rPr>
                        <a:t>23.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soschedsrno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int(10,0)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35868390"/>
                  </a:ext>
                </a:extLst>
              </a:tr>
            </a:tbl>
          </a:graphicData>
        </a:graphic>
      </p:graphicFrame>
      <p:sp>
        <p:nvSpPr>
          <p:cNvPr id="3" name="TextBox 2"/>
          <p:cNvSpPr txBox="1"/>
          <p:nvPr/>
        </p:nvSpPr>
        <p:spPr>
          <a:xfrm>
            <a:off x="1855019" y="610632"/>
            <a:ext cx="5118100" cy="369332"/>
          </a:xfrm>
          <a:prstGeom prst="rect">
            <a:avLst/>
          </a:prstGeom>
          <a:noFill/>
        </p:spPr>
        <p:txBody>
          <a:bodyPr wrap="square" rtlCol="0">
            <a:spAutoFit/>
          </a:bodyPr>
          <a:lstStyle/>
          <a:p>
            <a:r>
              <a:rPr lang="en-US" b="1" dirty="0"/>
              <a:t>Table Name</a:t>
            </a:r>
            <a:r>
              <a:rPr lang="en-US" dirty="0"/>
              <a:t>: </a:t>
            </a:r>
            <a:r>
              <a:rPr lang="en-US" b="1" dirty="0" smtClean="0"/>
              <a:t>mm_prmast</a:t>
            </a:r>
            <a:endParaRPr lang="en-IN" dirty="0"/>
          </a:p>
        </p:txBody>
      </p:sp>
    </p:spTree>
    <p:extLst>
      <p:ext uri="{BB962C8B-B14F-4D97-AF65-F5344CB8AC3E}">
        <p14:creationId xmlns:p14="http://schemas.microsoft.com/office/powerpoint/2010/main" val="5667275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92831865"/>
              </p:ext>
            </p:extLst>
          </p:nvPr>
        </p:nvGraphicFramePr>
        <p:xfrm>
          <a:off x="3560448" y="422279"/>
          <a:ext cx="6678209" cy="6179578"/>
        </p:xfrm>
        <a:graphic>
          <a:graphicData uri="http://schemas.openxmlformats.org/drawingml/2006/table">
            <a:tbl>
              <a:tblPr firstRow="1" firstCol="1" lastRow="1" lastCol="1" bandRow="1" bandCol="1">
                <a:tableStyleId>{5940675A-B579-460E-94D1-54222C63F5DA}</a:tableStyleId>
              </a:tblPr>
              <a:tblGrid>
                <a:gridCol w="1649476">
                  <a:extLst>
                    <a:ext uri="{9D8B030D-6E8A-4147-A177-3AD203B41FA5}">
                      <a16:colId xmlns:a16="http://schemas.microsoft.com/office/drawing/2014/main" val="281513740"/>
                    </a:ext>
                  </a:extLst>
                </a:gridCol>
                <a:gridCol w="1671507">
                  <a:extLst>
                    <a:ext uri="{9D8B030D-6E8A-4147-A177-3AD203B41FA5}">
                      <a16:colId xmlns:a16="http://schemas.microsoft.com/office/drawing/2014/main" val="2976217795"/>
                    </a:ext>
                  </a:extLst>
                </a:gridCol>
                <a:gridCol w="1683588">
                  <a:extLst>
                    <a:ext uri="{9D8B030D-6E8A-4147-A177-3AD203B41FA5}">
                      <a16:colId xmlns:a16="http://schemas.microsoft.com/office/drawing/2014/main" val="233648287"/>
                    </a:ext>
                  </a:extLst>
                </a:gridCol>
                <a:gridCol w="1673638">
                  <a:extLst>
                    <a:ext uri="{9D8B030D-6E8A-4147-A177-3AD203B41FA5}">
                      <a16:colId xmlns:a16="http://schemas.microsoft.com/office/drawing/2014/main" val="3767319062"/>
                    </a:ext>
                  </a:extLst>
                </a:gridCol>
              </a:tblGrid>
              <a:tr h="351026">
                <a:tc>
                  <a:txBody>
                    <a:bodyPr/>
                    <a:lstStyle/>
                    <a:p>
                      <a:pPr marL="43815" marR="715645"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Constraint</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5522267"/>
                  </a:ext>
                </a:extLst>
              </a:tr>
              <a:tr h="264077">
                <a:tc>
                  <a:txBody>
                    <a:bodyPr/>
                    <a:lstStyle/>
                    <a:p>
                      <a:pPr marL="56515" marR="814070" algn="ctr">
                        <a:lnSpc>
                          <a:spcPts val="1305"/>
                        </a:lnSpc>
                        <a:spcBef>
                          <a:spcPts val="250"/>
                        </a:spcBef>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srno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numeric(10,0)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35727846"/>
                  </a:ext>
                </a:extLst>
              </a:tr>
              <a:tr h="264077">
                <a:tc>
                  <a:txBody>
                    <a:bodyPr/>
                    <a:lstStyle/>
                    <a:p>
                      <a:pPr marL="56515" marR="814070" algn="ctr">
                        <a:lnSpc>
                          <a:spcPts val="1305"/>
                        </a:lnSpc>
                        <a:spcBef>
                          <a:spcPts val="250"/>
                        </a:spcBef>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prvno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66256728"/>
                  </a:ext>
                </a:extLst>
              </a:tr>
              <a:tr h="264077">
                <a:tc>
                  <a:txBody>
                    <a:bodyPr/>
                    <a:lstStyle/>
                    <a:p>
                      <a:pPr marL="56515" marR="814070" algn="ctr">
                        <a:lnSpc>
                          <a:spcPts val="1305"/>
                        </a:lnSpc>
                        <a:spcBef>
                          <a:spcPts val="250"/>
                        </a:spcBef>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doctype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49219206"/>
                  </a:ext>
                </a:extLst>
              </a:tr>
              <a:tr h="264077">
                <a:tc>
                  <a:txBody>
                    <a:bodyPr/>
                    <a:lstStyle/>
                    <a:p>
                      <a:pPr marL="56515" marR="814070" algn="ctr">
                        <a:lnSpc>
                          <a:spcPts val="1305"/>
                        </a:lnSpc>
                        <a:spcBef>
                          <a:spcPts val="250"/>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fiyear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84484512"/>
                  </a:ext>
                </a:extLst>
              </a:tr>
              <a:tr h="264077">
                <a:tc>
                  <a:txBody>
                    <a:bodyPr/>
                    <a:lstStyle/>
                    <a:p>
                      <a:pPr marL="56515" marR="814070" algn="ctr">
                        <a:lnSpc>
                          <a:spcPts val="1305"/>
                        </a:lnSpc>
                        <a:spcBef>
                          <a:spcPts val="250"/>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povno</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45092443"/>
                  </a:ext>
                </a:extLst>
              </a:tr>
              <a:tr h="245214">
                <a:tc>
                  <a:txBody>
                    <a:bodyPr/>
                    <a:lstStyle/>
                    <a:p>
                      <a:pPr marL="56515" marR="814070" algn="ctr">
                        <a:lnSpc>
                          <a:spcPts val="1305"/>
                        </a:lnSpc>
                        <a:spcBef>
                          <a:spcPts val="250"/>
                        </a:spcBef>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poamendno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05595922"/>
                  </a:ext>
                </a:extLst>
              </a:tr>
              <a:tr h="245214">
                <a:tc>
                  <a:txBody>
                    <a:bodyPr/>
                    <a:lstStyle/>
                    <a:p>
                      <a:pPr marL="56515" marR="814070" algn="ctr">
                        <a:lnSpc>
                          <a:spcPts val="1315"/>
                        </a:lnSpc>
                        <a:spcBef>
                          <a:spcPts val="25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400">
                          <a:effectLst/>
                        </a:rPr>
                        <a:t>pordcode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57698324"/>
                  </a:ext>
                </a:extLst>
              </a:tr>
              <a:tr h="264077">
                <a:tc>
                  <a:txBody>
                    <a:bodyPr/>
                    <a:lstStyle/>
                    <a:p>
                      <a:pPr marL="56515" marR="814070" algn="ctr">
                        <a:lnSpc>
                          <a:spcPts val="1315"/>
                        </a:lnSpc>
                        <a:spcBef>
                          <a:spcPts val="235"/>
                        </a:spcBef>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catcode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varchar(2)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37144198"/>
                  </a:ext>
                </a:extLst>
              </a:tr>
              <a:tr h="264077">
                <a:tc>
                  <a:txBody>
                    <a:bodyPr/>
                    <a:lstStyle/>
                    <a:p>
                      <a:pPr marL="56515" marR="814070" algn="ctr">
                        <a:lnSpc>
                          <a:spcPts val="1305"/>
                        </a:lnSpc>
                        <a:spcBef>
                          <a:spcPts val="250"/>
                        </a:spcBef>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partcode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79937809"/>
                  </a:ext>
                </a:extLst>
              </a:tr>
              <a:tr h="245214">
                <a:tc>
                  <a:txBody>
                    <a:bodyPr/>
                    <a:lstStyle/>
                    <a:p>
                      <a:pPr marL="41910" marR="715645" algn="ctr">
                        <a:lnSpc>
                          <a:spcPts val="1305"/>
                        </a:lnSpc>
                        <a:spcBef>
                          <a:spcPts val="250"/>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qty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numeric(10,5)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03999850"/>
                  </a:ext>
                </a:extLst>
              </a:tr>
              <a:tr h="245214">
                <a:tc>
                  <a:txBody>
                    <a:bodyPr/>
                    <a:lstStyle/>
                    <a:p>
                      <a:pPr marL="41910" marR="715645" algn="ctr">
                        <a:lnSpc>
                          <a:spcPts val="1305"/>
                        </a:lnSpc>
                        <a:spcBef>
                          <a:spcPts val="250"/>
                        </a:spcBef>
                        <a:spcAft>
                          <a:spcPts val="0"/>
                        </a:spcAft>
                      </a:pPr>
                      <a:r>
                        <a:rPr lang="en-US" sz="1400">
                          <a:effectLst/>
                        </a:rPr>
                        <a:t>11.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remark</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31249813"/>
                  </a:ext>
                </a:extLst>
              </a:tr>
              <a:tr h="245214">
                <a:tc>
                  <a:txBody>
                    <a:bodyPr/>
                    <a:lstStyle/>
                    <a:p>
                      <a:pPr marL="41910" marR="715645" algn="ctr">
                        <a:lnSpc>
                          <a:spcPts val="1305"/>
                        </a:lnSpc>
                        <a:spcBef>
                          <a:spcPts val="250"/>
                        </a:spcBef>
                        <a:spcAft>
                          <a:spcPts val="0"/>
                        </a:spcAft>
                      </a:pPr>
                      <a:r>
                        <a:rPr lang="en-US" sz="1400">
                          <a:effectLst/>
                        </a:rPr>
                        <a:t>12.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status0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varchar(1)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51746881"/>
                  </a:ext>
                </a:extLst>
              </a:tr>
              <a:tr h="245214">
                <a:tc>
                  <a:txBody>
                    <a:bodyPr/>
                    <a:lstStyle/>
                    <a:p>
                      <a:pPr marL="41910" marR="715645" algn="ctr">
                        <a:lnSpc>
                          <a:spcPts val="1305"/>
                        </a:lnSpc>
                        <a:spcBef>
                          <a:spcPts val="250"/>
                        </a:spcBef>
                        <a:spcAft>
                          <a:spcPts val="0"/>
                        </a:spcAft>
                      </a:pPr>
                      <a:r>
                        <a:rPr lang="en-US" sz="1400">
                          <a:effectLst/>
                        </a:rPr>
                        <a:t>13.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status1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16935722"/>
                  </a:ext>
                </a:extLst>
              </a:tr>
              <a:tr h="245214">
                <a:tc>
                  <a:txBody>
                    <a:bodyPr/>
                    <a:lstStyle/>
                    <a:p>
                      <a:pPr marL="41910" marR="715645" algn="ctr">
                        <a:lnSpc>
                          <a:spcPts val="1305"/>
                        </a:lnSpc>
                        <a:spcBef>
                          <a:spcPts val="250"/>
                        </a:spcBef>
                        <a:spcAft>
                          <a:spcPts val="0"/>
                        </a:spcAft>
                      </a:pPr>
                      <a:r>
                        <a:rPr lang="en-US" sz="1400">
                          <a:effectLst/>
                        </a:rPr>
                        <a:t>14.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approximate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numeric(10,2)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00015498"/>
                  </a:ext>
                </a:extLst>
              </a:tr>
              <a:tr h="264077">
                <a:tc>
                  <a:txBody>
                    <a:bodyPr/>
                    <a:lstStyle/>
                    <a:p>
                      <a:pPr marL="41910" marR="715645" algn="ctr">
                        <a:lnSpc>
                          <a:spcPts val="1305"/>
                        </a:lnSpc>
                        <a:spcBef>
                          <a:spcPts val="250"/>
                        </a:spcBef>
                        <a:spcAft>
                          <a:spcPts val="0"/>
                        </a:spcAft>
                      </a:pPr>
                      <a:r>
                        <a:rPr lang="en-US" sz="1400">
                          <a:effectLst/>
                        </a:rPr>
                        <a:t>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54291442"/>
                  </a:ext>
                </a:extLst>
              </a:tr>
              <a:tr h="264077">
                <a:tc>
                  <a:txBody>
                    <a:bodyPr/>
                    <a:lstStyle/>
                    <a:p>
                      <a:pPr marL="41910" marR="715645" algn="ctr">
                        <a:lnSpc>
                          <a:spcPts val="1305"/>
                        </a:lnSpc>
                        <a:spcBef>
                          <a:spcPts val="250"/>
                        </a:spcBef>
                        <a:spcAft>
                          <a:spcPts val="0"/>
                        </a:spcAft>
                      </a:pPr>
                      <a:r>
                        <a:rPr lang="en-US" sz="1400">
                          <a:effectLst/>
                        </a:rPr>
                        <a:t>16.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79566172"/>
                  </a:ext>
                </a:extLst>
              </a:tr>
              <a:tr h="245214">
                <a:tc>
                  <a:txBody>
                    <a:bodyPr/>
                    <a:lstStyle/>
                    <a:p>
                      <a:pPr marL="41910" marR="715645" algn="ctr">
                        <a:lnSpc>
                          <a:spcPts val="1305"/>
                        </a:lnSpc>
                        <a:spcBef>
                          <a:spcPts val="250"/>
                        </a:spcBef>
                        <a:spcAft>
                          <a:spcPts val="0"/>
                        </a:spcAft>
                      </a:pPr>
                      <a:r>
                        <a:rPr lang="en-US" sz="1400">
                          <a:effectLst/>
                        </a:rPr>
                        <a:t>17.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8197526"/>
                  </a:ext>
                </a:extLst>
              </a:tr>
              <a:tr h="245214">
                <a:tc>
                  <a:txBody>
                    <a:bodyPr/>
                    <a:lstStyle/>
                    <a:p>
                      <a:pPr marL="41910" marR="715645" algn="ctr">
                        <a:lnSpc>
                          <a:spcPts val="1315"/>
                        </a:lnSpc>
                        <a:spcBef>
                          <a:spcPts val="250"/>
                        </a:spcBef>
                        <a:spcAft>
                          <a:spcPts val="0"/>
                        </a:spcAft>
                      </a:pPr>
                      <a:r>
                        <a:rPr lang="en-US" sz="1400">
                          <a:effectLst/>
                        </a:rPr>
                        <a:t>18.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400">
                          <a:effectLst/>
                        </a:rPr>
                        <a:t>prbalqty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400">
                          <a:effectLst/>
                        </a:rPr>
                        <a:t>numeric(10,2)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1446732"/>
                  </a:ext>
                </a:extLst>
              </a:tr>
              <a:tr h="245214">
                <a:tc>
                  <a:txBody>
                    <a:bodyPr/>
                    <a:lstStyle/>
                    <a:p>
                      <a:pPr marL="41910" marR="715645" algn="ctr">
                        <a:lnSpc>
                          <a:spcPts val="1315"/>
                        </a:lnSpc>
                        <a:spcBef>
                          <a:spcPts val="235"/>
                        </a:spcBef>
                        <a:spcAft>
                          <a:spcPts val="0"/>
                        </a:spcAft>
                      </a:pPr>
                      <a:r>
                        <a:rPr lang="en-US" sz="1400">
                          <a:effectLst/>
                        </a:rPr>
                        <a:t>19.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slcode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17391354"/>
                  </a:ext>
                </a:extLst>
              </a:tr>
              <a:tr h="264077">
                <a:tc>
                  <a:txBody>
                    <a:bodyPr/>
                    <a:lstStyle/>
                    <a:p>
                      <a:pPr marL="41910" marR="715645" algn="ctr">
                        <a:lnSpc>
                          <a:spcPts val="1315"/>
                        </a:lnSpc>
                        <a:spcBef>
                          <a:spcPts val="235"/>
                        </a:spcBef>
                        <a:spcAft>
                          <a:spcPts val="0"/>
                        </a:spcAft>
                      </a:pPr>
                      <a:r>
                        <a:rPr lang="en-US" sz="1400">
                          <a:effectLst/>
                        </a:rPr>
                        <a:t>20.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14206095"/>
                  </a:ext>
                </a:extLst>
              </a:tr>
              <a:tr h="245214">
                <a:tc>
                  <a:txBody>
                    <a:bodyPr/>
                    <a:lstStyle/>
                    <a:p>
                      <a:pPr marL="41910" marR="715645" algn="ctr">
                        <a:lnSpc>
                          <a:spcPts val="1305"/>
                        </a:lnSpc>
                        <a:spcBef>
                          <a:spcPts val="250"/>
                        </a:spcBef>
                        <a:spcAft>
                          <a:spcPts val="0"/>
                        </a:spcAft>
                      </a:pPr>
                      <a:r>
                        <a:rPr lang="en-US" sz="1400">
                          <a:effectLst/>
                        </a:rPr>
                        <a:t>21.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sovno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393700">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34643096"/>
                  </a:ext>
                </a:extLst>
              </a:tr>
              <a:tr h="245214">
                <a:tc>
                  <a:txBody>
                    <a:bodyPr/>
                    <a:lstStyle/>
                    <a:p>
                      <a:pPr marL="41910" marR="715645" algn="ctr">
                        <a:lnSpc>
                          <a:spcPts val="1305"/>
                        </a:lnSpc>
                        <a:spcBef>
                          <a:spcPts val="250"/>
                        </a:spcBef>
                        <a:spcAft>
                          <a:spcPts val="0"/>
                        </a:spcAft>
                      </a:pPr>
                      <a:r>
                        <a:rPr lang="en-US" sz="1400">
                          <a:effectLst/>
                        </a:rPr>
                        <a:t>22.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soamendno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844312860"/>
                  </a:ext>
                </a:extLst>
              </a:tr>
              <a:tr h="245214">
                <a:tc>
                  <a:txBody>
                    <a:bodyPr/>
                    <a:lstStyle/>
                    <a:p>
                      <a:pPr marL="41910" marR="715645" algn="ctr">
                        <a:lnSpc>
                          <a:spcPts val="1305"/>
                        </a:lnSpc>
                        <a:spcBef>
                          <a:spcPts val="250"/>
                        </a:spcBef>
                        <a:spcAft>
                          <a:spcPts val="0"/>
                        </a:spcAft>
                      </a:pPr>
                      <a:r>
                        <a:rPr lang="en-US" sz="1400">
                          <a:effectLst/>
                        </a:rPr>
                        <a:t>23.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soschedsrno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int(10)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52939767"/>
                  </a:ext>
                </a:extLst>
              </a:tr>
            </a:tbl>
          </a:graphicData>
        </a:graphic>
      </p:graphicFrame>
      <p:sp>
        <p:nvSpPr>
          <p:cNvPr id="3" name="TextBox 2"/>
          <p:cNvSpPr txBox="1"/>
          <p:nvPr/>
        </p:nvSpPr>
        <p:spPr>
          <a:xfrm>
            <a:off x="213851" y="52947"/>
            <a:ext cx="5219700" cy="369332"/>
          </a:xfrm>
          <a:prstGeom prst="rect">
            <a:avLst/>
          </a:prstGeom>
          <a:noFill/>
        </p:spPr>
        <p:txBody>
          <a:bodyPr wrap="square" rtlCol="0">
            <a:spAutoFit/>
          </a:bodyPr>
          <a:lstStyle/>
          <a:p>
            <a:r>
              <a:rPr lang="en-US" b="1" dirty="0"/>
              <a:t>Table Name</a:t>
            </a:r>
            <a:r>
              <a:rPr lang="en-US" dirty="0"/>
              <a:t>: </a:t>
            </a:r>
            <a:r>
              <a:rPr lang="en-US" b="1" dirty="0" smtClean="0"/>
              <a:t>mm_prdet</a:t>
            </a:r>
            <a:endParaRPr lang="en-IN" dirty="0"/>
          </a:p>
        </p:txBody>
      </p:sp>
    </p:spTree>
    <p:extLst>
      <p:ext uri="{BB962C8B-B14F-4D97-AF65-F5344CB8AC3E}">
        <p14:creationId xmlns:p14="http://schemas.microsoft.com/office/powerpoint/2010/main" val="28826666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8880" y="553720"/>
            <a:ext cx="5308600" cy="369332"/>
          </a:xfrm>
          <a:prstGeom prst="rect">
            <a:avLst/>
          </a:prstGeom>
          <a:noFill/>
        </p:spPr>
        <p:txBody>
          <a:bodyPr wrap="square" rtlCol="0">
            <a:spAutoFit/>
          </a:bodyPr>
          <a:lstStyle/>
          <a:p>
            <a:r>
              <a:rPr lang="en-US" b="1" dirty="0"/>
              <a:t>Table Name</a:t>
            </a:r>
            <a:r>
              <a:rPr lang="en-US" dirty="0"/>
              <a:t>: </a:t>
            </a:r>
            <a:r>
              <a:rPr lang="en-US" b="1" dirty="0" smtClean="0"/>
              <a:t>MRP_matReq</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805288082"/>
              </p:ext>
            </p:extLst>
          </p:nvPr>
        </p:nvGraphicFramePr>
        <p:xfrm>
          <a:off x="2449830" y="859632"/>
          <a:ext cx="6845300" cy="2912585"/>
        </p:xfrm>
        <a:graphic>
          <a:graphicData uri="http://schemas.openxmlformats.org/drawingml/2006/table">
            <a:tbl>
              <a:tblPr firstRow="1" firstCol="1" lastRow="1" lastCol="1" bandRow="1" bandCol="1">
                <a:tableStyleId>{5940675A-B579-460E-94D1-54222C63F5DA}</a:tableStyleId>
              </a:tblPr>
              <a:tblGrid>
                <a:gridCol w="1690746">
                  <a:extLst>
                    <a:ext uri="{9D8B030D-6E8A-4147-A177-3AD203B41FA5}">
                      <a16:colId xmlns:a16="http://schemas.microsoft.com/office/drawing/2014/main" val="1170406079"/>
                    </a:ext>
                  </a:extLst>
                </a:gridCol>
                <a:gridCol w="1713328">
                  <a:extLst>
                    <a:ext uri="{9D8B030D-6E8A-4147-A177-3AD203B41FA5}">
                      <a16:colId xmlns:a16="http://schemas.microsoft.com/office/drawing/2014/main" val="1532442617"/>
                    </a:ext>
                  </a:extLst>
                </a:gridCol>
                <a:gridCol w="1725712">
                  <a:extLst>
                    <a:ext uri="{9D8B030D-6E8A-4147-A177-3AD203B41FA5}">
                      <a16:colId xmlns:a16="http://schemas.microsoft.com/office/drawing/2014/main" val="1186968852"/>
                    </a:ext>
                  </a:extLst>
                </a:gridCol>
                <a:gridCol w="1715514">
                  <a:extLst>
                    <a:ext uri="{9D8B030D-6E8A-4147-A177-3AD203B41FA5}">
                      <a16:colId xmlns:a16="http://schemas.microsoft.com/office/drawing/2014/main" val="3906024897"/>
                    </a:ext>
                  </a:extLst>
                </a:gridCol>
              </a:tblGrid>
              <a:tr h="376932">
                <a:tc>
                  <a:txBody>
                    <a:bodyPr/>
                    <a:lstStyle/>
                    <a:p>
                      <a:pPr marL="43815" marR="715645"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Constraint</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40309897"/>
                  </a:ext>
                </a:extLst>
              </a:tr>
              <a:tr h="253335">
                <a:tc>
                  <a:txBody>
                    <a:bodyPr/>
                    <a:lstStyle/>
                    <a:p>
                      <a:pPr marL="56515" marR="814070" algn="ctr">
                        <a:lnSpc>
                          <a:spcPts val="1305"/>
                        </a:lnSpc>
                        <a:spcBef>
                          <a:spcPts val="250"/>
                        </a:spcBef>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doctype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0545571"/>
                  </a:ext>
                </a:extLst>
              </a:tr>
              <a:tr h="253335">
                <a:tc>
                  <a:txBody>
                    <a:bodyPr/>
                    <a:lstStyle/>
                    <a:p>
                      <a:pPr marL="56515" marR="814070" algn="ctr">
                        <a:lnSpc>
                          <a:spcPts val="1305"/>
                        </a:lnSpc>
                        <a:spcBef>
                          <a:spcPts val="250"/>
                        </a:spcBef>
                        <a:spcAft>
                          <a:spcPts val="0"/>
                        </a:spcAft>
                      </a:pPr>
                      <a:r>
                        <a:rPr lang="en-US" sz="1400" dirty="0">
                          <a:effectLst/>
                        </a:rPr>
                        <a:t>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fiyear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38922107"/>
                  </a:ext>
                </a:extLst>
              </a:tr>
              <a:tr h="253335">
                <a:tc>
                  <a:txBody>
                    <a:bodyPr/>
                    <a:lstStyle/>
                    <a:p>
                      <a:pPr marL="56515" marR="814070" algn="ctr">
                        <a:lnSpc>
                          <a:spcPts val="1305"/>
                        </a:lnSpc>
                        <a:spcBef>
                          <a:spcPts val="250"/>
                        </a:spcBef>
                        <a:spcAft>
                          <a:spcPts val="0"/>
                        </a:spcAft>
                      </a:pPr>
                      <a:r>
                        <a:rPr lang="en-US" sz="1400" dirty="0">
                          <a:effectLst/>
                        </a:rPr>
                        <a:t>3.</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dirty="0">
                          <a:effectLst/>
                        </a:rPr>
                        <a:t>mrno</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Bef>
                          <a:spcPts val="10"/>
                        </a:spcBef>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70651685"/>
                  </a:ext>
                </a:extLst>
              </a:tr>
              <a:tr h="255638">
                <a:tc>
                  <a:txBody>
                    <a:bodyPr/>
                    <a:lstStyle/>
                    <a:p>
                      <a:pPr marL="56515" marR="814070" algn="ctr">
                        <a:lnSpc>
                          <a:spcPts val="1315"/>
                        </a:lnSpc>
                        <a:spcBef>
                          <a:spcPts val="250"/>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400" dirty="0">
                          <a:effectLst/>
                        </a:rPr>
                        <a:t>mrdate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876216504"/>
                  </a:ext>
                </a:extLst>
              </a:tr>
              <a:tr h="253335">
                <a:tc>
                  <a:txBody>
                    <a:bodyPr/>
                    <a:lstStyle/>
                    <a:p>
                      <a:pPr marL="56515" marR="814070" algn="ctr">
                        <a:lnSpc>
                          <a:spcPts val="1315"/>
                        </a:lnSpc>
                        <a:spcBef>
                          <a:spcPts val="235"/>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dirty="0">
                          <a:effectLst/>
                        </a:rPr>
                        <a:t>jobvno</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93486393"/>
                  </a:ext>
                </a:extLst>
              </a:tr>
              <a:tr h="253335">
                <a:tc>
                  <a:txBody>
                    <a:bodyPr/>
                    <a:lstStyle/>
                    <a:p>
                      <a:pPr marL="56515" marR="814070" algn="ctr">
                        <a:lnSpc>
                          <a:spcPts val="1315"/>
                        </a:lnSpc>
                        <a:spcBef>
                          <a:spcPts val="235"/>
                        </a:spcBef>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400" dirty="0">
                          <a:effectLst/>
                        </a:rPr>
                        <a:t>salesorderno</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68052553"/>
                  </a:ext>
                </a:extLst>
              </a:tr>
              <a:tr h="253335">
                <a:tc>
                  <a:txBody>
                    <a:bodyPr/>
                    <a:lstStyle/>
                    <a:p>
                      <a:pPr marL="56515" marR="814070" algn="ctr">
                        <a:lnSpc>
                          <a:spcPts val="1305"/>
                        </a:lnSpc>
                        <a:spcBef>
                          <a:spcPts val="25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soamendno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varchar(3)</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32618224"/>
                  </a:ext>
                </a:extLst>
              </a:tr>
              <a:tr h="253335">
                <a:tc>
                  <a:txBody>
                    <a:bodyPr/>
                    <a:lstStyle/>
                    <a:p>
                      <a:pPr marL="56515" marR="814070" algn="ctr">
                        <a:lnSpc>
                          <a:spcPts val="1305"/>
                        </a:lnSpc>
                        <a:spcBef>
                          <a:spcPts val="250"/>
                        </a:spcBef>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sodate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12259515"/>
                  </a:ext>
                </a:extLst>
              </a:tr>
              <a:tr h="253335">
                <a:tc>
                  <a:txBody>
                    <a:bodyPr/>
                    <a:lstStyle/>
                    <a:p>
                      <a:pPr marL="56515" marR="814070" algn="ctr">
                        <a:lnSpc>
                          <a:spcPts val="1305"/>
                        </a:lnSpc>
                        <a:spcBef>
                          <a:spcPts val="250"/>
                        </a:spcBef>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partycode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41153743"/>
                  </a:ext>
                </a:extLst>
              </a:tr>
              <a:tr h="253335">
                <a:tc>
                  <a:txBody>
                    <a:bodyPr/>
                    <a:lstStyle/>
                    <a:p>
                      <a:pPr marL="41910" marR="715645" algn="ctr">
                        <a:lnSpc>
                          <a:spcPts val="1305"/>
                        </a:lnSpc>
                        <a:spcBef>
                          <a:spcPts val="250"/>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400">
                          <a:effectLst/>
                        </a:rPr>
                        <a:t>catcode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405"/>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8024404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17860178"/>
              </p:ext>
            </p:extLst>
          </p:nvPr>
        </p:nvGraphicFramePr>
        <p:xfrm>
          <a:off x="2449830" y="3772217"/>
          <a:ext cx="6845300" cy="2260599"/>
        </p:xfrm>
        <a:graphic>
          <a:graphicData uri="http://schemas.openxmlformats.org/drawingml/2006/table">
            <a:tbl>
              <a:tblPr firstRow="1" firstCol="1" lastRow="1" lastCol="1" bandRow="1" bandCol="1">
                <a:tableStyleId>{5940675A-B579-460E-94D1-54222C63F5DA}</a:tableStyleId>
              </a:tblPr>
              <a:tblGrid>
                <a:gridCol w="1690746">
                  <a:extLst>
                    <a:ext uri="{9D8B030D-6E8A-4147-A177-3AD203B41FA5}">
                      <a16:colId xmlns:a16="http://schemas.microsoft.com/office/drawing/2014/main" val="1648153045"/>
                    </a:ext>
                  </a:extLst>
                </a:gridCol>
                <a:gridCol w="1713328">
                  <a:extLst>
                    <a:ext uri="{9D8B030D-6E8A-4147-A177-3AD203B41FA5}">
                      <a16:colId xmlns:a16="http://schemas.microsoft.com/office/drawing/2014/main" val="3552914230"/>
                    </a:ext>
                  </a:extLst>
                </a:gridCol>
                <a:gridCol w="1725712">
                  <a:extLst>
                    <a:ext uri="{9D8B030D-6E8A-4147-A177-3AD203B41FA5}">
                      <a16:colId xmlns:a16="http://schemas.microsoft.com/office/drawing/2014/main" val="1876475225"/>
                    </a:ext>
                  </a:extLst>
                </a:gridCol>
                <a:gridCol w="1715514">
                  <a:extLst>
                    <a:ext uri="{9D8B030D-6E8A-4147-A177-3AD203B41FA5}">
                      <a16:colId xmlns:a16="http://schemas.microsoft.com/office/drawing/2014/main" val="2350131823"/>
                    </a:ext>
                  </a:extLst>
                </a:gridCol>
              </a:tblGrid>
              <a:tr h="322803">
                <a:tc>
                  <a:txBody>
                    <a:bodyPr/>
                    <a:lstStyle/>
                    <a:p>
                      <a:pPr marL="296545">
                        <a:lnSpc>
                          <a:spcPts val="1350"/>
                        </a:lnSpc>
                        <a:spcBef>
                          <a:spcPts val="200"/>
                        </a:spcBef>
                        <a:spcAft>
                          <a:spcPts val="0"/>
                        </a:spcAft>
                      </a:pPr>
                      <a:r>
                        <a:rPr lang="en-US" sz="1400" dirty="0">
                          <a:effectLst/>
                        </a:rPr>
                        <a:t>11.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partcode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0"/>
                        </a:spcBef>
                        <a:spcAft>
                          <a:spcPts val="0"/>
                        </a:spcAft>
                      </a:pPr>
                      <a:r>
                        <a:rPr lang="en-US" sz="1400" dirty="0">
                          <a:effectLst/>
                        </a:rPr>
                        <a:t>varchar(50)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27643028"/>
                  </a:ext>
                </a:extLst>
              </a:tr>
              <a:tr h="323781">
                <a:tc>
                  <a:txBody>
                    <a:bodyPr/>
                    <a:lstStyle/>
                    <a:p>
                      <a:pPr marL="296545">
                        <a:lnSpc>
                          <a:spcPts val="1350"/>
                        </a:lnSpc>
                        <a:spcBef>
                          <a:spcPts val="205"/>
                        </a:spcBef>
                        <a:spcAft>
                          <a:spcPts val="0"/>
                        </a:spcAft>
                      </a:pPr>
                      <a:r>
                        <a:rPr lang="en-US" sz="1400" dirty="0">
                          <a:effectLst/>
                        </a:rPr>
                        <a:t>12.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5"/>
                        </a:spcBef>
                        <a:spcAft>
                          <a:spcPts val="0"/>
                        </a:spcAft>
                      </a:pPr>
                      <a:r>
                        <a:rPr lang="en-US" sz="1400">
                          <a:effectLst/>
                        </a:rPr>
                        <a:t>uom</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5"/>
                        </a:spcBef>
                        <a:spcAft>
                          <a:spcPts val="0"/>
                        </a:spcAft>
                      </a:pPr>
                      <a:r>
                        <a:rPr lang="en-US" sz="1400">
                          <a:effectLst/>
                        </a:rPr>
                        <a:t>varchar(6)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43121739"/>
                  </a:ext>
                </a:extLst>
              </a:tr>
              <a:tr h="322803">
                <a:tc>
                  <a:txBody>
                    <a:bodyPr/>
                    <a:lstStyle/>
                    <a:p>
                      <a:pPr marL="296545">
                        <a:lnSpc>
                          <a:spcPts val="1340"/>
                        </a:lnSpc>
                        <a:spcBef>
                          <a:spcPts val="215"/>
                        </a:spcBef>
                        <a:spcAft>
                          <a:spcPts val="0"/>
                        </a:spcAft>
                      </a:pPr>
                      <a:r>
                        <a:rPr lang="en-US" sz="1400">
                          <a:effectLst/>
                        </a:rPr>
                        <a:t>13.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dirty="0">
                          <a:effectLst/>
                        </a:rPr>
                        <a:t>jobqty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dirty="0">
                          <a:effectLst/>
                        </a:rPr>
                        <a:t>numeric(10,5)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1970125"/>
                  </a:ext>
                </a:extLst>
              </a:tr>
              <a:tr h="322803">
                <a:tc>
                  <a:txBody>
                    <a:bodyPr/>
                    <a:lstStyle/>
                    <a:p>
                      <a:pPr marL="296545">
                        <a:lnSpc>
                          <a:spcPts val="1340"/>
                        </a:lnSpc>
                        <a:spcBef>
                          <a:spcPts val="215"/>
                        </a:spcBef>
                        <a:spcAft>
                          <a:spcPts val="0"/>
                        </a:spcAft>
                      </a:pPr>
                      <a:r>
                        <a:rPr lang="en-US" sz="1400">
                          <a:effectLst/>
                        </a:rPr>
                        <a:t>14.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08882908"/>
                  </a:ext>
                </a:extLst>
              </a:tr>
              <a:tr h="322803">
                <a:tc>
                  <a:txBody>
                    <a:bodyPr/>
                    <a:lstStyle/>
                    <a:p>
                      <a:pPr marL="296545">
                        <a:lnSpc>
                          <a:spcPts val="1340"/>
                        </a:lnSpc>
                        <a:spcBef>
                          <a:spcPts val="215"/>
                        </a:spcBef>
                        <a:spcAft>
                          <a:spcPts val="0"/>
                        </a:spcAft>
                      </a:pPr>
                      <a:r>
                        <a:rPr lang="en-US" sz="1400">
                          <a:effectLst/>
                        </a:rPr>
                        <a:t>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85129764"/>
                  </a:ext>
                </a:extLst>
              </a:tr>
              <a:tr h="322803">
                <a:tc>
                  <a:txBody>
                    <a:bodyPr/>
                    <a:lstStyle/>
                    <a:p>
                      <a:pPr marL="296545">
                        <a:lnSpc>
                          <a:spcPts val="1340"/>
                        </a:lnSpc>
                        <a:spcBef>
                          <a:spcPts val="215"/>
                        </a:spcBef>
                        <a:spcAft>
                          <a:spcPts val="0"/>
                        </a:spcAft>
                      </a:pPr>
                      <a:r>
                        <a:rPr lang="en-US" sz="1400">
                          <a:effectLst/>
                        </a:rPr>
                        <a:t>16.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49321320"/>
                  </a:ext>
                </a:extLst>
              </a:tr>
              <a:tr h="322803">
                <a:tc>
                  <a:txBody>
                    <a:bodyPr/>
                    <a:lstStyle/>
                    <a:p>
                      <a:pPr marL="296545">
                        <a:lnSpc>
                          <a:spcPts val="1340"/>
                        </a:lnSpc>
                        <a:spcBef>
                          <a:spcPts val="215"/>
                        </a:spcBef>
                        <a:spcAft>
                          <a:spcPts val="0"/>
                        </a:spcAft>
                      </a:pPr>
                      <a:r>
                        <a:rPr lang="en-US" sz="1400">
                          <a:effectLst/>
                        </a:rPr>
                        <a:t>17.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70"/>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19315912"/>
                  </a:ext>
                </a:extLst>
              </a:tr>
            </a:tbl>
          </a:graphicData>
        </a:graphic>
      </p:graphicFrame>
      <p:sp>
        <p:nvSpPr>
          <p:cNvPr id="5" name="Rectangle 1"/>
          <p:cNvSpPr>
            <a:spLocks noChangeArrowheads="1"/>
          </p:cNvSpPr>
          <p:nvPr/>
        </p:nvSpPr>
        <p:spPr bwMode="auto">
          <a:xfrm>
            <a:off x="1689734" y="3543617"/>
            <a:ext cx="139863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42637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3698" y="0"/>
            <a:ext cx="7483322" cy="2022764"/>
          </a:xfrm>
        </p:spPr>
        <p:txBody>
          <a:bodyPr>
            <a:noAutofit/>
          </a:bodyPr>
          <a:lstStyle/>
          <a:p>
            <a:r>
              <a:rPr lang="en-US" sz="2400" b="1" dirty="0">
                <a:latin typeface="Times New Roman" pitchFamily="18" charset="0"/>
                <a:cs typeface="Times New Roman" pitchFamily="18" charset="0"/>
              </a:rPr>
              <a:t>Type of Production</a:t>
            </a:r>
            <a:r>
              <a:rPr lang="en-US" sz="3200" b="1" dirty="0">
                <a:latin typeface="Times New Roman" pitchFamily="18" charset="0"/>
                <a:cs typeface="Times New Roman" pitchFamily="18" charset="0"/>
              </a:rPr>
              <a:t>:</a:t>
            </a:r>
            <a:r>
              <a:rPr lang="en-IN" sz="3200" dirty="0">
                <a:latin typeface="Times New Roman" pitchFamily="18" charset="0"/>
                <a:cs typeface="Times New Roman" pitchFamily="18" charset="0"/>
              </a:rPr>
              <a:t/>
            </a:r>
            <a:br>
              <a:rPr lang="en-IN" sz="3200" dirty="0">
                <a:latin typeface="Times New Roman" pitchFamily="18" charset="0"/>
                <a:cs typeface="Times New Roman" pitchFamily="18" charset="0"/>
              </a:rPr>
            </a:br>
            <a:r>
              <a:rPr lang="en-US" sz="1800" dirty="0">
                <a:latin typeface="Times New Roman" pitchFamily="18" charset="0"/>
                <a:cs typeface="Times New Roman" pitchFamily="18" charset="0"/>
              </a:rPr>
              <a:t>In general there are three classifications in types of Production system. </a:t>
            </a:r>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They </a:t>
            </a:r>
            <a:r>
              <a:rPr lang="en-US" sz="1800" dirty="0">
                <a:latin typeface="Times New Roman" pitchFamily="18" charset="0"/>
                <a:cs typeface="Times New Roman" pitchFamily="18" charset="0"/>
              </a:rPr>
              <a:t>are discussed below</a:t>
            </a:r>
            <a:r>
              <a:rPr lang="en-US" sz="1800" b="1" dirty="0">
                <a:latin typeface="Times New Roman" pitchFamily="18" charset="0"/>
                <a:cs typeface="Times New Roman" pitchFamily="18" charset="0"/>
              </a:rPr>
              <a:t>.</a:t>
            </a: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Job Production</a:t>
            </a: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Batch Production</a:t>
            </a: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Continuous Production</a:t>
            </a: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endParaRPr lang="en-IN" sz="1800" dirty="0">
              <a:latin typeface="Times New Roman" pitchFamily="18" charset="0"/>
              <a:cs typeface="Times New Roman" pitchFamily="18" charset="0"/>
            </a:endParaRPr>
          </a:p>
        </p:txBody>
      </p:sp>
      <p:sp>
        <p:nvSpPr>
          <p:cNvPr id="3" name="Content Placeholder 2"/>
          <p:cNvSpPr>
            <a:spLocks noGrp="1"/>
          </p:cNvSpPr>
          <p:nvPr>
            <p:ph idx="1"/>
          </p:nvPr>
        </p:nvSpPr>
        <p:spPr>
          <a:xfrm>
            <a:off x="1232263" y="1776547"/>
            <a:ext cx="10350137" cy="5081453"/>
          </a:xfrm>
        </p:spPr>
        <p:txBody>
          <a:bodyPr>
            <a:normAutofit fontScale="47500" lnSpcReduction="20000"/>
          </a:bodyPr>
          <a:lstStyle/>
          <a:p>
            <a:pPr lvl="0"/>
            <a:endParaRPr lang="en-US" sz="2900" b="1" u="sng" dirty="0" smtClean="0">
              <a:latin typeface="Arial" panose="020B0604020202020204" pitchFamily="34" charset="0"/>
              <a:cs typeface="Arial" panose="020B0604020202020204" pitchFamily="34" charset="0"/>
            </a:endParaRPr>
          </a:p>
          <a:p>
            <a:pPr lvl="0"/>
            <a:r>
              <a:rPr lang="en-US" sz="2900" b="1" dirty="0" smtClean="0">
                <a:latin typeface="Arial" panose="020B0604020202020204" pitchFamily="34" charset="0"/>
                <a:cs typeface="Arial" panose="020B0604020202020204" pitchFamily="34" charset="0"/>
              </a:rPr>
              <a:t>Job </a:t>
            </a:r>
            <a:r>
              <a:rPr lang="en-US" sz="2900" b="1" dirty="0">
                <a:latin typeface="Arial" panose="020B0604020202020204" pitchFamily="34" charset="0"/>
                <a:cs typeface="Arial" panose="020B0604020202020204" pitchFamily="34" charset="0"/>
              </a:rPr>
              <a:t>Production:</a:t>
            </a:r>
            <a:endParaRPr lang="en-IN" sz="2900" dirty="0">
              <a:latin typeface="Arial" panose="020B0604020202020204" pitchFamily="34" charset="0"/>
              <a:cs typeface="Arial" panose="020B0604020202020204" pitchFamily="34" charset="0"/>
            </a:endParaRPr>
          </a:p>
          <a:p>
            <a:r>
              <a:rPr lang="en-US" sz="2900" dirty="0">
                <a:latin typeface="Arial" panose="020B0604020202020204" pitchFamily="34" charset="0"/>
                <a:cs typeface="Arial" panose="020B0604020202020204" pitchFamily="34" charset="0"/>
              </a:rPr>
              <a:t>In this system Products are manufactured to meet the requirements of a specific order. The quality involved is small and the manufacturing of the product will take place as per the specifications given by the </a:t>
            </a:r>
            <a:r>
              <a:rPr lang="en-US" sz="2900" dirty="0" smtClean="0">
                <a:latin typeface="Arial" panose="020B0604020202020204" pitchFamily="34" charset="0"/>
                <a:cs typeface="Arial" panose="020B0604020202020204" pitchFamily="34" charset="0"/>
              </a:rPr>
              <a:t>customer.</a:t>
            </a:r>
            <a:endParaRPr lang="en-IN" sz="2900" dirty="0">
              <a:latin typeface="Arial" panose="020B0604020202020204" pitchFamily="34" charset="0"/>
              <a:cs typeface="Arial" panose="020B0604020202020204" pitchFamily="34" charset="0"/>
            </a:endParaRPr>
          </a:p>
          <a:p>
            <a:pPr marL="0" indent="0">
              <a:buNone/>
            </a:pPr>
            <a:r>
              <a:rPr lang="en-US" sz="2900" dirty="0" smtClean="0">
                <a:latin typeface="Arial" panose="020B0604020202020204" pitchFamily="34" charset="0"/>
                <a:cs typeface="Arial" panose="020B0604020202020204" pitchFamily="34" charset="0"/>
              </a:rPr>
              <a:t>	This </a:t>
            </a:r>
            <a:r>
              <a:rPr lang="en-US" sz="2900" dirty="0">
                <a:latin typeface="Arial" panose="020B0604020202020204" pitchFamily="34" charset="0"/>
                <a:cs typeface="Arial" panose="020B0604020202020204" pitchFamily="34" charset="0"/>
              </a:rPr>
              <a:t>system may be further classified as -</a:t>
            </a:r>
            <a:endParaRPr lang="en-IN" sz="2900" dirty="0">
              <a:latin typeface="Arial" panose="020B0604020202020204" pitchFamily="34" charset="0"/>
              <a:cs typeface="Arial" panose="020B0604020202020204" pitchFamily="34" charset="0"/>
            </a:endParaRPr>
          </a:p>
          <a:p>
            <a:r>
              <a:rPr lang="en-US" sz="2900" dirty="0">
                <a:latin typeface="Arial" panose="020B0604020202020204" pitchFamily="34" charset="0"/>
                <a:cs typeface="Arial" panose="020B0604020202020204" pitchFamily="34" charset="0"/>
              </a:rPr>
              <a:t> </a:t>
            </a:r>
            <a:r>
              <a:rPr lang="en-US" sz="2900" b="1" dirty="0" smtClean="0">
                <a:latin typeface="Arial" panose="020B0604020202020204" pitchFamily="34" charset="0"/>
                <a:cs typeface="Arial" panose="020B0604020202020204" pitchFamily="34" charset="0"/>
              </a:rPr>
              <a:t>The </a:t>
            </a:r>
            <a:r>
              <a:rPr lang="en-US" sz="2900" b="1" dirty="0">
                <a:latin typeface="Arial" panose="020B0604020202020204" pitchFamily="34" charset="0"/>
                <a:cs typeface="Arial" panose="020B0604020202020204" pitchFamily="34" charset="0"/>
              </a:rPr>
              <a:t>Job produced only once:</a:t>
            </a:r>
            <a:endParaRPr lang="en-IN" sz="2900" dirty="0">
              <a:latin typeface="Arial" panose="020B0604020202020204" pitchFamily="34" charset="0"/>
              <a:cs typeface="Arial" panose="020B0604020202020204" pitchFamily="34" charset="0"/>
            </a:endParaRPr>
          </a:p>
          <a:p>
            <a:r>
              <a:rPr lang="en-US" sz="2900" dirty="0">
                <a:latin typeface="Arial" panose="020B0604020202020204" pitchFamily="34" charset="0"/>
                <a:cs typeface="Arial" panose="020B0604020202020204" pitchFamily="34" charset="0"/>
              </a:rPr>
              <a:t>Here the customer visit the firm and book his order. After the completion of the product, he takes delivery of the product and leaves the firm. He may not visit the firm to book the order for the same product. The firm has to plan for </a:t>
            </a:r>
            <a:r>
              <a:rPr lang="en-US" sz="2900" dirty="0" smtClean="0">
                <a:latin typeface="Arial" panose="020B0604020202020204" pitchFamily="34" charset="0"/>
                <a:cs typeface="Arial" panose="020B0604020202020204" pitchFamily="34" charset="0"/>
              </a:rPr>
              <a:t>Material,  Process </a:t>
            </a:r>
            <a:r>
              <a:rPr lang="en-US" sz="2900" dirty="0">
                <a:latin typeface="Arial" panose="020B0604020202020204" pitchFamily="34" charset="0"/>
                <a:cs typeface="Arial" panose="020B0604020202020204" pitchFamily="34" charset="0"/>
              </a:rPr>
              <a:t>and Manpower only after receiving the order from the Customer. The firms have no scope for pre-planning the production of the product</a:t>
            </a:r>
            <a:r>
              <a:rPr lang="en-US" sz="2900" dirty="0" smtClean="0">
                <a:latin typeface="Arial" panose="020B0604020202020204" pitchFamily="34" charset="0"/>
                <a:cs typeface="Arial" panose="020B0604020202020204" pitchFamily="34" charset="0"/>
              </a:rPr>
              <a:t>.</a:t>
            </a:r>
            <a:r>
              <a:rPr lang="en-US" sz="2900" dirty="0">
                <a:latin typeface="Arial" panose="020B0604020202020204" pitchFamily="34" charset="0"/>
                <a:cs typeface="Arial" panose="020B0604020202020204" pitchFamily="34" charset="0"/>
              </a:rPr>
              <a:t> </a:t>
            </a:r>
            <a:endParaRPr lang="en-IN" sz="2900" dirty="0">
              <a:latin typeface="Arial" panose="020B0604020202020204" pitchFamily="34" charset="0"/>
              <a:cs typeface="Arial" panose="020B0604020202020204" pitchFamily="34" charset="0"/>
            </a:endParaRPr>
          </a:p>
          <a:p>
            <a:r>
              <a:rPr lang="en-US" sz="2900" b="1" dirty="0" smtClean="0">
                <a:latin typeface="Arial" panose="020B0604020202020204" pitchFamily="34" charset="0"/>
                <a:cs typeface="Arial" panose="020B0604020202020204" pitchFamily="34" charset="0"/>
              </a:rPr>
              <a:t>The </a:t>
            </a:r>
            <a:r>
              <a:rPr lang="en-US" sz="2900" b="1" dirty="0">
                <a:latin typeface="Arial" panose="020B0604020202020204" pitchFamily="34" charset="0"/>
                <a:cs typeface="Arial" panose="020B0604020202020204" pitchFamily="34" charset="0"/>
              </a:rPr>
              <a:t>job produced at irregular intervals:</a:t>
            </a:r>
            <a:endParaRPr lang="en-IN" sz="2900" dirty="0">
              <a:latin typeface="Arial" panose="020B0604020202020204" pitchFamily="34" charset="0"/>
              <a:cs typeface="Arial" panose="020B0604020202020204" pitchFamily="34" charset="0"/>
            </a:endParaRPr>
          </a:p>
          <a:p>
            <a:r>
              <a:rPr lang="en-US" sz="2900" dirty="0">
                <a:latin typeface="Arial" panose="020B0604020202020204" pitchFamily="34" charset="0"/>
                <a:cs typeface="Arial" panose="020B0604020202020204" pitchFamily="34" charset="0"/>
              </a:rPr>
              <a:t>Here the customer visits the firm to place orders for the same type of the product at irregular intervals. The firm will not have any idea of customer’s visit. Here also planning for materials, process and manpower will start only after taking the order from the customer. In case the firm maintains the record of the Jobs Produced by it, it can refer to the previous plans, when the customer arrives at the firm to book the order.</a:t>
            </a:r>
            <a:endParaRPr lang="en-IN" sz="2900" dirty="0">
              <a:latin typeface="Arial" panose="020B0604020202020204" pitchFamily="34" charset="0"/>
              <a:cs typeface="Arial" panose="020B0604020202020204" pitchFamily="34" charset="0"/>
            </a:endParaRPr>
          </a:p>
          <a:p>
            <a:r>
              <a:rPr lang="en-US" sz="2900" dirty="0">
                <a:latin typeface="Arial" panose="020B0604020202020204" pitchFamily="34" charset="0"/>
                <a:cs typeface="Arial" panose="020B0604020202020204" pitchFamily="34" charset="0"/>
              </a:rPr>
              <a:t> </a:t>
            </a:r>
            <a:r>
              <a:rPr lang="en-US" sz="2900" b="1" dirty="0" smtClean="0">
                <a:latin typeface="Arial" panose="020B0604020202020204" pitchFamily="34" charset="0"/>
                <a:cs typeface="Arial" panose="020B0604020202020204" pitchFamily="34" charset="0"/>
              </a:rPr>
              <a:t>The </a:t>
            </a:r>
            <a:r>
              <a:rPr lang="en-US" sz="2900" b="1" dirty="0">
                <a:latin typeface="Arial" panose="020B0604020202020204" pitchFamily="34" charset="0"/>
                <a:cs typeface="Arial" panose="020B0604020202020204" pitchFamily="34" charset="0"/>
              </a:rPr>
              <a:t>Jobs Produced periodically at regular intervals:</a:t>
            </a:r>
            <a:endParaRPr lang="en-IN" sz="2900" dirty="0">
              <a:latin typeface="Arial" panose="020B0604020202020204" pitchFamily="34" charset="0"/>
              <a:cs typeface="Arial" panose="020B0604020202020204" pitchFamily="34" charset="0"/>
            </a:endParaRPr>
          </a:p>
          <a:p>
            <a:r>
              <a:rPr lang="en-US" sz="2900" dirty="0">
                <a:latin typeface="Arial" panose="020B0604020202020204" pitchFamily="34" charset="0"/>
                <a:cs typeface="Arial" panose="020B0604020202020204" pitchFamily="34" charset="0"/>
              </a:rPr>
              <a:t>In this system, the customer arrives at the firm to place orders for the same type of product at regular intervals. Here firm knows very well that the customer visits at regular intervals, it can plan for materials, and process and manpower and have them in a master file. As soon as the customer visits and books the order, the firm can start production. If the volume of the order is considerably large and </a:t>
            </a:r>
            <a:r>
              <a:rPr lang="en-US" sz="2900" dirty="0">
                <a:latin typeface="Times New Roman" pitchFamily="18" charset="0"/>
                <a:cs typeface="Times New Roman" pitchFamily="18" charset="0"/>
              </a:rPr>
              <a:t>the number of regularly visiting customers are large in number, the Job Production system slowly transform into Batch Production system.</a:t>
            </a:r>
            <a:endParaRPr lang="en-IN" sz="29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005928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6751" y="502166"/>
            <a:ext cx="4762500" cy="369332"/>
          </a:xfrm>
          <a:prstGeom prst="rect">
            <a:avLst/>
          </a:prstGeom>
          <a:noFill/>
        </p:spPr>
        <p:txBody>
          <a:bodyPr wrap="square" rtlCol="0">
            <a:spAutoFit/>
          </a:bodyPr>
          <a:lstStyle/>
          <a:p>
            <a:r>
              <a:rPr lang="en-US" b="1" dirty="0"/>
              <a:t>Table Name: </a:t>
            </a:r>
            <a:r>
              <a:rPr lang="en-US" b="1" dirty="0" smtClean="0"/>
              <a:t>MRP_matReqdet</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215882984"/>
              </p:ext>
            </p:extLst>
          </p:nvPr>
        </p:nvGraphicFramePr>
        <p:xfrm>
          <a:off x="1841500" y="930592"/>
          <a:ext cx="7111999" cy="5267011"/>
        </p:xfrm>
        <a:graphic>
          <a:graphicData uri="http://schemas.openxmlformats.org/drawingml/2006/table">
            <a:tbl>
              <a:tblPr firstRow="1" firstCol="1" lastRow="1" lastCol="1" bandRow="1" bandCol="1">
                <a:tableStyleId>{5940675A-B579-460E-94D1-54222C63F5DA}</a:tableStyleId>
              </a:tblPr>
              <a:tblGrid>
                <a:gridCol w="1756993">
                  <a:extLst>
                    <a:ext uri="{9D8B030D-6E8A-4147-A177-3AD203B41FA5}">
                      <a16:colId xmlns:a16="http://schemas.microsoft.com/office/drawing/2014/main" val="4032146736"/>
                    </a:ext>
                  </a:extLst>
                </a:gridCol>
                <a:gridCol w="1772890">
                  <a:extLst>
                    <a:ext uri="{9D8B030D-6E8A-4147-A177-3AD203B41FA5}">
                      <a16:colId xmlns:a16="http://schemas.microsoft.com/office/drawing/2014/main" val="951942336"/>
                    </a:ext>
                  </a:extLst>
                </a:gridCol>
                <a:gridCol w="1800142">
                  <a:extLst>
                    <a:ext uri="{9D8B030D-6E8A-4147-A177-3AD203B41FA5}">
                      <a16:colId xmlns:a16="http://schemas.microsoft.com/office/drawing/2014/main" val="314989473"/>
                    </a:ext>
                  </a:extLst>
                </a:gridCol>
                <a:gridCol w="1781974">
                  <a:extLst>
                    <a:ext uri="{9D8B030D-6E8A-4147-A177-3AD203B41FA5}">
                      <a16:colId xmlns:a16="http://schemas.microsoft.com/office/drawing/2014/main" val="1628559677"/>
                    </a:ext>
                  </a:extLst>
                </a:gridCol>
              </a:tblGrid>
              <a:tr h="423326">
                <a:tc>
                  <a:txBody>
                    <a:bodyPr/>
                    <a:lstStyle/>
                    <a:p>
                      <a:pPr marL="43815" marR="715645"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Data</a:t>
                      </a:r>
                      <a:r>
                        <a:rPr lang="en-US" sz="1400" b="1" spc="-5" dirty="0">
                          <a:effectLst/>
                        </a:rPr>
                        <a:t> </a:t>
                      </a:r>
                      <a:r>
                        <a:rPr lang="en-US" sz="1400" b="1" dirty="0">
                          <a:effectLst/>
                        </a:rPr>
                        <a:t>Type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47270142"/>
                  </a:ext>
                </a:extLst>
              </a:tr>
              <a:tr h="285379">
                <a:tc>
                  <a:txBody>
                    <a:bodyPr/>
                    <a:lstStyle/>
                    <a:p>
                      <a:pPr marL="56515" marR="814070" algn="ctr">
                        <a:lnSpc>
                          <a:spcPts val="1305"/>
                        </a:lnSpc>
                        <a:spcBef>
                          <a:spcPts val="250"/>
                        </a:spcBef>
                        <a:spcAft>
                          <a:spcPts val="0"/>
                        </a:spcAft>
                      </a:pPr>
                      <a:r>
                        <a:rPr lang="en-US" sz="1200">
                          <a:effectLst/>
                        </a:rPr>
                        <a:t>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doctype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32149329"/>
                  </a:ext>
                </a:extLst>
              </a:tr>
              <a:tr h="287103">
                <a:tc>
                  <a:txBody>
                    <a:bodyPr/>
                    <a:lstStyle/>
                    <a:p>
                      <a:pPr marL="56515" marR="814070" algn="ctr">
                        <a:lnSpc>
                          <a:spcPts val="1315"/>
                        </a:lnSpc>
                        <a:spcBef>
                          <a:spcPts val="250"/>
                        </a:spcBef>
                        <a:spcAft>
                          <a:spcPts val="0"/>
                        </a:spcAft>
                      </a:pPr>
                      <a:r>
                        <a:rPr lang="en-US" sz="1200">
                          <a:effectLst/>
                        </a:rPr>
                        <a:t>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200">
                          <a:effectLst/>
                        </a:rPr>
                        <a:t>mrno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Bef>
                          <a:spcPts val="25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1365630"/>
                  </a:ext>
                </a:extLst>
              </a:tr>
              <a:tr h="284517">
                <a:tc>
                  <a:txBody>
                    <a:bodyPr/>
                    <a:lstStyle/>
                    <a:p>
                      <a:pPr marL="56515" marR="814070" algn="ctr">
                        <a:lnSpc>
                          <a:spcPts val="1315"/>
                        </a:lnSpc>
                        <a:spcBef>
                          <a:spcPts val="235"/>
                        </a:spcBef>
                        <a:spcAft>
                          <a:spcPts val="0"/>
                        </a:spcAft>
                      </a:pPr>
                      <a:r>
                        <a:rPr lang="en-US" sz="1200">
                          <a:effectLst/>
                        </a:rPr>
                        <a:t>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fiyear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Bef>
                          <a:spcPts val="235"/>
                        </a:spcBef>
                        <a:spcAft>
                          <a:spcPts val="0"/>
                        </a:spcAft>
                      </a:pPr>
                      <a:r>
                        <a:rPr lang="en-US" sz="1200">
                          <a:effectLst/>
                        </a:rPr>
                        <a:t>varchar(4)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21327226"/>
                  </a:ext>
                </a:extLst>
              </a:tr>
              <a:tr h="284517">
                <a:tc>
                  <a:txBody>
                    <a:bodyPr/>
                    <a:lstStyle/>
                    <a:p>
                      <a:pPr marL="56515" marR="814070" algn="ctr">
                        <a:lnSpc>
                          <a:spcPts val="1315"/>
                        </a:lnSpc>
                        <a:spcBef>
                          <a:spcPts val="235"/>
                        </a:spcBef>
                        <a:spcAft>
                          <a:spcPts val="0"/>
                        </a:spcAft>
                      </a:pPr>
                      <a:r>
                        <a:rPr lang="en-US" sz="1200">
                          <a:effectLst/>
                        </a:rPr>
                        <a:t>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srno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Bef>
                          <a:spcPts val="235"/>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Primary</a:t>
                      </a:r>
                      <a:r>
                        <a:rPr lang="en-US" sz="1200" spc="-10">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03450532"/>
                  </a:ext>
                </a:extLst>
              </a:tr>
              <a:tr h="284517">
                <a:tc>
                  <a:txBody>
                    <a:bodyPr/>
                    <a:lstStyle/>
                    <a:p>
                      <a:pPr marL="56515" marR="814070" algn="ctr">
                        <a:lnSpc>
                          <a:spcPts val="1305"/>
                        </a:lnSpc>
                        <a:spcBef>
                          <a:spcPts val="250"/>
                        </a:spcBef>
                        <a:spcAft>
                          <a:spcPts val="0"/>
                        </a:spcAft>
                      </a:pPr>
                      <a:r>
                        <a:rPr lang="en-US" sz="1200">
                          <a:effectLst/>
                        </a:rPr>
                        <a:t>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jobvno</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01533881"/>
                  </a:ext>
                </a:extLst>
              </a:tr>
              <a:tr h="284517">
                <a:tc>
                  <a:txBody>
                    <a:bodyPr/>
                    <a:lstStyle/>
                    <a:p>
                      <a:pPr marL="56515" marR="814070" algn="ctr">
                        <a:lnSpc>
                          <a:spcPts val="1305"/>
                        </a:lnSpc>
                        <a:spcBef>
                          <a:spcPts val="250"/>
                        </a:spcBef>
                        <a:spcAft>
                          <a:spcPts val="0"/>
                        </a:spcAft>
                      </a:pPr>
                      <a:r>
                        <a:rPr lang="en-US" sz="1200">
                          <a:effectLst/>
                        </a:rPr>
                        <a:t>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catcode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varchar(2)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53399591"/>
                  </a:ext>
                </a:extLst>
              </a:tr>
              <a:tr h="284517">
                <a:tc>
                  <a:txBody>
                    <a:bodyPr/>
                    <a:lstStyle/>
                    <a:p>
                      <a:pPr marL="56515" marR="814070" algn="ctr">
                        <a:lnSpc>
                          <a:spcPts val="1305"/>
                        </a:lnSpc>
                        <a:spcBef>
                          <a:spcPts val="250"/>
                        </a:spcBef>
                        <a:spcAft>
                          <a:spcPts val="0"/>
                        </a:spcAft>
                      </a:pPr>
                      <a:r>
                        <a:rPr lang="en-US" sz="1200">
                          <a:effectLst/>
                        </a:rPr>
                        <a:t>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partcode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varchar(50)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93393024"/>
                  </a:ext>
                </a:extLst>
              </a:tr>
              <a:tr h="284517">
                <a:tc>
                  <a:txBody>
                    <a:bodyPr/>
                    <a:lstStyle/>
                    <a:p>
                      <a:pPr marL="56515" marR="814070" algn="ctr">
                        <a:lnSpc>
                          <a:spcPts val="1305"/>
                        </a:lnSpc>
                        <a:spcBef>
                          <a:spcPts val="250"/>
                        </a:spcBef>
                        <a:spcAft>
                          <a:spcPts val="0"/>
                        </a:spcAft>
                      </a:pPr>
                      <a:r>
                        <a:rPr lang="en-US" sz="1200">
                          <a:effectLst/>
                        </a:rPr>
                        <a:t>8.</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ipcatcode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varchar(2)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12904457"/>
                  </a:ext>
                </a:extLst>
              </a:tr>
              <a:tr h="284517">
                <a:tc>
                  <a:txBody>
                    <a:bodyPr/>
                    <a:lstStyle/>
                    <a:p>
                      <a:pPr marL="56515" marR="814070" algn="ctr">
                        <a:lnSpc>
                          <a:spcPts val="1305"/>
                        </a:lnSpc>
                        <a:spcBef>
                          <a:spcPts val="250"/>
                        </a:spcBef>
                        <a:spcAft>
                          <a:spcPts val="0"/>
                        </a:spcAft>
                      </a:pPr>
                      <a:r>
                        <a:rPr lang="en-US" sz="1200">
                          <a:effectLst/>
                        </a:rPr>
                        <a:t>9.</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ippartcode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varchar(50)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08672191"/>
                  </a:ext>
                </a:extLst>
              </a:tr>
              <a:tr h="284517">
                <a:tc>
                  <a:txBody>
                    <a:bodyPr/>
                    <a:lstStyle/>
                    <a:p>
                      <a:pPr marL="41910" marR="715645" algn="ctr">
                        <a:lnSpc>
                          <a:spcPts val="1305"/>
                        </a:lnSpc>
                        <a:spcBef>
                          <a:spcPts val="250"/>
                        </a:spcBef>
                        <a:spcAft>
                          <a:spcPts val="0"/>
                        </a:spcAft>
                      </a:pPr>
                      <a:r>
                        <a:rPr lang="en-US" sz="1200">
                          <a:effectLst/>
                        </a:rPr>
                        <a:t>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ipuom</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varchar(6)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03970796"/>
                  </a:ext>
                </a:extLst>
              </a:tr>
              <a:tr h="284517">
                <a:tc>
                  <a:txBody>
                    <a:bodyPr/>
                    <a:lstStyle/>
                    <a:p>
                      <a:pPr marL="41910" marR="715645" algn="ctr">
                        <a:lnSpc>
                          <a:spcPts val="1305"/>
                        </a:lnSpc>
                        <a:spcBef>
                          <a:spcPts val="250"/>
                        </a:spcBef>
                        <a:spcAft>
                          <a:spcPts val="0"/>
                        </a:spcAft>
                      </a:pPr>
                      <a:r>
                        <a:rPr lang="en-US" sz="1200">
                          <a:effectLst/>
                        </a:rPr>
                        <a:t>11.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ipqty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49527590"/>
                  </a:ext>
                </a:extLst>
              </a:tr>
              <a:tr h="285379">
                <a:tc>
                  <a:txBody>
                    <a:bodyPr/>
                    <a:lstStyle/>
                    <a:p>
                      <a:pPr marL="41910" marR="715645" algn="ctr">
                        <a:lnSpc>
                          <a:spcPts val="1305"/>
                        </a:lnSpc>
                        <a:spcBef>
                          <a:spcPts val="250"/>
                        </a:spcBef>
                        <a:spcAft>
                          <a:spcPts val="0"/>
                        </a:spcAft>
                      </a:pPr>
                      <a:r>
                        <a:rPr lang="en-US" sz="1200">
                          <a:effectLst/>
                        </a:rPr>
                        <a:t>12.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divcode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03134393"/>
                  </a:ext>
                </a:extLst>
              </a:tr>
              <a:tr h="284517">
                <a:tc>
                  <a:txBody>
                    <a:bodyPr/>
                    <a:lstStyle/>
                    <a:p>
                      <a:pPr marL="41910" marR="715645" algn="ctr">
                        <a:lnSpc>
                          <a:spcPts val="1305"/>
                        </a:lnSpc>
                        <a:spcBef>
                          <a:spcPts val="250"/>
                        </a:spcBef>
                        <a:spcAft>
                          <a:spcPts val="0"/>
                        </a:spcAft>
                      </a:pPr>
                      <a:r>
                        <a:rPr lang="en-US" sz="1200">
                          <a:effectLst/>
                        </a:rPr>
                        <a:t>13.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loccode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37643300"/>
                  </a:ext>
                </a:extLst>
              </a:tr>
              <a:tr h="287103">
                <a:tc>
                  <a:txBody>
                    <a:bodyPr/>
                    <a:lstStyle/>
                    <a:p>
                      <a:pPr marL="41910" marR="715645" algn="ctr">
                        <a:lnSpc>
                          <a:spcPts val="1315"/>
                        </a:lnSpc>
                        <a:spcBef>
                          <a:spcPts val="250"/>
                        </a:spcBef>
                        <a:spcAft>
                          <a:spcPts val="0"/>
                        </a:spcAft>
                      </a:pPr>
                      <a:r>
                        <a:rPr lang="en-US" sz="1200">
                          <a:effectLst/>
                        </a:rPr>
                        <a:t>14.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50"/>
                        </a:spcBef>
                        <a:spcAft>
                          <a:spcPts val="0"/>
                        </a:spcAft>
                      </a:pPr>
                      <a:r>
                        <a:rPr lang="en-US" sz="1200">
                          <a:effectLst/>
                        </a:rPr>
                        <a:t>clicode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Bef>
                          <a:spcPts val="25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0376328"/>
                  </a:ext>
                </a:extLst>
              </a:tr>
              <a:tr h="284517">
                <a:tc>
                  <a:txBody>
                    <a:bodyPr/>
                    <a:lstStyle/>
                    <a:p>
                      <a:pPr marL="41910" marR="715645" algn="ctr">
                        <a:lnSpc>
                          <a:spcPts val="1315"/>
                        </a:lnSpc>
                        <a:spcBef>
                          <a:spcPts val="235"/>
                        </a:spcBef>
                        <a:spcAft>
                          <a:spcPts val="0"/>
                        </a:spcAft>
                      </a:pPr>
                      <a:r>
                        <a:rPr lang="en-US" sz="1200">
                          <a:effectLst/>
                        </a:rPr>
                        <a:t>15.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userid</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Bef>
                          <a:spcPts val="235"/>
                        </a:spcBef>
                        <a:spcAft>
                          <a:spcPts val="0"/>
                        </a:spcAft>
                      </a:pPr>
                      <a:r>
                        <a:rPr lang="en-US" sz="1200">
                          <a:effectLst/>
                        </a:rPr>
                        <a:t>uniqueidentifier()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78549157"/>
                  </a:ext>
                </a:extLst>
              </a:tr>
              <a:tr h="284517">
                <a:tc>
                  <a:txBody>
                    <a:bodyPr/>
                    <a:lstStyle/>
                    <a:p>
                      <a:pPr marL="41910" marR="715645" algn="ctr">
                        <a:lnSpc>
                          <a:spcPts val="1315"/>
                        </a:lnSpc>
                        <a:spcBef>
                          <a:spcPts val="235"/>
                        </a:spcBef>
                        <a:spcAft>
                          <a:spcPts val="0"/>
                        </a:spcAft>
                      </a:pPr>
                      <a:r>
                        <a:rPr lang="en-US" sz="1200">
                          <a:effectLst/>
                        </a:rPr>
                        <a:t>16.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Bef>
                          <a:spcPts val="235"/>
                        </a:spcBef>
                        <a:spcAft>
                          <a:spcPts val="0"/>
                        </a:spcAft>
                      </a:pPr>
                      <a:r>
                        <a:rPr lang="en-US" sz="1200">
                          <a:effectLst/>
                        </a:rPr>
                        <a:t>issueqty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Bef>
                          <a:spcPts val="235"/>
                        </a:spcBef>
                        <a:spcAft>
                          <a:spcPts val="0"/>
                        </a:spcAft>
                      </a:pPr>
                      <a:r>
                        <a:rPr lang="en-US" sz="1200">
                          <a:effectLst/>
                        </a:rPr>
                        <a:t>numeric(10,5)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38959273"/>
                  </a:ext>
                </a:extLst>
              </a:tr>
              <a:tr h="284517">
                <a:tc>
                  <a:txBody>
                    <a:bodyPr/>
                    <a:lstStyle/>
                    <a:p>
                      <a:pPr marL="41910" marR="715645" algn="ctr">
                        <a:lnSpc>
                          <a:spcPts val="1305"/>
                        </a:lnSpc>
                        <a:spcBef>
                          <a:spcPts val="250"/>
                        </a:spcBef>
                        <a:spcAft>
                          <a:spcPts val="0"/>
                        </a:spcAft>
                      </a:pPr>
                      <a:r>
                        <a:rPr lang="en-US" sz="1200">
                          <a:effectLst/>
                        </a:rPr>
                        <a:t>17.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250"/>
                        </a:spcBef>
                        <a:spcAft>
                          <a:spcPts val="0"/>
                        </a:spcAft>
                      </a:pPr>
                      <a:r>
                        <a:rPr lang="en-US" sz="1200">
                          <a:effectLst/>
                        </a:rPr>
                        <a:t>balqty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250"/>
                        </a:spcBef>
                        <a:spcAft>
                          <a:spcPts val="0"/>
                        </a:spcAft>
                      </a:pPr>
                      <a:r>
                        <a:rPr lang="en-US" sz="1200">
                          <a:effectLst/>
                        </a:rPr>
                        <a:t>numeric(10,4)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dirty="0">
                          <a:effectLst/>
                        </a:rPr>
                        <a:t> </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08607748"/>
                  </a:ext>
                </a:extLst>
              </a:tr>
            </a:tbl>
          </a:graphicData>
        </a:graphic>
      </p:graphicFrame>
    </p:spTree>
    <p:extLst>
      <p:ext uri="{BB962C8B-B14F-4D97-AF65-F5344CB8AC3E}">
        <p14:creationId xmlns:p14="http://schemas.microsoft.com/office/powerpoint/2010/main" val="1098026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3065" y="771620"/>
            <a:ext cx="4902200" cy="369332"/>
          </a:xfrm>
          <a:prstGeom prst="rect">
            <a:avLst/>
          </a:prstGeom>
          <a:noFill/>
        </p:spPr>
        <p:txBody>
          <a:bodyPr wrap="square" rtlCol="0">
            <a:spAutoFit/>
          </a:bodyPr>
          <a:lstStyle/>
          <a:p>
            <a:r>
              <a:rPr lang="en-US" b="1" dirty="0"/>
              <a:t>Table Name: </a:t>
            </a:r>
            <a:r>
              <a:rPr lang="en-US" b="1" dirty="0" smtClean="0"/>
              <a:t>GRNwiseIssue</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005505803"/>
              </p:ext>
            </p:extLst>
          </p:nvPr>
        </p:nvGraphicFramePr>
        <p:xfrm>
          <a:off x="1823065" y="1140952"/>
          <a:ext cx="7188200" cy="2579372"/>
        </p:xfrm>
        <a:graphic>
          <a:graphicData uri="http://schemas.openxmlformats.org/drawingml/2006/table">
            <a:tbl>
              <a:tblPr firstRow="1" firstCol="1" lastRow="1" lastCol="1" bandRow="1" bandCol="1">
                <a:tableStyleId>{5940675A-B579-460E-94D1-54222C63F5DA}</a:tableStyleId>
              </a:tblPr>
              <a:tblGrid>
                <a:gridCol w="1775818">
                  <a:extLst>
                    <a:ext uri="{9D8B030D-6E8A-4147-A177-3AD203B41FA5}">
                      <a16:colId xmlns:a16="http://schemas.microsoft.com/office/drawing/2014/main" val="3061943010"/>
                    </a:ext>
                  </a:extLst>
                </a:gridCol>
                <a:gridCol w="1797241">
                  <a:extLst>
                    <a:ext uri="{9D8B030D-6E8A-4147-A177-3AD203B41FA5}">
                      <a16:colId xmlns:a16="http://schemas.microsoft.com/office/drawing/2014/main" val="3527705384"/>
                    </a:ext>
                  </a:extLst>
                </a:gridCol>
                <a:gridCol w="1814074">
                  <a:extLst>
                    <a:ext uri="{9D8B030D-6E8A-4147-A177-3AD203B41FA5}">
                      <a16:colId xmlns:a16="http://schemas.microsoft.com/office/drawing/2014/main" val="1938569968"/>
                    </a:ext>
                  </a:extLst>
                </a:gridCol>
                <a:gridCol w="1801067">
                  <a:extLst>
                    <a:ext uri="{9D8B030D-6E8A-4147-A177-3AD203B41FA5}">
                      <a16:colId xmlns:a16="http://schemas.microsoft.com/office/drawing/2014/main" val="2960113120"/>
                    </a:ext>
                  </a:extLst>
                </a:gridCol>
              </a:tblGrid>
              <a:tr h="453505">
                <a:tc>
                  <a:txBody>
                    <a:bodyPr/>
                    <a:lstStyle/>
                    <a:p>
                      <a:pPr marL="43815" marR="715645"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73376444"/>
                  </a:ext>
                </a:extLst>
              </a:tr>
              <a:tr h="304483">
                <a:tc>
                  <a:txBody>
                    <a:bodyPr/>
                    <a:lstStyle/>
                    <a:p>
                      <a:pPr marL="56515" marR="814070" algn="ctr">
                        <a:lnSpc>
                          <a:spcPts val="1315"/>
                        </a:lnSpc>
                        <a:spcBef>
                          <a:spcPts val="240"/>
                        </a:spcBef>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40"/>
                        </a:spcBef>
                        <a:spcAft>
                          <a:spcPts val="0"/>
                        </a:spcAft>
                      </a:pPr>
                      <a:r>
                        <a:rPr lang="en-US" sz="1400">
                          <a:effectLst/>
                        </a:rPr>
                        <a:t>doctype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4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65885225"/>
                  </a:ext>
                </a:extLst>
              </a:tr>
              <a:tr h="303564">
                <a:tc>
                  <a:txBody>
                    <a:bodyPr/>
                    <a:lstStyle/>
                    <a:p>
                      <a:pPr marL="56515" marR="814070" algn="ctr">
                        <a:lnSpc>
                          <a:spcPts val="1315"/>
                        </a:lnSpc>
                        <a:spcBef>
                          <a:spcPts val="235"/>
                        </a:spcBef>
                        <a:spcAft>
                          <a:spcPts val="0"/>
                        </a:spcAft>
                      </a:pPr>
                      <a:r>
                        <a:rPr lang="en-US" sz="1400" dirty="0">
                          <a:effectLst/>
                        </a:rPr>
                        <a:t>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fiyear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35"/>
                        </a:spcBef>
                        <a:spcAft>
                          <a:spcPts val="0"/>
                        </a:spcAft>
                      </a:pPr>
                      <a:r>
                        <a:rPr lang="en-US" sz="1400">
                          <a:effectLst/>
                        </a:rPr>
                        <a:t>varchar(4)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15798353"/>
                  </a:ext>
                </a:extLst>
              </a:tr>
              <a:tr h="303564">
                <a:tc>
                  <a:txBody>
                    <a:bodyPr/>
                    <a:lstStyle/>
                    <a:p>
                      <a:pPr marL="56515" marR="814070" algn="ctr">
                        <a:lnSpc>
                          <a:spcPts val="1305"/>
                        </a:lnSpc>
                        <a:spcBef>
                          <a:spcPts val="250"/>
                        </a:spcBef>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docdate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03602336"/>
                  </a:ext>
                </a:extLst>
              </a:tr>
              <a:tr h="303564">
                <a:tc>
                  <a:txBody>
                    <a:bodyPr/>
                    <a:lstStyle/>
                    <a:p>
                      <a:pPr marL="56515" marR="814070" algn="ctr">
                        <a:lnSpc>
                          <a:spcPts val="1305"/>
                        </a:lnSpc>
                        <a:spcBef>
                          <a:spcPts val="250"/>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wccode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59134708"/>
                  </a:ext>
                </a:extLst>
              </a:tr>
              <a:tr h="303564">
                <a:tc>
                  <a:txBody>
                    <a:bodyPr/>
                    <a:lstStyle/>
                    <a:p>
                      <a:pPr marL="56515" marR="814070" algn="ctr">
                        <a:lnSpc>
                          <a:spcPts val="1305"/>
                        </a:lnSpc>
                        <a:spcBef>
                          <a:spcPts val="250"/>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ccentrecode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72265544"/>
                  </a:ext>
                </a:extLst>
              </a:tr>
              <a:tr h="303564">
                <a:tc>
                  <a:txBody>
                    <a:bodyPr/>
                    <a:lstStyle/>
                    <a:p>
                      <a:pPr marL="56515" marR="814070" algn="ctr">
                        <a:lnSpc>
                          <a:spcPts val="1305"/>
                        </a:lnSpc>
                        <a:spcBef>
                          <a:spcPts val="250"/>
                        </a:spcBef>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docno</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Primary</a:t>
                      </a:r>
                      <a:r>
                        <a:rPr lang="en-US" sz="1400" spc="24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94740163"/>
                  </a:ext>
                </a:extLst>
              </a:tr>
              <a:tr h="303564">
                <a:tc>
                  <a:txBody>
                    <a:bodyPr/>
                    <a:lstStyle/>
                    <a:p>
                      <a:pPr marL="56515" marR="814070" algn="ctr">
                        <a:lnSpc>
                          <a:spcPts val="1305"/>
                        </a:lnSpc>
                        <a:spcBef>
                          <a:spcPts val="25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divcode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8474699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497217248"/>
              </p:ext>
            </p:extLst>
          </p:nvPr>
        </p:nvGraphicFramePr>
        <p:xfrm>
          <a:off x="1823065" y="3769444"/>
          <a:ext cx="7188200" cy="2044696"/>
        </p:xfrm>
        <a:graphic>
          <a:graphicData uri="http://schemas.openxmlformats.org/drawingml/2006/table">
            <a:tbl>
              <a:tblPr firstRow="1" firstCol="1" lastRow="1" lastCol="1" bandRow="1" bandCol="1">
                <a:tableStyleId>{5940675A-B579-460E-94D1-54222C63F5DA}</a:tableStyleId>
              </a:tblPr>
              <a:tblGrid>
                <a:gridCol w="1775818">
                  <a:extLst>
                    <a:ext uri="{9D8B030D-6E8A-4147-A177-3AD203B41FA5}">
                      <a16:colId xmlns:a16="http://schemas.microsoft.com/office/drawing/2014/main" val="4276967835"/>
                    </a:ext>
                  </a:extLst>
                </a:gridCol>
                <a:gridCol w="1797241">
                  <a:extLst>
                    <a:ext uri="{9D8B030D-6E8A-4147-A177-3AD203B41FA5}">
                      <a16:colId xmlns:a16="http://schemas.microsoft.com/office/drawing/2014/main" val="1550475724"/>
                    </a:ext>
                  </a:extLst>
                </a:gridCol>
                <a:gridCol w="1814074">
                  <a:extLst>
                    <a:ext uri="{9D8B030D-6E8A-4147-A177-3AD203B41FA5}">
                      <a16:colId xmlns:a16="http://schemas.microsoft.com/office/drawing/2014/main" val="3267040050"/>
                    </a:ext>
                  </a:extLst>
                </a:gridCol>
                <a:gridCol w="1801067">
                  <a:extLst>
                    <a:ext uri="{9D8B030D-6E8A-4147-A177-3AD203B41FA5}">
                      <a16:colId xmlns:a16="http://schemas.microsoft.com/office/drawing/2014/main" val="677369668"/>
                    </a:ext>
                  </a:extLst>
                </a:gridCol>
              </a:tblGrid>
              <a:tr h="291973">
                <a:tc>
                  <a:txBody>
                    <a:bodyPr/>
                    <a:lstStyle/>
                    <a:p>
                      <a:pPr marL="296545">
                        <a:lnSpc>
                          <a:spcPts val="1350"/>
                        </a:lnSpc>
                        <a:spcBef>
                          <a:spcPts val="200"/>
                        </a:spcBef>
                        <a:spcAft>
                          <a:spcPts val="0"/>
                        </a:spcAft>
                      </a:pPr>
                      <a:r>
                        <a:rPr lang="en-US" sz="1400" dirty="0">
                          <a:effectLst/>
                        </a:rPr>
                        <a:t>8.</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0"/>
                        </a:spcBef>
                        <a:spcAft>
                          <a:spcPts val="0"/>
                        </a:spcAft>
                      </a:pPr>
                      <a:r>
                        <a:rPr lang="en-US" sz="1400" dirty="0">
                          <a:effectLst/>
                        </a:rPr>
                        <a:t>loccode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23718643"/>
                  </a:ext>
                </a:extLst>
              </a:tr>
              <a:tr h="292858">
                <a:tc>
                  <a:txBody>
                    <a:bodyPr/>
                    <a:lstStyle/>
                    <a:p>
                      <a:pPr marL="296545">
                        <a:lnSpc>
                          <a:spcPts val="1350"/>
                        </a:lnSpc>
                        <a:spcBef>
                          <a:spcPts val="205"/>
                        </a:spcBef>
                        <a:spcAft>
                          <a:spcPts val="0"/>
                        </a:spcAft>
                      </a:pPr>
                      <a:r>
                        <a:rPr lang="en-US" sz="1400" dirty="0">
                          <a:effectLst/>
                        </a:rPr>
                        <a:t>9.</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5"/>
                        </a:spcBef>
                        <a:spcAft>
                          <a:spcPts val="0"/>
                        </a:spcAft>
                      </a:pPr>
                      <a:r>
                        <a:rPr lang="en-US" sz="1400" dirty="0">
                          <a:effectLst/>
                        </a:rPr>
                        <a:t>clicode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50"/>
                        </a:lnSpc>
                        <a:spcBef>
                          <a:spcPts val="20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93057376"/>
                  </a:ext>
                </a:extLst>
              </a:tr>
              <a:tr h="291973">
                <a:tc>
                  <a:txBody>
                    <a:bodyPr/>
                    <a:lstStyle/>
                    <a:p>
                      <a:pPr marL="296545">
                        <a:lnSpc>
                          <a:spcPts val="1340"/>
                        </a:lnSpc>
                        <a:spcBef>
                          <a:spcPts val="215"/>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dirty="0">
                          <a:effectLst/>
                        </a:rPr>
                        <a:t>userid</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09377075"/>
                  </a:ext>
                </a:extLst>
              </a:tr>
              <a:tr h="291973">
                <a:tc>
                  <a:txBody>
                    <a:bodyPr/>
                    <a:lstStyle/>
                    <a:p>
                      <a:pPr marL="296545">
                        <a:lnSpc>
                          <a:spcPts val="1340"/>
                        </a:lnSpc>
                        <a:spcBef>
                          <a:spcPts val="215"/>
                        </a:spcBef>
                        <a:spcAft>
                          <a:spcPts val="0"/>
                        </a:spcAft>
                      </a:pPr>
                      <a:r>
                        <a:rPr lang="en-US" sz="1400">
                          <a:effectLst/>
                        </a:rPr>
                        <a:t>11.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a:effectLst/>
                        </a:rPr>
                        <a:t>slcode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10921805"/>
                  </a:ext>
                </a:extLst>
              </a:tr>
              <a:tr h="291973">
                <a:tc>
                  <a:txBody>
                    <a:bodyPr/>
                    <a:lstStyle/>
                    <a:p>
                      <a:pPr marL="296545">
                        <a:lnSpc>
                          <a:spcPts val="1340"/>
                        </a:lnSpc>
                        <a:spcBef>
                          <a:spcPts val="215"/>
                        </a:spcBef>
                        <a:spcAft>
                          <a:spcPts val="0"/>
                        </a:spcAft>
                      </a:pPr>
                      <a:r>
                        <a:rPr lang="en-US" sz="1400">
                          <a:effectLst/>
                        </a:rPr>
                        <a:t>12.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a:effectLst/>
                        </a:rPr>
                        <a:t>ind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dirty="0">
                          <a:effectLst/>
                        </a:rPr>
                        <a:t>varchar(2)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5504981"/>
                  </a:ext>
                </a:extLst>
              </a:tr>
              <a:tr h="291973">
                <a:tc>
                  <a:txBody>
                    <a:bodyPr/>
                    <a:lstStyle/>
                    <a:p>
                      <a:pPr marL="296545">
                        <a:lnSpc>
                          <a:spcPts val="1340"/>
                        </a:lnSpc>
                        <a:spcBef>
                          <a:spcPts val="215"/>
                        </a:spcBef>
                        <a:spcAft>
                          <a:spcPts val="0"/>
                        </a:spcAft>
                      </a:pPr>
                      <a:r>
                        <a:rPr lang="en-US" sz="1400">
                          <a:effectLst/>
                        </a:rPr>
                        <a:t>13.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a:effectLst/>
                        </a:rPr>
                        <a:t>batchno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65603523"/>
                  </a:ext>
                </a:extLst>
              </a:tr>
              <a:tr h="291973">
                <a:tc>
                  <a:txBody>
                    <a:bodyPr/>
                    <a:lstStyle/>
                    <a:p>
                      <a:pPr marL="296545">
                        <a:lnSpc>
                          <a:spcPts val="1340"/>
                        </a:lnSpc>
                        <a:spcBef>
                          <a:spcPts val="215"/>
                        </a:spcBef>
                        <a:spcAft>
                          <a:spcPts val="0"/>
                        </a:spcAft>
                      </a:pPr>
                      <a:r>
                        <a:rPr lang="en-US" sz="1400">
                          <a:effectLst/>
                        </a:rPr>
                        <a:t>14.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a:effectLst/>
                        </a:rPr>
                        <a:t>jobvno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16352112"/>
                  </a:ext>
                </a:extLst>
              </a:tr>
            </a:tbl>
          </a:graphicData>
        </a:graphic>
      </p:graphicFrame>
    </p:spTree>
    <p:extLst>
      <p:ext uri="{BB962C8B-B14F-4D97-AF65-F5344CB8AC3E}">
        <p14:creationId xmlns:p14="http://schemas.microsoft.com/office/powerpoint/2010/main" val="34001744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39655468"/>
              </p:ext>
            </p:extLst>
          </p:nvPr>
        </p:nvGraphicFramePr>
        <p:xfrm>
          <a:off x="1600200" y="773112"/>
          <a:ext cx="5965825" cy="1790700"/>
        </p:xfrm>
        <a:graphic>
          <a:graphicData uri="http://schemas.openxmlformats.org/drawingml/2006/table">
            <a:tbl>
              <a:tblPr firstRow="1" firstCol="1" lastRow="1" lastCol="1" bandRow="1" bandCol="1">
                <a:tableStyleId>{5940675A-B579-460E-94D1-54222C63F5DA}</a:tableStyleId>
              </a:tblPr>
              <a:tblGrid>
                <a:gridCol w="1473835">
                  <a:extLst>
                    <a:ext uri="{9D8B030D-6E8A-4147-A177-3AD203B41FA5}">
                      <a16:colId xmlns:a16="http://schemas.microsoft.com/office/drawing/2014/main" val="1566188052"/>
                    </a:ext>
                  </a:extLst>
                </a:gridCol>
                <a:gridCol w="1491615">
                  <a:extLst>
                    <a:ext uri="{9D8B030D-6E8A-4147-A177-3AD203B41FA5}">
                      <a16:colId xmlns:a16="http://schemas.microsoft.com/office/drawing/2014/main" val="3932891335"/>
                    </a:ext>
                  </a:extLst>
                </a:gridCol>
                <a:gridCol w="1505585">
                  <a:extLst>
                    <a:ext uri="{9D8B030D-6E8A-4147-A177-3AD203B41FA5}">
                      <a16:colId xmlns:a16="http://schemas.microsoft.com/office/drawing/2014/main" val="647095905"/>
                    </a:ext>
                  </a:extLst>
                </a:gridCol>
                <a:gridCol w="1494790">
                  <a:extLst>
                    <a:ext uri="{9D8B030D-6E8A-4147-A177-3AD203B41FA5}">
                      <a16:colId xmlns:a16="http://schemas.microsoft.com/office/drawing/2014/main" val="4117337041"/>
                    </a:ext>
                  </a:extLst>
                </a:gridCol>
              </a:tblGrid>
              <a:tr h="311785">
                <a:tc>
                  <a:txBody>
                    <a:bodyPr/>
                    <a:lstStyle/>
                    <a:p>
                      <a:pPr marL="43815" marR="715645"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43110083"/>
                  </a:ext>
                </a:extLst>
              </a:tr>
              <a:tr h="210185">
                <a:tc>
                  <a:txBody>
                    <a:bodyPr/>
                    <a:lstStyle/>
                    <a:p>
                      <a:pPr marL="56515" marR="814070" algn="ctr">
                        <a:lnSpc>
                          <a:spcPts val="1305"/>
                        </a:lnSpc>
                        <a:spcBef>
                          <a:spcPts val="250"/>
                        </a:spcBef>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ccentrecode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Primary</a:t>
                      </a:r>
                      <a:r>
                        <a:rPr lang="en-US" sz="1400" spc="24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0157934"/>
                  </a:ext>
                </a:extLst>
              </a:tr>
              <a:tr h="209550">
                <a:tc>
                  <a:txBody>
                    <a:bodyPr/>
                    <a:lstStyle/>
                    <a:p>
                      <a:pPr marL="56515" marR="814070" algn="ctr">
                        <a:lnSpc>
                          <a:spcPts val="1305"/>
                        </a:lnSpc>
                        <a:spcBef>
                          <a:spcPts val="250"/>
                        </a:spcBef>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ccentredesc</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70587232"/>
                  </a:ext>
                </a:extLst>
              </a:tr>
              <a:tr h="209550">
                <a:tc>
                  <a:txBody>
                    <a:bodyPr/>
                    <a:lstStyle/>
                    <a:p>
                      <a:pPr marL="56515" marR="814070" algn="ctr">
                        <a:lnSpc>
                          <a:spcPts val="1305"/>
                        </a:lnSpc>
                        <a:spcBef>
                          <a:spcPts val="250"/>
                        </a:spcBef>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acttypecode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48269799"/>
                  </a:ext>
                </a:extLst>
              </a:tr>
              <a:tr h="209550">
                <a:tc>
                  <a:txBody>
                    <a:bodyPr/>
                    <a:lstStyle/>
                    <a:p>
                      <a:pPr marL="56515" marR="814070" algn="ctr">
                        <a:lnSpc>
                          <a:spcPts val="1305"/>
                        </a:lnSpc>
                        <a:spcBef>
                          <a:spcPts val="250"/>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26149328"/>
                  </a:ext>
                </a:extLst>
              </a:tr>
              <a:tr h="209550">
                <a:tc>
                  <a:txBody>
                    <a:bodyPr/>
                    <a:lstStyle/>
                    <a:p>
                      <a:pPr marL="56515" marR="814070" algn="ctr">
                        <a:lnSpc>
                          <a:spcPts val="1305"/>
                        </a:lnSpc>
                        <a:spcBef>
                          <a:spcPts val="250"/>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dirty="0">
                          <a:effectLst/>
                        </a:rPr>
                        <a:t>loccode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84253470"/>
                  </a:ext>
                </a:extLst>
              </a:tr>
              <a:tr h="209550">
                <a:tc>
                  <a:txBody>
                    <a:bodyPr/>
                    <a:lstStyle/>
                    <a:p>
                      <a:pPr marL="56515" marR="814070" algn="ctr">
                        <a:lnSpc>
                          <a:spcPts val="1305"/>
                        </a:lnSpc>
                        <a:spcBef>
                          <a:spcPts val="250"/>
                        </a:spcBef>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53849154"/>
                  </a:ext>
                </a:extLst>
              </a:tr>
              <a:tr h="211455">
                <a:tc>
                  <a:txBody>
                    <a:bodyPr/>
                    <a:lstStyle/>
                    <a:p>
                      <a:pPr marL="56515" marR="814070" algn="ctr">
                        <a:lnSpc>
                          <a:spcPts val="1315"/>
                        </a:lnSpc>
                        <a:spcBef>
                          <a:spcPts val="25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Bef>
                          <a:spcPts val="250"/>
                        </a:spcBef>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834944"/>
                  </a:ext>
                </a:extLst>
              </a:tr>
            </a:tbl>
          </a:graphicData>
        </a:graphic>
      </p:graphicFrame>
      <p:sp>
        <p:nvSpPr>
          <p:cNvPr id="3" name="Rectangle 1"/>
          <p:cNvSpPr>
            <a:spLocks noChangeArrowheads="1"/>
          </p:cNvSpPr>
          <p:nvPr/>
        </p:nvSpPr>
        <p:spPr bwMode="auto">
          <a:xfrm>
            <a:off x="1600200" y="773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TextBox 3"/>
          <p:cNvSpPr txBox="1"/>
          <p:nvPr/>
        </p:nvSpPr>
        <p:spPr>
          <a:xfrm>
            <a:off x="1600200" y="355382"/>
            <a:ext cx="4838700" cy="646331"/>
          </a:xfrm>
          <a:prstGeom prst="rect">
            <a:avLst/>
          </a:prstGeom>
          <a:noFill/>
        </p:spPr>
        <p:txBody>
          <a:bodyPr wrap="square" rtlCol="0">
            <a:spAutoFit/>
          </a:bodyPr>
          <a:lstStyle/>
          <a:p>
            <a:r>
              <a:rPr lang="en-US" b="1" dirty="0"/>
              <a:t>Table Name: MCostCentre</a:t>
            </a:r>
            <a:endParaRPr lang="en-IN" dirty="0"/>
          </a:p>
          <a:p>
            <a:endParaRPr lang="en-IN" dirty="0"/>
          </a:p>
        </p:txBody>
      </p:sp>
      <p:sp>
        <p:nvSpPr>
          <p:cNvPr id="7" name="Rectangle 6"/>
          <p:cNvSpPr/>
          <p:nvPr/>
        </p:nvSpPr>
        <p:spPr>
          <a:xfrm>
            <a:off x="1600200" y="2662276"/>
            <a:ext cx="4254910" cy="369332"/>
          </a:xfrm>
          <a:prstGeom prst="rect">
            <a:avLst/>
          </a:prstGeom>
        </p:spPr>
        <p:txBody>
          <a:bodyPr wrap="square">
            <a:spAutoFit/>
          </a:bodyPr>
          <a:lstStyle/>
          <a:p>
            <a:pPr marL="146685">
              <a:spcBef>
                <a:spcPts val="505"/>
              </a:spcBef>
              <a:spcAft>
                <a:spcPts val="0"/>
              </a:spcAft>
            </a:pPr>
            <a:r>
              <a:rPr lang="en-US" b="1" dirty="0">
                <a:latin typeface="Times New Roman" panose="02020603050405020304" pitchFamily="18" charset="0"/>
                <a:ea typeface="Times New Roman" panose="02020603050405020304" pitchFamily="18" charset="0"/>
              </a:rPr>
              <a:t>Table</a:t>
            </a:r>
            <a:r>
              <a:rPr lang="en-US" b="1" spc="-2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a:t>
            </a:r>
            <a:r>
              <a:rPr lang="en-US" b="1" spc="26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PP_Actualprodjobmast</a:t>
            </a:r>
            <a:endParaRPr lang="en-IN" sz="1600" dirty="0">
              <a:effectLst/>
              <a:latin typeface="Times New Roman" panose="02020603050405020304" pitchFamily="18" charset="0"/>
              <a:ea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054790377"/>
              </p:ext>
            </p:extLst>
          </p:nvPr>
        </p:nvGraphicFramePr>
        <p:xfrm>
          <a:off x="1600200" y="3113539"/>
          <a:ext cx="5967730" cy="3500752"/>
        </p:xfrm>
        <a:graphic>
          <a:graphicData uri="http://schemas.openxmlformats.org/drawingml/2006/table">
            <a:tbl>
              <a:tblPr firstRow="1" firstCol="1" lastRow="1" lastCol="1" bandRow="1" bandCol="1">
                <a:tableStyleId>{5940675A-B579-460E-94D1-54222C63F5DA}</a:tableStyleId>
              </a:tblPr>
              <a:tblGrid>
                <a:gridCol w="1483360">
                  <a:extLst>
                    <a:ext uri="{9D8B030D-6E8A-4147-A177-3AD203B41FA5}">
                      <a16:colId xmlns:a16="http://schemas.microsoft.com/office/drawing/2014/main" val="1564956741"/>
                    </a:ext>
                  </a:extLst>
                </a:gridCol>
                <a:gridCol w="1496695">
                  <a:extLst>
                    <a:ext uri="{9D8B030D-6E8A-4147-A177-3AD203B41FA5}">
                      <a16:colId xmlns:a16="http://schemas.microsoft.com/office/drawing/2014/main" val="615029376"/>
                    </a:ext>
                  </a:extLst>
                </a:gridCol>
                <a:gridCol w="1492250">
                  <a:extLst>
                    <a:ext uri="{9D8B030D-6E8A-4147-A177-3AD203B41FA5}">
                      <a16:colId xmlns:a16="http://schemas.microsoft.com/office/drawing/2014/main" val="3201574918"/>
                    </a:ext>
                  </a:extLst>
                </a:gridCol>
                <a:gridCol w="1495425">
                  <a:extLst>
                    <a:ext uri="{9D8B030D-6E8A-4147-A177-3AD203B41FA5}">
                      <a16:colId xmlns:a16="http://schemas.microsoft.com/office/drawing/2014/main" val="3291606864"/>
                    </a:ext>
                  </a:extLst>
                </a:gridCol>
              </a:tblGrid>
              <a:tr h="546332">
                <a:tc>
                  <a:txBody>
                    <a:bodyPr/>
                    <a:lstStyle/>
                    <a:p>
                      <a:pPr marL="56515" marR="777240" algn="ctr">
                        <a:spcAft>
                          <a:spcPts val="0"/>
                        </a:spcAft>
                      </a:pPr>
                      <a:r>
                        <a:rPr lang="en-US" sz="1400" b="1" dirty="0">
                          <a:effectLst/>
                        </a:rPr>
                        <a:t>Field 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Aft>
                          <a:spcPts val="0"/>
                        </a:spcAft>
                      </a:pPr>
                      <a:r>
                        <a:rPr lang="en-US" sz="1400" b="1" dirty="0">
                          <a:effectLst/>
                        </a:rPr>
                        <a:t>Field 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spcAft>
                          <a:spcPts val="0"/>
                        </a:spcAft>
                      </a:pPr>
                      <a:r>
                        <a:rPr lang="en-US" sz="1400" b="1" dirty="0">
                          <a:effectLst/>
                        </a:rPr>
                        <a:t>DataType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spcAft>
                          <a:spcPts val="0"/>
                        </a:spcAft>
                      </a:pPr>
                      <a:r>
                        <a:rPr lang="en-US" sz="1400" b="1" dirty="0">
                          <a:effectLst/>
                        </a:rPr>
                        <a:t>Constraint</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548207"/>
                  </a:ext>
                </a:extLst>
              </a:tr>
              <a:tr h="269101">
                <a:tc>
                  <a:txBody>
                    <a:bodyPr/>
                    <a:lstStyle/>
                    <a:p>
                      <a:pPr marL="10160" marR="777240" algn="ctr">
                        <a:lnSpc>
                          <a:spcPts val="1305"/>
                        </a:lnSpc>
                        <a:spcBef>
                          <a:spcPts val="250"/>
                        </a:spcBef>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doctype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00074184"/>
                  </a:ext>
                </a:extLst>
              </a:tr>
              <a:tr h="270727">
                <a:tc>
                  <a:txBody>
                    <a:bodyPr/>
                    <a:lstStyle/>
                    <a:p>
                      <a:pPr marL="10160" marR="777240" algn="ctr">
                        <a:lnSpc>
                          <a:spcPts val="1315"/>
                        </a:lnSpc>
                        <a:spcBef>
                          <a:spcPts val="250"/>
                        </a:spcBef>
                        <a:spcAft>
                          <a:spcPts val="0"/>
                        </a:spcAft>
                      </a:pPr>
                      <a:r>
                        <a:rPr lang="en-US" sz="1400" dirty="0">
                          <a:effectLst/>
                        </a:rPr>
                        <a:t>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Bef>
                          <a:spcPts val="250"/>
                        </a:spcBef>
                        <a:spcAft>
                          <a:spcPts val="0"/>
                        </a:spcAft>
                      </a:pPr>
                      <a:r>
                        <a:rPr lang="en-US" sz="1400" dirty="0">
                          <a:effectLst/>
                        </a:rPr>
                        <a:t>fiyear</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Bef>
                          <a:spcPts val="250"/>
                        </a:spcBef>
                        <a:spcAft>
                          <a:spcPts val="0"/>
                        </a:spcAft>
                      </a:pPr>
                      <a:r>
                        <a:rPr lang="en-US" sz="1400">
                          <a:effectLst/>
                        </a:rPr>
                        <a:t>varchar(4)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34615700"/>
                  </a:ext>
                </a:extLst>
              </a:tr>
              <a:tr h="268288">
                <a:tc>
                  <a:txBody>
                    <a:bodyPr/>
                    <a:lstStyle/>
                    <a:p>
                      <a:pPr marL="10160" marR="777240" algn="ctr">
                        <a:lnSpc>
                          <a:spcPts val="1315"/>
                        </a:lnSpc>
                        <a:spcBef>
                          <a:spcPts val="235"/>
                        </a:spcBef>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Bef>
                          <a:spcPts val="235"/>
                        </a:spcBef>
                        <a:spcAft>
                          <a:spcPts val="0"/>
                        </a:spcAft>
                      </a:pPr>
                      <a:r>
                        <a:rPr lang="en-US" sz="1400">
                          <a:effectLst/>
                        </a:rPr>
                        <a:t>aprodvno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Bef>
                          <a:spcPts val="23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405"/>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63815768"/>
                  </a:ext>
                </a:extLst>
              </a:tr>
              <a:tr h="268288">
                <a:tc>
                  <a:txBody>
                    <a:bodyPr/>
                    <a:lstStyle/>
                    <a:p>
                      <a:pPr marL="10160" marR="777240" algn="ctr">
                        <a:lnSpc>
                          <a:spcPts val="1315"/>
                        </a:lnSpc>
                        <a:spcBef>
                          <a:spcPts val="235"/>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Bef>
                          <a:spcPts val="235"/>
                        </a:spcBef>
                        <a:spcAft>
                          <a:spcPts val="0"/>
                        </a:spcAft>
                      </a:pPr>
                      <a:r>
                        <a:rPr lang="en-US" sz="1400" dirty="0">
                          <a:effectLst/>
                        </a:rPr>
                        <a:t>pdno</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Bef>
                          <a:spcPts val="23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64615469"/>
                  </a:ext>
                </a:extLst>
              </a:tr>
              <a:tr h="268288">
                <a:tc>
                  <a:txBody>
                    <a:bodyPr/>
                    <a:lstStyle/>
                    <a:p>
                      <a:pPr marL="10160" marR="777240" algn="ctr">
                        <a:lnSpc>
                          <a:spcPts val="1305"/>
                        </a:lnSpc>
                        <a:spcBef>
                          <a:spcPts val="250"/>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aproddate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00931172"/>
                  </a:ext>
                </a:extLst>
              </a:tr>
              <a:tr h="268288">
                <a:tc>
                  <a:txBody>
                    <a:bodyPr/>
                    <a:lstStyle/>
                    <a:p>
                      <a:pPr marL="10160" marR="777240" algn="ctr">
                        <a:lnSpc>
                          <a:spcPts val="1305"/>
                        </a:lnSpc>
                        <a:spcBef>
                          <a:spcPts val="250"/>
                        </a:spcBef>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jobvno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03969347"/>
                  </a:ext>
                </a:extLst>
              </a:tr>
              <a:tr h="268288">
                <a:tc>
                  <a:txBody>
                    <a:bodyPr/>
                    <a:lstStyle/>
                    <a:p>
                      <a:pPr marL="10160" marR="777240" algn="ctr">
                        <a:lnSpc>
                          <a:spcPts val="1305"/>
                        </a:lnSpc>
                        <a:spcBef>
                          <a:spcPts val="25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shift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80611022"/>
                  </a:ext>
                </a:extLst>
              </a:tr>
              <a:tr h="268288">
                <a:tc>
                  <a:txBody>
                    <a:bodyPr/>
                    <a:lstStyle/>
                    <a:p>
                      <a:pPr marL="10160" marR="777240" algn="ctr">
                        <a:lnSpc>
                          <a:spcPts val="1305"/>
                        </a:lnSpc>
                        <a:spcBef>
                          <a:spcPts val="250"/>
                        </a:spcBef>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13180262"/>
                  </a:ext>
                </a:extLst>
              </a:tr>
              <a:tr h="268288">
                <a:tc>
                  <a:txBody>
                    <a:bodyPr/>
                    <a:lstStyle/>
                    <a:p>
                      <a:pPr marL="10160" marR="777240" algn="ctr">
                        <a:lnSpc>
                          <a:spcPts val="1305"/>
                        </a:lnSpc>
                        <a:spcBef>
                          <a:spcPts val="250"/>
                        </a:spcBef>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45811633"/>
                  </a:ext>
                </a:extLst>
              </a:tr>
              <a:tr h="268288">
                <a:tc>
                  <a:txBody>
                    <a:bodyPr/>
                    <a:lstStyle/>
                    <a:p>
                      <a:pPr marL="56515" marR="739775" algn="ctr">
                        <a:lnSpc>
                          <a:spcPts val="1305"/>
                        </a:lnSpc>
                        <a:spcBef>
                          <a:spcPts val="250"/>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405"/>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65799973"/>
                  </a:ext>
                </a:extLst>
              </a:tr>
              <a:tr h="268288">
                <a:tc>
                  <a:txBody>
                    <a:bodyPr/>
                    <a:lstStyle/>
                    <a:p>
                      <a:pPr marL="56515" marR="739775" algn="ctr">
                        <a:lnSpc>
                          <a:spcPts val="1305"/>
                        </a:lnSpc>
                        <a:spcBef>
                          <a:spcPts val="250"/>
                        </a:spcBef>
                        <a:spcAft>
                          <a:spcPts val="0"/>
                        </a:spcAft>
                      </a:pPr>
                      <a:r>
                        <a:rPr lang="en-US" sz="1400">
                          <a:effectLst/>
                        </a:rPr>
                        <a:t>11.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flag</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250"/>
                        </a:spcBef>
                        <a:spcAft>
                          <a:spcPts val="0"/>
                        </a:spcAft>
                      </a:pPr>
                      <a:r>
                        <a:rPr lang="en-US" sz="1400">
                          <a:effectLst/>
                        </a:rPr>
                        <a:t>varchar(2)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31823164"/>
                  </a:ext>
                </a:extLst>
              </a:tr>
            </a:tbl>
          </a:graphicData>
        </a:graphic>
      </p:graphicFrame>
    </p:spTree>
    <p:extLst>
      <p:ext uri="{BB962C8B-B14F-4D97-AF65-F5344CB8AC3E}">
        <p14:creationId xmlns:p14="http://schemas.microsoft.com/office/powerpoint/2010/main" val="7602913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9394" y="228911"/>
            <a:ext cx="3419206" cy="369332"/>
          </a:xfrm>
          <a:prstGeom prst="rect">
            <a:avLst/>
          </a:prstGeom>
        </p:spPr>
        <p:txBody>
          <a:bodyPr wrap="none">
            <a:spAutoFit/>
          </a:bodyPr>
          <a:lstStyle/>
          <a:p>
            <a:pPr marL="146685">
              <a:spcBef>
                <a:spcPts val="1030"/>
              </a:spcBef>
              <a:spcAft>
                <a:spcPts val="0"/>
              </a:spcAft>
            </a:pPr>
            <a:r>
              <a:rPr lang="en-US" b="1" dirty="0">
                <a:latin typeface="Times New Roman" panose="02020603050405020304" pitchFamily="18" charset="0"/>
                <a:ea typeface="Times New Roman" panose="02020603050405020304" pitchFamily="18" charset="0"/>
              </a:rPr>
              <a:t>Table</a:t>
            </a:r>
            <a:r>
              <a:rPr lang="en-US" b="1" spc="-1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a:t>
            </a:r>
            <a:r>
              <a:rPr lang="en-US" b="1" spc="28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GrnWiseIssueDet</a:t>
            </a:r>
            <a:endParaRPr lang="en-IN" sz="1600" dirty="0">
              <a:effectLst/>
              <a:latin typeface="Times New Roman" panose="02020603050405020304" pitchFamily="18" charset="0"/>
              <a:ea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11424450"/>
              </p:ext>
            </p:extLst>
          </p:nvPr>
        </p:nvGraphicFramePr>
        <p:xfrm>
          <a:off x="1887720" y="699787"/>
          <a:ext cx="6356628" cy="4152681"/>
        </p:xfrm>
        <a:graphic>
          <a:graphicData uri="http://schemas.openxmlformats.org/drawingml/2006/table">
            <a:tbl>
              <a:tblPr firstRow="1" firstCol="1" lastRow="1" lastCol="1" bandRow="1" bandCol="1">
                <a:tableStyleId>{5940675A-B579-460E-94D1-54222C63F5DA}</a:tableStyleId>
              </a:tblPr>
              <a:tblGrid>
                <a:gridCol w="1571742">
                  <a:extLst>
                    <a:ext uri="{9D8B030D-6E8A-4147-A177-3AD203B41FA5}">
                      <a16:colId xmlns:a16="http://schemas.microsoft.com/office/drawing/2014/main" val="3196580089"/>
                    </a:ext>
                  </a:extLst>
                </a:gridCol>
                <a:gridCol w="1585944">
                  <a:extLst>
                    <a:ext uri="{9D8B030D-6E8A-4147-A177-3AD203B41FA5}">
                      <a16:colId xmlns:a16="http://schemas.microsoft.com/office/drawing/2014/main" val="3943509243"/>
                    </a:ext>
                  </a:extLst>
                </a:gridCol>
                <a:gridCol w="1604205">
                  <a:extLst>
                    <a:ext uri="{9D8B030D-6E8A-4147-A177-3AD203B41FA5}">
                      <a16:colId xmlns:a16="http://schemas.microsoft.com/office/drawing/2014/main" val="3138412535"/>
                    </a:ext>
                  </a:extLst>
                </a:gridCol>
                <a:gridCol w="1594737">
                  <a:extLst>
                    <a:ext uri="{9D8B030D-6E8A-4147-A177-3AD203B41FA5}">
                      <a16:colId xmlns:a16="http://schemas.microsoft.com/office/drawing/2014/main" val="2167127539"/>
                    </a:ext>
                  </a:extLst>
                </a:gridCol>
              </a:tblGrid>
              <a:tr h="317541">
                <a:tc>
                  <a:txBody>
                    <a:bodyPr/>
                    <a:lstStyle/>
                    <a:p>
                      <a:pPr marL="43815" marR="717550" algn="ctr">
                        <a:spcBef>
                          <a:spcPts val="10"/>
                        </a:spcBef>
                        <a:spcAft>
                          <a:spcPts val="0"/>
                        </a:spcAft>
                      </a:pPr>
                      <a:r>
                        <a:rPr lang="en-US" sz="1300" b="1" dirty="0">
                          <a:effectLst/>
                        </a:rPr>
                        <a:t>Field</a:t>
                      </a:r>
                      <a:r>
                        <a:rPr lang="en-US" sz="1300" b="1" spc="-10" dirty="0">
                          <a:effectLst/>
                        </a:rPr>
                        <a:t> </a:t>
                      </a:r>
                      <a:r>
                        <a:rPr lang="en-US" sz="1300" b="1" dirty="0">
                          <a:effectLst/>
                        </a:rPr>
                        <a:t>no</a:t>
                      </a:r>
                      <a:endParaRPr lang="en-IN" sz="10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Bef>
                          <a:spcPts val="10"/>
                        </a:spcBef>
                        <a:spcAft>
                          <a:spcPts val="0"/>
                        </a:spcAft>
                      </a:pPr>
                      <a:r>
                        <a:rPr lang="en-US" sz="1300" b="1" dirty="0">
                          <a:effectLst/>
                        </a:rPr>
                        <a:t>Field</a:t>
                      </a:r>
                      <a:r>
                        <a:rPr lang="en-US" sz="1300" b="1" spc="-10" dirty="0">
                          <a:effectLst/>
                        </a:rPr>
                        <a:t> </a:t>
                      </a:r>
                      <a:r>
                        <a:rPr lang="en-US" sz="1300" b="1" dirty="0">
                          <a:effectLst/>
                        </a:rPr>
                        <a:t>Name</a:t>
                      </a:r>
                      <a:endParaRPr lang="en-IN" sz="10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Bef>
                          <a:spcPts val="10"/>
                        </a:spcBef>
                        <a:spcAft>
                          <a:spcPts val="0"/>
                        </a:spcAft>
                      </a:pPr>
                      <a:r>
                        <a:rPr lang="en-US" sz="1300" b="1">
                          <a:effectLst/>
                        </a:rPr>
                        <a:t>Data</a:t>
                      </a:r>
                      <a:r>
                        <a:rPr lang="en-US" sz="1300" b="1" spc="-15">
                          <a:effectLst/>
                        </a:rPr>
                        <a:t> </a:t>
                      </a:r>
                      <a:r>
                        <a:rPr lang="en-US" sz="1300" b="1">
                          <a:effectLst/>
                        </a:rPr>
                        <a:t>Type</a:t>
                      </a:r>
                      <a:endParaRPr lang="en-IN" sz="1000" b="1">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300" b="1" dirty="0">
                          <a:effectLst/>
                        </a:rPr>
                        <a:t>Constraint</a:t>
                      </a:r>
                      <a:endParaRPr lang="en-IN" sz="10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81190577"/>
                  </a:ext>
                </a:extLst>
              </a:tr>
              <a:tr h="213196">
                <a:tc>
                  <a:txBody>
                    <a:bodyPr/>
                    <a:lstStyle/>
                    <a:p>
                      <a:pPr marL="57150" marR="816610" algn="ctr">
                        <a:lnSpc>
                          <a:spcPts val="1305"/>
                        </a:lnSpc>
                        <a:spcBef>
                          <a:spcPts val="250"/>
                        </a:spcBef>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dirty="0">
                          <a:effectLst/>
                        </a:rPr>
                        <a:t>doctype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30092627"/>
                  </a:ext>
                </a:extLst>
              </a:tr>
              <a:tr h="212552">
                <a:tc>
                  <a:txBody>
                    <a:bodyPr/>
                    <a:lstStyle/>
                    <a:p>
                      <a:pPr marL="57150" marR="816610" algn="ctr">
                        <a:lnSpc>
                          <a:spcPts val="1305"/>
                        </a:lnSpc>
                        <a:spcBef>
                          <a:spcPts val="250"/>
                        </a:spcBef>
                        <a:spcAft>
                          <a:spcPts val="0"/>
                        </a:spcAft>
                      </a:pPr>
                      <a:r>
                        <a:rPr lang="en-US" sz="1400" dirty="0">
                          <a:effectLst/>
                        </a:rPr>
                        <a:t>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fiyear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varchar(4)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79274513"/>
                  </a:ext>
                </a:extLst>
              </a:tr>
              <a:tr h="212552">
                <a:tc>
                  <a:txBody>
                    <a:bodyPr/>
                    <a:lstStyle/>
                    <a:p>
                      <a:pPr marL="57150" marR="816610" algn="ctr">
                        <a:lnSpc>
                          <a:spcPts val="1305"/>
                        </a:lnSpc>
                        <a:spcBef>
                          <a:spcPts val="250"/>
                        </a:spcBef>
                        <a:spcAft>
                          <a:spcPts val="0"/>
                        </a:spcAft>
                      </a:pPr>
                      <a:r>
                        <a:rPr lang="en-US" sz="1400" dirty="0">
                          <a:effectLst/>
                        </a:rPr>
                        <a:t>3.</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docno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26221809"/>
                  </a:ext>
                </a:extLst>
              </a:tr>
              <a:tr h="212552">
                <a:tc>
                  <a:txBody>
                    <a:bodyPr/>
                    <a:lstStyle/>
                    <a:p>
                      <a:pPr marL="57150" marR="816610" algn="ctr">
                        <a:lnSpc>
                          <a:spcPts val="1305"/>
                        </a:lnSpc>
                        <a:spcBef>
                          <a:spcPts val="250"/>
                        </a:spcBef>
                        <a:spcAft>
                          <a:spcPts val="0"/>
                        </a:spcAft>
                      </a:pPr>
                      <a:r>
                        <a:rPr lang="en-US" sz="1400" dirty="0">
                          <a:effectLst/>
                        </a:rPr>
                        <a:t>4.</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docdate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16493132"/>
                  </a:ext>
                </a:extLst>
              </a:tr>
              <a:tr h="212552">
                <a:tc>
                  <a:txBody>
                    <a:bodyPr/>
                    <a:lstStyle/>
                    <a:p>
                      <a:pPr marL="57150" marR="816610" algn="ctr">
                        <a:lnSpc>
                          <a:spcPts val="1305"/>
                        </a:lnSpc>
                        <a:spcBef>
                          <a:spcPts val="250"/>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catcode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varchar(2)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14142755"/>
                  </a:ext>
                </a:extLst>
              </a:tr>
              <a:tr h="212552">
                <a:tc>
                  <a:txBody>
                    <a:bodyPr/>
                    <a:lstStyle/>
                    <a:p>
                      <a:pPr marL="57150" marR="816610" algn="ctr">
                        <a:lnSpc>
                          <a:spcPts val="1305"/>
                        </a:lnSpc>
                        <a:spcBef>
                          <a:spcPts val="250"/>
                        </a:spcBef>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dirty="0">
                          <a:effectLst/>
                        </a:rPr>
                        <a:t>partcode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44663194"/>
                  </a:ext>
                </a:extLst>
              </a:tr>
              <a:tr h="212552">
                <a:tc>
                  <a:txBody>
                    <a:bodyPr/>
                    <a:lstStyle/>
                    <a:p>
                      <a:pPr marL="57150" marR="816610" algn="ctr">
                        <a:lnSpc>
                          <a:spcPts val="1305"/>
                        </a:lnSpc>
                        <a:spcBef>
                          <a:spcPts val="25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issueqty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numeric(10,5)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56534653"/>
                  </a:ext>
                </a:extLst>
              </a:tr>
              <a:tr h="212552">
                <a:tc>
                  <a:txBody>
                    <a:bodyPr/>
                    <a:lstStyle/>
                    <a:p>
                      <a:pPr marL="57150" marR="816610" algn="ctr">
                        <a:lnSpc>
                          <a:spcPts val="1305"/>
                        </a:lnSpc>
                        <a:spcBef>
                          <a:spcPts val="250"/>
                        </a:spcBef>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dirty="0">
                          <a:effectLst/>
                        </a:rPr>
                        <a:t>recqty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numeric(10,5)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74279478"/>
                  </a:ext>
                </a:extLst>
              </a:tr>
              <a:tr h="214484">
                <a:tc>
                  <a:txBody>
                    <a:bodyPr/>
                    <a:lstStyle/>
                    <a:p>
                      <a:pPr marL="57150" marR="816610" algn="ctr">
                        <a:lnSpc>
                          <a:spcPts val="1315"/>
                        </a:lnSpc>
                        <a:spcBef>
                          <a:spcPts val="250"/>
                        </a:spcBef>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Bef>
                          <a:spcPts val="250"/>
                        </a:spcBef>
                        <a:spcAft>
                          <a:spcPts val="0"/>
                        </a:spcAft>
                      </a:pPr>
                      <a:r>
                        <a:rPr lang="en-US" sz="1400">
                          <a:effectLst/>
                        </a:rPr>
                        <a:t>balqty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Bef>
                          <a:spcPts val="250"/>
                        </a:spcBef>
                        <a:spcAft>
                          <a:spcPts val="0"/>
                        </a:spcAft>
                      </a:pPr>
                      <a:r>
                        <a:rPr lang="en-US" sz="1400">
                          <a:effectLst/>
                        </a:rPr>
                        <a:t>numeric(10,5)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84151617"/>
                  </a:ext>
                </a:extLst>
              </a:tr>
              <a:tr h="212552">
                <a:tc>
                  <a:txBody>
                    <a:bodyPr/>
                    <a:lstStyle/>
                    <a:p>
                      <a:pPr marL="41910" marR="717550" algn="ctr">
                        <a:lnSpc>
                          <a:spcPts val="1315"/>
                        </a:lnSpc>
                        <a:spcBef>
                          <a:spcPts val="235"/>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Bef>
                          <a:spcPts val="235"/>
                        </a:spcBef>
                        <a:spcAft>
                          <a:spcPts val="0"/>
                        </a:spcAft>
                      </a:pPr>
                      <a:r>
                        <a:rPr lang="en-US" sz="1400">
                          <a:effectLst/>
                        </a:rPr>
                        <a:t>rate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Bef>
                          <a:spcPts val="235"/>
                        </a:spcBef>
                        <a:spcAft>
                          <a:spcPts val="0"/>
                        </a:spcAft>
                      </a:pPr>
                      <a:r>
                        <a:rPr lang="en-US" sz="1400">
                          <a:effectLst/>
                        </a:rPr>
                        <a:t>numeric(10,5)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0874596"/>
                  </a:ext>
                </a:extLst>
              </a:tr>
              <a:tr h="212552">
                <a:tc>
                  <a:txBody>
                    <a:bodyPr/>
                    <a:lstStyle/>
                    <a:p>
                      <a:pPr marL="41910" marR="717550" algn="ctr">
                        <a:lnSpc>
                          <a:spcPts val="1315"/>
                        </a:lnSpc>
                        <a:spcBef>
                          <a:spcPts val="235"/>
                        </a:spcBef>
                        <a:spcAft>
                          <a:spcPts val="0"/>
                        </a:spcAft>
                      </a:pPr>
                      <a:r>
                        <a:rPr lang="en-US" sz="1400">
                          <a:effectLst/>
                        </a:rPr>
                        <a:t>11.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Bef>
                          <a:spcPts val="235"/>
                        </a:spcBef>
                        <a:spcAft>
                          <a:spcPts val="0"/>
                        </a:spcAft>
                      </a:pPr>
                      <a:r>
                        <a:rPr lang="en-US" sz="1400">
                          <a:effectLst/>
                        </a:rPr>
                        <a:t>slcode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Bef>
                          <a:spcPts val="23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84399542"/>
                  </a:ext>
                </a:extLst>
              </a:tr>
              <a:tr h="213196">
                <a:tc>
                  <a:txBody>
                    <a:bodyPr/>
                    <a:lstStyle/>
                    <a:p>
                      <a:pPr marL="41910" marR="717550" algn="ctr">
                        <a:lnSpc>
                          <a:spcPts val="1305"/>
                        </a:lnSpc>
                        <a:spcBef>
                          <a:spcPts val="250"/>
                        </a:spcBef>
                        <a:spcAft>
                          <a:spcPts val="0"/>
                        </a:spcAft>
                      </a:pPr>
                      <a:r>
                        <a:rPr lang="en-US" sz="1400">
                          <a:effectLst/>
                        </a:rPr>
                        <a:t>12.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dirty="0">
                          <a:effectLst/>
                        </a:rPr>
                        <a:t>uom</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varchar(6)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25045385"/>
                  </a:ext>
                </a:extLst>
              </a:tr>
              <a:tr h="212552">
                <a:tc>
                  <a:txBody>
                    <a:bodyPr/>
                    <a:lstStyle/>
                    <a:p>
                      <a:pPr marL="41910" marR="717550" algn="ctr">
                        <a:lnSpc>
                          <a:spcPts val="1305"/>
                        </a:lnSpc>
                        <a:spcBef>
                          <a:spcPts val="250"/>
                        </a:spcBef>
                        <a:spcAft>
                          <a:spcPts val="0"/>
                        </a:spcAft>
                      </a:pPr>
                      <a:r>
                        <a:rPr lang="en-US" sz="1400">
                          <a:effectLst/>
                        </a:rPr>
                        <a:t>13.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iuom</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78966889"/>
                  </a:ext>
                </a:extLst>
              </a:tr>
              <a:tr h="212552">
                <a:tc>
                  <a:txBody>
                    <a:bodyPr/>
                    <a:lstStyle/>
                    <a:p>
                      <a:pPr marL="41910" marR="717550" algn="ctr">
                        <a:lnSpc>
                          <a:spcPts val="1305"/>
                        </a:lnSpc>
                        <a:spcBef>
                          <a:spcPts val="250"/>
                        </a:spcBef>
                        <a:spcAft>
                          <a:spcPts val="0"/>
                        </a:spcAft>
                      </a:pPr>
                      <a:r>
                        <a:rPr lang="en-US" sz="1400">
                          <a:effectLst/>
                        </a:rPr>
                        <a:t>14.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27119283"/>
                  </a:ext>
                </a:extLst>
              </a:tr>
              <a:tr h="212552">
                <a:tc>
                  <a:txBody>
                    <a:bodyPr/>
                    <a:lstStyle/>
                    <a:p>
                      <a:pPr marL="41910" marR="717550" algn="ctr">
                        <a:lnSpc>
                          <a:spcPts val="1305"/>
                        </a:lnSpc>
                        <a:spcBef>
                          <a:spcPts val="250"/>
                        </a:spcBef>
                        <a:spcAft>
                          <a:spcPts val="0"/>
                        </a:spcAft>
                      </a:pPr>
                      <a:r>
                        <a:rPr lang="en-US" sz="1400">
                          <a:effectLst/>
                        </a:rPr>
                        <a:t>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07511267"/>
                  </a:ext>
                </a:extLst>
              </a:tr>
              <a:tr h="212552">
                <a:tc>
                  <a:txBody>
                    <a:bodyPr/>
                    <a:lstStyle/>
                    <a:p>
                      <a:pPr marL="41910" marR="717550" algn="ctr">
                        <a:lnSpc>
                          <a:spcPts val="1305"/>
                        </a:lnSpc>
                        <a:spcBef>
                          <a:spcPts val="250"/>
                        </a:spcBef>
                        <a:spcAft>
                          <a:spcPts val="0"/>
                        </a:spcAft>
                      </a:pPr>
                      <a:r>
                        <a:rPr lang="en-US" sz="1400">
                          <a:effectLst/>
                        </a:rPr>
                        <a:t>16.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18863621"/>
                  </a:ext>
                </a:extLst>
              </a:tr>
              <a:tr h="212552">
                <a:tc>
                  <a:txBody>
                    <a:bodyPr/>
                    <a:lstStyle/>
                    <a:p>
                      <a:pPr marL="41910" marR="717550" algn="ctr">
                        <a:lnSpc>
                          <a:spcPts val="1305"/>
                        </a:lnSpc>
                        <a:spcBef>
                          <a:spcPts val="250"/>
                        </a:spcBef>
                        <a:spcAft>
                          <a:spcPts val="0"/>
                        </a:spcAft>
                      </a:pPr>
                      <a:r>
                        <a:rPr lang="en-US" sz="1400">
                          <a:effectLst/>
                        </a:rPr>
                        <a:t>17.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dirty="0">
                          <a:effectLst/>
                        </a:rPr>
                        <a:t>uniqueidentifier</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55210232"/>
                  </a:ext>
                </a:extLst>
              </a:tr>
              <a:tr h="212552">
                <a:tc>
                  <a:txBody>
                    <a:bodyPr/>
                    <a:lstStyle/>
                    <a:p>
                      <a:pPr marL="41910" marR="717550" algn="ctr">
                        <a:lnSpc>
                          <a:spcPts val="1305"/>
                        </a:lnSpc>
                        <a:spcBef>
                          <a:spcPts val="250"/>
                        </a:spcBef>
                        <a:spcAft>
                          <a:spcPts val="0"/>
                        </a:spcAft>
                      </a:pPr>
                      <a:r>
                        <a:rPr lang="en-US" sz="1400">
                          <a:effectLst/>
                        </a:rPr>
                        <a:t>18.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25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5092306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275992976"/>
              </p:ext>
            </p:extLst>
          </p:nvPr>
        </p:nvGraphicFramePr>
        <p:xfrm>
          <a:off x="1887720" y="4905478"/>
          <a:ext cx="6356628" cy="1672303"/>
        </p:xfrm>
        <a:graphic>
          <a:graphicData uri="http://schemas.openxmlformats.org/drawingml/2006/table">
            <a:tbl>
              <a:tblPr firstRow="1" firstCol="1" lastRow="1" lastCol="1" bandRow="1" bandCol="1">
                <a:tableStyleId>{5940675A-B579-460E-94D1-54222C63F5DA}</a:tableStyleId>
              </a:tblPr>
              <a:tblGrid>
                <a:gridCol w="1562062">
                  <a:extLst>
                    <a:ext uri="{9D8B030D-6E8A-4147-A177-3AD203B41FA5}">
                      <a16:colId xmlns:a16="http://schemas.microsoft.com/office/drawing/2014/main" val="2689979227"/>
                    </a:ext>
                  </a:extLst>
                </a:gridCol>
                <a:gridCol w="1620982">
                  <a:extLst>
                    <a:ext uri="{9D8B030D-6E8A-4147-A177-3AD203B41FA5}">
                      <a16:colId xmlns:a16="http://schemas.microsoft.com/office/drawing/2014/main" val="1975897643"/>
                    </a:ext>
                  </a:extLst>
                </a:gridCol>
                <a:gridCol w="1607127">
                  <a:extLst>
                    <a:ext uri="{9D8B030D-6E8A-4147-A177-3AD203B41FA5}">
                      <a16:colId xmlns:a16="http://schemas.microsoft.com/office/drawing/2014/main" val="4071966203"/>
                    </a:ext>
                  </a:extLst>
                </a:gridCol>
                <a:gridCol w="1566457">
                  <a:extLst>
                    <a:ext uri="{9D8B030D-6E8A-4147-A177-3AD203B41FA5}">
                      <a16:colId xmlns:a16="http://schemas.microsoft.com/office/drawing/2014/main" val="387579242"/>
                    </a:ext>
                  </a:extLst>
                </a:gridCol>
              </a:tblGrid>
              <a:tr h="334258">
                <a:tc>
                  <a:txBody>
                    <a:bodyPr/>
                    <a:lstStyle/>
                    <a:p>
                      <a:pPr marL="296545">
                        <a:lnSpc>
                          <a:spcPts val="1350"/>
                        </a:lnSpc>
                        <a:spcBef>
                          <a:spcPts val="200"/>
                        </a:spcBef>
                        <a:spcAft>
                          <a:spcPts val="0"/>
                        </a:spcAft>
                      </a:pPr>
                      <a:r>
                        <a:rPr lang="en-US" sz="1400" dirty="0">
                          <a:effectLst/>
                        </a:rPr>
                        <a:t>19.</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50"/>
                        </a:lnSpc>
                        <a:spcBef>
                          <a:spcPts val="200"/>
                        </a:spcBef>
                        <a:spcAft>
                          <a:spcPts val="0"/>
                        </a:spcAft>
                      </a:pPr>
                      <a:r>
                        <a:rPr lang="en-US" sz="1400" dirty="0">
                          <a:effectLst/>
                        </a:rPr>
                        <a:t>refdocno</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50"/>
                        </a:lnSpc>
                        <a:spcBef>
                          <a:spcPts val="20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3772755"/>
                  </a:ext>
                </a:extLst>
              </a:tr>
              <a:tr h="335271">
                <a:tc>
                  <a:txBody>
                    <a:bodyPr/>
                    <a:lstStyle/>
                    <a:p>
                      <a:pPr marL="296545">
                        <a:lnSpc>
                          <a:spcPts val="1350"/>
                        </a:lnSpc>
                        <a:spcBef>
                          <a:spcPts val="205"/>
                        </a:spcBef>
                        <a:spcAft>
                          <a:spcPts val="0"/>
                        </a:spcAft>
                      </a:pPr>
                      <a:r>
                        <a:rPr lang="en-US" sz="1400" dirty="0">
                          <a:effectLst/>
                        </a:rPr>
                        <a:t>20.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50"/>
                        </a:lnSpc>
                        <a:spcBef>
                          <a:spcPts val="205"/>
                        </a:spcBef>
                        <a:spcAft>
                          <a:spcPts val="0"/>
                        </a:spcAft>
                      </a:pPr>
                      <a:r>
                        <a:rPr lang="en-US" sz="1400" dirty="0">
                          <a:effectLst/>
                        </a:rPr>
                        <a:t>refdoctype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50"/>
                        </a:lnSpc>
                        <a:spcBef>
                          <a:spcPts val="205"/>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86655348"/>
                  </a:ext>
                </a:extLst>
              </a:tr>
              <a:tr h="334258">
                <a:tc>
                  <a:txBody>
                    <a:bodyPr/>
                    <a:lstStyle/>
                    <a:p>
                      <a:pPr marL="296545">
                        <a:lnSpc>
                          <a:spcPts val="1340"/>
                        </a:lnSpc>
                        <a:spcBef>
                          <a:spcPts val="215"/>
                        </a:spcBef>
                        <a:spcAft>
                          <a:spcPts val="0"/>
                        </a:spcAft>
                      </a:pPr>
                      <a:r>
                        <a:rPr lang="en-US" sz="1400">
                          <a:effectLst/>
                        </a:rPr>
                        <a:t>21.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40"/>
                        </a:lnSpc>
                        <a:spcBef>
                          <a:spcPts val="215"/>
                        </a:spcBef>
                        <a:spcAft>
                          <a:spcPts val="0"/>
                        </a:spcAft>
                      </a:pPr>
                      <a:r>
                        <a:rPr lang="en-US" sz="1400" dirty="0">
                          <a:effectLst/>
                        </a:rPr>
                        <a:t>refdocdate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40"/>
                        </a:lnSpc>
                        <a:spcBef>
                          <a:spcPts val="215"/>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47047609"/>
                  </a:ext>
                </a:extLst>
              </a:tr>
              <a:tr h="334258">
                <a:tc>
                  <a:txBody>
                    <a:bodyPr/>
                    <a:lstStyle/>
                    <a:p>
                      <a:pPr marL="296545">
                        <a:lnSpc>
                          <a:spcPts val="1340"/>
                        </a:lnSpc>
                        <a:spcBef>
                          <a:spcPts val="215"/>
                        </a:spcBef>
                        <a:spcAft>
                          <a:spcPts val="0"/>
                        </a:spcAft>
                      </a:pPr>
                      <a:r>
                        <a:rPr lang="en-US" sz="1400">
                          <a:effectLst/>
                        </a:rPr>
                        <a:t>22.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40"/>
                        </a:lnSpc>
                        <a:spcBef>
                          <a:spcPts val="215"/>
                        </a:spcBef>
                        <a:spcAft>
                          <a:spcPts val="0"/>
                        </a:spcAft>
                      </a:pPr>
                      <a:r>
                        <a:rPr lang="en-US" sz="1400">
                          <a:effectLst/>
                        </a:rPr>
                        <a:t>srno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40"/>
                        </a:lnSpc>
                        <a:spcBef>
                          <a:spcPts val="215"/>
                        </a:spcBef>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392430">
                        <a:lnSpc>
                          <a:spcPts val="1370"/>
                        </a:lnSpc>
                        <a:spcAft>
                          <a:spcPts val="0"/>
                        </a:spcAft>
                      </a:pPr>
                      <a:r>
                        <a:rPr lang="en-US" sz="1400" dirty="0" smtClean="0">
                          <a:effectLst/>
                        </a:rPr>
                        <a:t> Foreign</a:t>
                      </a:r>
                      <a:r>
                        <a:rPr lang="en-US" sz="1400" spc="-15" dirty="0" smtClean="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06797809"/>
                  </a:ext>
                </a:extLst>
              </a:tr>
              <a:tr h="334258">
                <a:tc>
                  <a:txBody>
                    <a:bodyPr/>
                    <a:lstStyle/>
                    <a:p>
                      <a:pPr marL="296545">
                        <a:lnSpc>
                          <a:spcPts val="1340"/>
                        </a:lnSpc>
                        <a:spcBef>
                          <a:spcPts val="215"/>
                        </a:spcBef>
                        <a:spcAft>
                          <a:spcPts val="0"/>
                        </a:spcAft>
                      </a:pPr>
                      <a:r>
                        <a:rPr lang="en-US" sz="1400">
                          <a:effectLst/>
                        </a:rPr>
                        <a:t>23.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40"/>
                        </a:lnSpc>
                        <a:spcBef>
                          <a:spcPts val="215"/>
                        </a:spcBef>
                        <a:spcAft>
                          <a:spcPts val="0"/>
                        </a:spcAft>
                      </a:pPr>
                      <a:r>
                        <a:rPr lang="en-US" sz="1400">
                          <a:effectLst/>
                        </a:rPr>
                        <a:t>jobvno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40"/>
                        </a:lnSpc>
                        <a:spcBef>
                          <a:spcPts val="215"/>
                        </a:spcBef>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70"/>
                        </a:lnSpc>
                        <a:spcAft>
                          <a:spcPts val="0"/>
                        </a:spcAft>
                      </a:pPr>
                      <a:r>
                        <a:rPr lang="en-US" sz="1400" dirty="0" smtClean="0">
                          <a:effectLst/>
                        </a:rPr>
                        <a:t>        Foreign</a:t>
                      </a:r>
                      <a:r>
                        <a:rPr lang="en-US" sz="1400" spc="-15" dirty="0" smtClean="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57043497"/>
                  </a:ext>
                </a:extLst>
              </a:tr>
            </a:tbl>
          </a:graphicData>
        </a:graphic>
      </p:graphicFrame>
      <p:sp>
        <p:nvSpPr>
          <p:cNvPr id="5" name="Rectangle 1"/>
          <p:cNvSpPr>
            <a:spLocks noChangeArrowheads="1"/>
          </p:cNvSpPr>
          <p:nvPr/>
        </p:nvSpPr>
        <p:spPr bwMode="auto">
          <a:xfrm>
            <a:off x="950913" y="60201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1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3584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510872199"/>
              </p:ext>
            </p:extLst>
          </p:nvPr>
        </p:nvGraphicFramePr>
        <p:xfrm>
          <a:off x="1705897" y="117987"/>
          <a:ext cx="6832600" cy="5384800"/>
        </p:xfrm>
        <a:graphic>
          <a:graphicData uri="http://schemas.openxmlformats.org/drawingml/2006/table">
            <a:tbl>
              <a:tblPr firstRow="1" firstCol="1" lastRow="1" lastCol="1" bandRow="1" bandCol="1">
                <a:tableStyleId>{5940675A-B579-460E-94D1-54222C63F5DA}</a:tableStyleId>
              </a:tblPr>
              <a:tblGrid>
                <a:gridCol w="1762125">
                  <a:extLst>
                    <a:ext uri="{9D8B030D-6E8A-4147-A177-3AD203B41FA5}">
                      <a16:colId xmlns:a16="http://schemas.microsoft.com/office/drawing/2014/main" val="1702695091"/>
                    </a:ext>
                  </a:extLst>
                </a:gridCol>
                <a:gridCol w="1642907">
                  <a:extLst>
                    <a:ext uri="{9D8B030D-6E8A-4147-A177-3AD203B41FA5}">
                      <a16:colId xmlns:a16="http://schemas.microsoft.com/office/drawing/2014/main" val="1936963700"/>
                    </a:ext>
                  </a:extLst>
                </a:gridCol>
                <a:gridCol w="1720689">
                  <a:extLst>
                    <a:ext uri="{9D8B030D-6E8A-4147-A177-3AD203B41FA5}">
                      <a16:colId xmlns:a16="http://schemas.microsoft.com/office/drawing/2014/main" val="3611857879"/>
                    </a:ext>
                  </a:extLst>
                </a:gridCol>
                <a:gridCol w="1706879">
                  <a:extLst>
                    <a:ext uri="{9D8B030D-6E8A-4147-A177-3AD203B41FA5}">
                      <a16:colId xmlns:a16="http://schemas.microsoft.com/office/drawing/2014/main" val="409226881"/>
                    </a:ext>
                  </a:extLst>
                </a:gridCol>
              </a:tblGrid>
              <a:tr h="146962">
                <a:tc>
                  <a:txBody>
                    <a:bodyPr/>
                    <a:lstStyle/>
                    <a:p>
                      <a:pPr marL="56515" marR="718185" algn="ctr">
                        <a:spcAft>
                          <a:spcPts val="0"/>
                        </a:spcAft>
                      </a:pPr>
                      <a:r>
                        <a:rPr lang="en-US" sz="1000" b="1" dirty="0">
                          <a:effectLst/>
                        </a:rPr>
                        <a:t>Field</a:t>
                      </a:r>
                      <a:r>
                        <a:rPr lang="en-US" sz="1000" b="1" spc="-10" dirty="0">
                          <a:effectLst/>
                        </a:rPr>
                        <a:t> </a:t>
                      </a:r>
                      <a:r>
                        <a:rPr lang="en-US" sz="1000" b="1" dirty="0">
                          <a:effectLst/>
                        </a:rPr>
                        <a:t>no</a:t>
                      </a:r>
                      <a:endParaRPr lang="en-IN" sz="10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b="1" dirty="0">
                          <a:effectLst/>
                        </a:rPr>
                        <a:t>Field</a:t>
                      </a:r>
                      <a:r>
                        <a:rPr lang="en-US" sz="1000" b="1" spc="-10" dirty="0">
                          <a:effectLst/>
                        </a:rPr>
                        <a:t> </a:t>
                      </a:r>
                      <a:r>
                        <a:rPr lang="en-US" sz="1000" b="1" dirty="0">
                          <a:effectLst/>
                        </a:rPr>
                        <a:t>Name</a:t>
                      </a:r>
                      <a:endParaRPr lang="en-IN" sz="10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spcAft>
                          <a:spcPts val="0"/>
                        </a:spcAft>
                      </a:pPr>
                      <a:r>
                        <a:rPr lang="en-US" sz="1000" b="1" dirty="0">
                          <a:effectLst/>
                        </a:rPr>
                        <a:t>Data</a:t>
                      </a:r>
                      <a:r>
                        <a:rPr lang="en-US" sz="1000" b="1" spc="-15" dirty="0">
                          <a:effectLst/>
                        </a:rPr>
                        <a:t> </a:t>
                      </a:r>
                      <a:r>
                        <a:rPr lang="en-US" sz="1000" b="1" dirty="0">
                          <a:effectLst/>
                        </a:rPr>
                        <a:t>Type</a:t>
                      </a:r>
                      <a:endParaRPr lang="en-IN" sz="10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spcAft>
                          <a:spcPts val="0"/>
                        </a:spcAft>
                      </a:pPr>
                      <a:r>
                        <a:rPr lang="en-US" sz="1000" b="1" dirty="0">
                          <a:effectLst/>
                        </a:rPr>
                        <a:t>Constraint</a:t>
                      </a:r>
                      <a:endParaRPr lang="en-IN" sz="10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54981099"/>
                  </a:ext>
                </a:extLst>
              </a:tr>
              <a:tr h="119486">
                <a:tc>
                  <a:txBody>
                    <a:bodyPr/>
                    <a:lstStyle/>
                    <a:p>
                      <a:pPr marL="56515" marR="803275" algn="ctr">
                        <a:lnSpc>
                          <a:spcPts val="1305"/>
                        </a:lnSpc>
                        <a:spcBef>
                          <a:spcPts val="250"/>
                        </a:spcBef>
                        <a:spcAft>
                          <a:spcPts val="0"/>
                        </a:spcAft>
                      </a:pPr>
                      <a:r>
                        <a:rPr lang="en-US" sz="1000" dirty="0">
                          <a:effectLst/>
                        </a:rPr>
                        <a:t>1.</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srno</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dirty="0">
                          <a:effectLst/>
                        </a:rPr>
                        <a:t>numeric(10,0)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000" dirty="0">
                          <a:effectLst/>
                        </a:rPr>
                        <a:t>Primary</a:t>
                      </a:r>
                      <a:r>
                        <a:rPr lang="en-US" sz="1000" spc="-10" dirty="0">
                          <a:effectLst/>
                        </a:rPr>
                        <a:t> </a:t>
                      </a:r>
                      <a:r>
                        <a:rPr lang="en-US" sz="1000" dirty="0">
                          <a:effectLst/>
                        </a:rPr>
                        <a:t>Key</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9230712"/>
                  </a:ext>
                </a:extLst>
              </a:tr>
              <a:tr h="119486">
                <a:tc>
                  <a:txBody>
                    <a:bodyPr/>
                    <a:lstStyle/>
                    <a:p>
                      <a:pPr marL="56515" marR="803275" algn="ctr">
                        <a:lnSpc>
                          <a:spcPts val="1305"/>
                        </a:lnSpc>
                        <a:spcBef>
                          <a:spcPts val="250"/>
                        </a:spcBef>
                        <a:spcAft>
                          <a:spcPts val="0"/>
                        </a:spcAft>
                      </a:pPr>
                      <a:r>
                        <a:rPr lang="en-US" sz="1000" dirty="0">
                          <a:effectLst/>
                        </a:rPr>
                        <a:t>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doctype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13149746"/>
                  </a:ext>
                </a:extLst>
              </a:tr>
              <a:tr h="119848">
                <a:tc>
                  <a:txBody>
                    <a:bodyPr/>
                    <a:lstStyle/>
                    <a:p>
                      <a:pPr marL="56515" marR="803275" algn="ctr">
                        <a:lnSpc>
                          <a:spcPts val="1305"/>
                        </a:lnSpc>
                        <a:spcBef>
                          <a:spcPts val="250"/>
                        </a:spcBef>
                        <a:spcAft>
                          <a:spcPts val="0"/>
                        </a:spcAft>
                      </a:pPr>
                      <a:r>
                        <a:rPr lang="en-US" sz="1000">
                          <a:effectLst/>
                        </a:rPr>
                        <a:t>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fiyear</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varchar(4)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spcBef>
                          <a:spcPts val="10"/>
                        </a:spcBef>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18150868"/>
                  </a:ext>
                </a:extLst>
              </a:tr>
              <a:tr h="120572">
                <a:tc>
                  <a:txBody>
                    <a:bodyPr/>
                    <a:lstStyle/>
                    <a:p>
                      <a:pPr marL="56515" marR="803275" algn="ctr">
                        <a:lnSpc>
                          <a:spcPts val="1315"/>
                        </a:lnSpc>
                        <a:spcBef>
                          <a:spcPts val="250"/>
                        </a:spcBef>
                        <a:spcAft>
                          <a:spcPts val="0"/>
                        </a:spcAft>
                      </a:pPr>
                      <a:r>
                        <a:rPr lang="en-US" sz="1000" dirty="0">
                          <a:effectLst/>
                        </a:rPr>
                        <a:t>4.</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50"/>
                        </a:spcBef>
                        <a:spcAft>
                          <a:spcPts val="0"/>
                        </a:spcAft>
                      </a:pPr>
                      <a:r>
                        <a:rPr lang="en-US" sz="1000">
                          <a:effectLst/>
                        </a:rPr>
                        <a:t>docno</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Bef>
                          <a:spcPts val="250"/>
                        </a:spcBef>
                        <a:spcAft>
                          <a:spcPts val="0"/>
                        </a:spcAft>
                      </a:pPr>
                      <a:r>
                        <a:rPr lang="en-US" sz="1000">
                          <a:effectLst/>
                        </a:rPr>
                        <a:t>varchar(10)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spcBef>
                          <a:spcPts val="10"/>
                        </a:spcBef>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36829038"/>
                  </a:ext>
                </a:extLst>
              </a:tr>
              <a:tr h="119486">
                <a:tc>
                  <a:txBody>
                    <a:bodyPr/>
                    <a:lstStyle/>
                    <a:p>
                      <a:pPr marL="56515" marR="803275" algn="ctr">
                        <a:lnSpc>
                          <a:spcPts val="1315"/>
                        </a:lnSpc>
                        <a:spcBef>
                          <a:spcPts val="235"/>
                        </a:spcBef>
                        <a:spcAft>
                          <a:spcPts val="0"/>
                        </a:spcAft>
                      </a:pPr>
                      <a:r>
                        <a:rPr lang="en-US" sz="1000" dirty="0">
                          <a:effectLst/>
                        </a:rPr>
                        <a:t>5.</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000">
                          <a:effectLst/>
                        </a:rPr>
                        <a:t>docdate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Bef>
                          <a:spcPts val="235"/>
                        </a:spcBef>
                        <a:spcAft>
                          <a:spcPts val="0"/>
                        </a:spcAft>
                      </a:pPr>
                      <a:r>
                        <a:rPr lang="en-US" sz="1000">
                          <a:effectLst/>
                        </a:rPr>
                        <a:t>datetime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64259401"/>
                  </a:ext>
                </a:extLst>
              </a:tr>
              <a:tr h="119486">
                <a:tc>
                  <a:txBody>
                    <a:bodyPr/>
                    <a:lstStyle/>
                    <a:p>
                      <a:pPr marL="56515" marR="803275" algn="ctr">
                        <a:lnSpc>
                          <a:spcPts val="1315"/>
                        </a:lnSpc>
                        <a:spcBef>
                          <a:spcPts val="235"/>
                        </a:spcBef>
                        <a:spcAft>
                          <a:spcPts val="0"/>
                        </a:spcAft>
                      </a:pPr>
                      <a:r>
                        <a:rPr lang="en-US" sz="1000" dirty="0">
                          <a:effectLst/>
                        </a:rPr>
                        <a:t>6.</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000">
                          <a:effectLst/>
                        </a:rPr>
                        <a:t>catcode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Bef>
                          <a:spcPts val="235"/>
                        </a:spcBef>
                        <a:spcAft>
                          <a:spcPts val="0"/>
                        </a:spcAft>
                      </a:pPr>
                      <a:r>
                        <a:rPr lang="en-US" sz="1000">
                          <a:effectLst/>
                        </a:rPr>
                        <a:t>varchar(2)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09175904"/>
                  </a:ext>
                </a:extLst>
              </a:tr>
              <a:tr h="119486">
                <a:tc>
                  <a:txBody>
                    <a:bodyPr/>
                    <a:lstStyle/>
                    <a:p>
                      <a:pPr marL="56515" marR="803275" algn="ctr">
                        <a:lnSpc>
                          <a:spcPts val="1305"/>
                        </a:lnSpc>
                        <a:spcBef>
                          <a:spcPts val="250"/>
                        </a:spcBef>
                        <a:spcAft>
                          <a:spcPts val="0"/>
                        </a:spcAft>
                      </a:pPr>
                      <a:r>
                        <a:rPr lang="en-US" sz="1000" dirty="0">
                          <a:effectLst/>
                        </a:rPr>
                        <a:t>7.</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partcode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varchar(50)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000">
                          <a:effectLst/>
                        </a:rPr>
                        <a:t>Foreign</a:t>
                      </a:r>
                      <a:r>
                        <a:rPr lang="en-US" sz="1000" spc="-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73766985"/>
                  </a:ext>
                </a:extLst>
              </a:tr>
              <a:tr h="119486">
                <a:tc>
                  <a:txBody>
                    <a:bodyPr/>
                    <a:lstStyle/>
                    <a:p>
                      <a:pPr marL="56515" marR="803275" algn="ctr">
                        <a:lnSpc>
                          <a:spcPts val="1305"/>
                        </a:lnSpc>
                        <a:spcBef>
                          <a:spcPts val="250"/>
                        </a:spcBef>
                        <a:spcAft>
                          <a:spcPts val="0"/>
                        </a:spcAft>
                      </a:pPr>
                      <a:r>
                        <a:rPr lang="en-US" sz="1000" dirty="0">
                          <a:effectLst/>
                        </a:rPr>
                        <a:t>8.</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uom</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varchar(6)</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83018964"/>
                  </a:ext>
                </a:extLst>
              </a:tr>
              <a:tr h="119486">
                <a:tc>
                  <a:txBody>
                    <a:bodyPr/>
                    <a:lstStyle/>
                    <a:p>
                      <a:pPr marL="56515" marR="803275" algn="ctr">
                        <a:lnSpc>
                          <a:spcPts val="1305"/>
                        </a:lnSpc>
                        <a:spcBef>
                          <a:spcPts val="250"/>
                        </a:spcBef>
                        <a:spcAft>
                          <a:spcPts val="0"/>
                        </a:spcAft>
                      </a:pPr>
                      <a:r>
                        <a:rPr lang="en-US" sz="1000" dirty="0">
                          <a:effectLst/>
                        </a:rPr>
                        <a:t>9.</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opbalqty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numeric(10,3)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406026"/>
                  </a:ext>
                </a:extLst>
              </a:tr>
              <a:tr h="119486">
                <a:tc>
                  <a:txBody>
                    <a:bodyPr/>
                    <a:lstStyle/>
                    <a:p>
                      <a:pPr marL="55245" marR="718185" algn="ctr">
                        <a:lnSpc>
                          <a:spcPts val="1305"/>
                        </a:lnSpc>
                        <a:spcBef>
                          <a:spcPts val="250"/>
                        </a:spcBef>
                        <a:spcAft>
                          <a:spcPts val="0"/>
                        </a:spcAft>
                      </a:pPr>
                      <a:r>
                        <a:rPr lang="en-US" sz="1000" dirty="0">
                          <a:effectLst/>
                        </a:rPr>
                        <a:t>10.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recqty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numeric(10,3)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43470301"/>
                  </a:ext>
                </a:extLst>
              </a:tr>
              <a:tr h="119486">
                <a:tc>
                  <a:txBody>
                    <a:bodyPr/>
                    <a:lstStyle/>
                    <a:p>
                      <a:pPr marL="55245" marR="718185" algn="ctr">
                        <a:lnSpc>
                          <a:spcPts val="1305"/>
                        </a:lnSpc>
                        <a:spcBef>
                          <a:spcPts val="250"/>
                        </a:spcBef>
                        <a:spcAft>
                          <a:spcPts val="0"/>
                        </a:spcAft>
                      </a:pPr>
                      <a:r>
                        <a:rPr lang="en-US" sz="1000" dirty="0">
                          <a:effectLst/>
                        </a:rPr>
                        <a:t>11.</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inspqty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numeric(10,3)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10026044"/>
                  </a:ext>
                </a:extLst>
              </a:tr>
              <a:tr h="119486">
                <a:tc>
                  <a:txBody>
                    <a:bodyPr/>
                    <a:lstStyle/>
                    <a:p>
                      <a:pPr marL="55245" marR="718185" algn="ctr">
                        <a:lnSpc>
                          <a:spcPts val="1305"/>
                        </a:lnSpc>
                        <a:spcBef>
                          <a:spcPts val="250"/>
                        </a:spcBef>
                        <a:spcAft>
                          <a:spcPts val="0"/>
                        </a:spcAft>
                      </a:pPr>
                      <a:r>
                        <a:rPr lang="en-US" sz="1000" dirty="0">
                          <a:effectLst/>
                        </a:rPr>
                        <a:t>12.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issueqty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numeric(10,3)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89603113"/>
                  </a:ext>
                </a:extLst>
              </a:tr>
              <a:tr h="119486">
                <a:tc>
                  <a:txBody>
                    <a:bodyPr/>
                    <a:lstStyle/>
                    <a:p>
                      <a:pPr marL="55245" marR="718185" algn="ctr">
                        <a:lnSpc>
                          <a:spcPts val="1305"/>
                        </a:lnSpc>
                        <a:spcBef>
                          <a:spcPts val="250"/>
                        </a:spcBef>
                        <a:spcAft>
                          <a:spcPts val="0"/>
                        </a:spcAft>
                      </a:pPr>
                      <a:r>
                        <a:rPr lang="en-US" sz="1000" dirty="0">
                          <a:effectLst/>
                        </a:rPr>
                        <a:t>13.</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returnqty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dirty="0">
                          <a:effectLst/>
                        </a:rPr>
                        <a:t>numeric(10,3)</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24572938"/>
                  </a:ext>
                </a:extLst>
              </a:tr>
              <a:tr h="119848">
                <a:tc>
                  <a:txBody>
                    <a:bodyPr/>
                    <a:lstStyle/>
                    <a:p>
                      <a:pPr marL="55245" marR="718185" algn="ctr">
                        <a:lnSpc>
                          <a:spcPts val="1305"/>
                        </a:lnSpc>
                        <a:spcBef>
                          <a:spcPts val="250"/>
                        </a:spcBef>
                        <a:spcAft>
                          <a:spcPts val="0"/>
                        </a:spcAft>
                      </a:pPr>
                      <a:r>
                        <a:rPr lang="en-US" sz="1000" dirty="0">
                          <a:effectLst/>
                        </a:rPr>
                        <a:t>14.</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dirty="0">
                          <a:effectLst/>
                        </a:rPr>
                        <a:t>basval</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numeric(10,3)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91156012"/>
                  </a:ext>
                </a:extLst>
              </a:tr>
              <a:tr h="119486">
                <a:tc>
                  <a:txBody>
                    <a:bodyPr/>
                    <a:lstStyle/>
                    <a:p>
                      <a:pPr marL="55245" marR="718185" algn="ctr">
                        <a:lnSpc>
                          <a:spcPts val="1305"/>
                        </a:lnSpc>
                        <a:spcBef>
                          <a:spcPts val="250"/>
                        </a:spcBef>
                        <a:spcAft>
                          <a:spcPts val="0"/>
                        </a:spcAft>
                      </a:pPr>
                      <a:r>
                        <a:rPr lang="en-US" sz="1000">
                          <a:effectLst/>
                        </a:rPr>
                        <a:t>15.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dirty="0">
                          <a:effectLst/>
                        </a:rPr>
                        <a:t>slcode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8937109"/>
                  </a:ext>
                </a:extLst>
              </a:tr>
              <a:tr h="120572">
                <a:tc>
                  <a:txBody>
                    <a:bodyPr/>
                    <a:lstStyle/>
                    <a:p>
                      <a:pPr marL="55245" marR="718185" algn="ctr">
                        <a:lnSpc>
                          <a:spcPts val="1315"/>
                        </a:lnSpc>
                        <a:spcBef>
                          <a:spcPts val="250"/>
                        </a:spcBef>
                        <a:spcAft>
                          <a:spcPts val="0"/>
                        </a:spcAft>
                      </a:pPr>
                      <a:r>
                        <a:rPr lang="en-US" sz="1000">
                          <a:effectLst/>
                        </a:rPr>
                        <a:t>16.</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50"/>
                        </a:spcBef>
                        <a:spcAft>
                          <a:spcPts val="0"/>
                        </a:spcAft>
                      </a:pPr>
                      <a:r>
                        <a:rPr lang="en-US" sz="1000" dirty="0">
                          <a:effectLst/>
                        </a:rPr>
                        <a:t>ind</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Bef>
                          <a:spcPts val="250"/>
                        </a:spcBef>
                        <a:spcAft>
                          <a:spcPts val="0"/>
                        </a:spcAft>
                      </a:pPr>
                      <a:r>
                        <a:rPr lang="en-US" sz="1000">
                          <a:effectLst/>
                        </a:rPr>
                        <a:t>varchar(2)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45214850"/>
                  </a:ext>
                </a:extLst>
              </a:tr>
              <a:tr h="119486">
                <a:tc>
                  <a:txBody>
                    <a:bodyPr/>
                    <a:lstStyle/>
                    <a:p>
                      <a:pPr marL="55245" marR="718185" algn="ctr">
                        <a:lnSpc>
                          <a:spcPts val="1315"/>
                        </a:lnSpc>
                        <a:spcBef>
                          <a:spcPts val="235"/>
                        </a:spcBef>
                        <a:spcAft>
                          <a:spcPts val="0"/>
                        </a:spcAft>
                      </a:pPr>
                      <a:r>
                        <a:rPr lang="en-US" sz="1000" dirty="0">
                          <a:effectLst/>
                        </a:rPr>
                        <a:t>17.</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000" dirty="0">
                          <a:effectLst/>
                        </a:rPr>
                        <a:t>issueloccode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Bef>
                          <a:spcPts val="235"/>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95544153"/>
                  </a:ext>
                </a:extLst>
              </a:tr>
              <a:tr h="119486">
                <a:tc>
                  <a:txBody>
                    <a:bodyPr/>
                    <a:lstStyle/>
                    <a:p>
                      <a:pPr marL="55245" marR="718185" algn="ctr">
                        <a:lnSpc>
                          <a:spcPts val="1315"/>
                        </a:lnSpc>
                        <a:spcBef>
                          <a:spcPts val="235"/>
                        </a:spcBef>
                        <a:spcAft>
                          <a:spcPts val="0"/>
                        </a:spcAft>
                      </a:pPr>
                      <a:r>
                        <a:rPr lang="en-US" sz="1000">
                          <a:effectLst/>
                        </a:rPr>
                        <a:t>18.</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000" dirty="0">
                          <a:effectLst/>
                        </a:rPr>
                        <a:t>wccode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Bef>
                          <a:spcPts val="235"/>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86165352"/>
                  </a:ext>
                </a:extLst>
              </a:tr>
              <a:tr h="119486">
                <a:tc>
                  <a:txBody>
                    <a:bodyPr/>
                    <a:lstStyle/>
                    <a:p>
                      <a:pPr marL="55245" marR="718185" algn="ctr">
                        <a:lnSpc>
                          <a:spcPts val="1305"/>
                        </a:lnSpc>
                        <a:spcBef>
                          <a:spcPts val="250"/>
                        </a:spcBef>
                        <a:spcAft>
                          <a:spcPts val="0"/>
                        </a:spcAft>
                      </a:pPr>
                      <a:r>
                        <a:rPr lang="en-US" sz="1000">
                          <a:effectLst/>
                        </a:rPr>
                        <a:t>19.</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dirty="0">
                          <a:effectLst/>
                        </a:rPr>
                        <a:t>issueqtystockuom</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varchar(6)</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04110412"/>
                  </a:ext>
                </a:extLst>
              </a:tr>
              <a:tr h="119486">
                <a:tc>
                  <a:txBody>
                    <a:bodyPr/>
                    <a:lstStyle/>
                    <a:p>
                      <a:pPr marL="55245" marR="718185" algn="ctr">
                        <a:lnSpc>
                          <a:spcPts val="1305"/>
                        </a:lnSpc>
                        <a:spcBef>
                          <a:spcPts val="250"/>
                        </a:spcBef>
                        <a:spcAft>
                          <a:spcPts val="0"/>
                        </a:spcAft>
                      </a:pPr>
                      <a:r>
                        <a:rPr lang="en-US" sz="1000" dirty="0">
                          <a:effectLst/>
                        </a:rPr>
                        <a:t>20.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dirty="0">
                          <a:effectLst/>
                        </a:rPr>
                        <a:t>remark</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dirty="0">
                          <a:effectLst/>
                        </a:rPr>
                        <a:t>varchar(100)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07835548"/>
                  </a:ext>
                </a:extLst>
              </a:tr>
              <a:tr h="119486">
                <a:tc>
                  <a:txBody>
                    <a:bodyPr/>
                    <a:lstStyle/>
                    <a:p>
                      <a:pPr marL="55245" marR="718185" algn="ctr">
                        <a:lnSpc>
                          <a:spcPts val="1305"/>
                        </a:lnSpc>
                        <a:spcBef>
                          <a:spcPts val="250"/>
                        </a:spcBef>
                        <a:spcAft>
                          <a:spcPts val="0"/>
                        </a:spcAft>
                      </a:pPr>
                      <a:r>
                        <a:rPr lang="en-US" sz="1000">
                          <a:effectLst/>
                        </a:rPr>
                        <a:t>21.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divcode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dirty="0">
                          <a:effectLst/>
                        </a:rPr>
                        <a:t>varchar(5)</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504346"/>
                  </a:ext>
                </a:extLst>
              </a:tr>
              <a:tr h="119486">
                <a:tc>
                  <a:txBody>
                    <a:bodyPr/>
                    <a:lstStyle/>
                    <a:p>
                      <a:pPr marL="55245" marR="718185" algn="ctr">
                        <a:lnSpc>
                          <a:spcPts val="1305"/>
                        </a:lnSpc>
                        <a:spcBef>
                          <a:spcPts val="250"/>
                        </a:spcBef>
                        <a:spcAft>
                          <a:spcPts val="0"/>
                        </a:spcAft>
                      </a:pPr>
                      <a:r>
                        <a:rPr lang="en-US" sz="1000" dirty="0">
                          <a:effectLst/>
                        </a:rPr>
                        <a:t>22.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loccode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dirty="0">
                          <a:effectLst/>
                        </a:rPr>
                        <a:t>varchar(5)</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54855423"/>
                  </a:ext>
                </a:extLst>
              </a:tr>
              <a:tr h="119486">
                <a:tc>
                  <a:txBody>
                    <a:bodyPr/>
                    <a:lstStyle/>
                    <a:p>
                      <a:pPr marL="55245" marR="718185" algn="ctr">
                        <a:lnSpc>
                          <a:spcPts val="1305"/>
                        </a:lnSpc>
                        <a:spcBef>
                          <a:spcPts val="250"/>
                        </a:spcBef>
                        <a:spcAft>
                          <a:spcPts val="0"/>
                        </a:spcAft>
                      </a:pPr>
                      <a:r>
                        <a:rPr lang="en-US" sz="1000" dirty="0">
                          <a:effectLst/>
                        </a:rPr>
                        <a:t>23.</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clicode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dirty="0">
                          <a:effectLst/>
                        </a:rPr>
                        <a:t>varchar(5)</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47716092"/>
                  </a:ext>
                </a:extLst>
              </a:tr>
              <a:tr h="119486">
                <a:tc>
                  <a:txBody>
                    <a:bodyPr/>
                    <a:lstStyle/>
                    <a:p>
                      <a:pPr marL="55245" marR="718185" algn="ctr">
                        <a:lnSpc>
                          <a:spcPts val="1305"/>
                        </a:lnSpc>
                        <a:spcBef>
                          <a:spcPts val="250"/>
                        </a:spcBef>
                        <a:spcAft>
                          <a:spcPts val="0"/>
                        </a:spcAft>
                      </a:pPr>
                      <a:r>
                        <a:rPr lang="en-US" sz="1000">
                          <a:effectLst/>
                        </a:rPr>
                        <a:t>24.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dirty="0">
                          <a:effectLst/>
                        </a:rPr>
                        <a:t>userid</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uniqueidentifier</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000" dirty="0">
                          <a:effectLst/>
                        </a:rPr>
                        <a:t>Foreign</a:t>
                      </a:r>
                      <a:r>
                        <a:rPr lang="en-US" sz="1000" spc="-15" dirty="0">
                          <a:effectLst/>
                        </a:rPr>
                        <a:t> </a:t>
                      </a:r>
                      <a:r>
                        <a:rPr lang="en-US" sz="1000" dirty="0">
                          <a:effectLst/>
                        </a:rPr>
                        <a:t>Key</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30961878"/>
                  </a:ext>
                </a:extLst>
              </a:tr>
              <a:tr h="119848">
                <a:tc>
                  <a:txBody>
                    <a:bodyPr/>
                    <a:lstStyle/>
                    <a:p>
                      <a:pPr marL="55245" marR="718185" algn="ctr">
                        <a:lnSpc>
                          <a:spcPts val="1305"/>
                        </a:lnSpc>
                        <a:spcBef>
                          <a:spcPts val="250"/>
                        </a:spcBef>
                        <a:spcAft>
                          <a:spcPts val="0"/>
                        </a:spcAft>
                      </a:pPr>
                      <a:r>
                        <a:rPr lang="en-US" sz="1000">
                          <a:effectLst/>
                        </a:rPr>
                        <a:t>25.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sysdate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datetime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15122139"/>
                  </a:ext>
                </a:extLst>
              </a:tr>
              <a:tr h="119486">
                <a:tc>
                  <a:txBody>
                    <a:bodyPr/>
                    <a:lstStyle/>
                    <a:p>
                      <a:pPr marL="55245" marR="718185" algn="ctr">
                        <a:lnSpc>
                          <a:spcPts val="1305"/>
                        </a:lnSpc>
                        <a:spcBef>
                          <a:spcPts val="250"/>
                        </a:spcBef>
                        <a:spcAft>
                          <a:spcPts val="0"/>
                        </a:spcAft>
                      </a:pPr>
                      <a:r>
                        <a:rPr lang="en-US" sz="1000">
                          <a:effectLst/>
                        </a:rPr>
                        <a:t>26.</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dirty="0">
                          <a:effectLst/>
                        </a:rPr>
                        <a:t>jobvno</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varchar(10)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000" dirty="0">
                          <a:effectLst/>
                        </a:rPr>
                        <a:t>Foreign</a:t>
                      </a:r>
                      <a:r>
                        <a:rPr lang="en-US" sz="1000" spc="-15" dirty="0">
                          <a:effectLst/>
                        </a:rPr>
                        <a:t> </a:t>
                      </a:r>
                      <a:r>
                        <a:rPr lang="en-US" sz="1000" dirty="0">
                          <a:effectLst/>
                        </a:rPr>
                        <a:t>Key</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81821221"/>
                  </a:ext>
                </a:extLst>
              </a:tr>
              <a:tr h="119486">
                <a:tc>
                  <a:txBody>
                    <a:bodyPr/>
                    <a:lstStyle/>
                    <a:p>
                      <a:pPr marL="55245" marR="718185" algn="ctr">
                        <a:lnSpc>
                          <a:spcPts val="1305"/>
                        </a:lnSpc>
                        <a:spcBef>
                          <a:spcPts val="250"/>
                        </a:spcBef>
                        <a:spcAft>
                          <a:spcPts val="0"/>
                        </a:spcAft>
                      </a:pPr>
                      <a:r>
                        <a:rPr lang="en-US" sz="1000">
                          <a:effectLst/>
                        </a:rPr>
                        <a:t>27.</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dirty="0">
                          <a:effectLst/>
                        </a:rPr>
                        <a:t>seqno</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a:effectLst/>
                        </a:rPr>
                        <a:t>varchar(15)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25241441"/>
                  </a:ext>
                </a:extLst>
              </a:tr>
              <a:tr h="120572">
                <a:tc>
                  <a:txBody>
                    <a:bodyPr/>
                    <a:lstStyle/>
                    <a:p>
                      <a:pPr marL="55245" marR="718185" algn="ctr">
                        <a:lnSpc>
                          <a:spcPts val="1315"/>
                        </a:lnSpc>
                        <a:spcBef>
                          <a:spcPts val="250"/>
                        </a:spcBef>
                        <a:spcAft>
                          <a:spcPts val="0"/>
                        </a:spcAft>
                      </a:pPr>
                      <a:r>
                        <a:rPr lang="en-US" sz="1000">
                          <a:effectLst/>
                        </a:rPr>
                        <a:t>28.</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50"/>
                        </a:spcBef>
                        <a:spcAft>
                          <a:spcPts val="0"/>
                        </a:spcAft>
                      </a:pPr>
                      <a:r>
                        <a:rPr lang="en-US" sz="1000" dirty="0">
                          <a:effectLst/>
                        </a:rPr>
                        <a:t>refdocno</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Bef>
                          <a:spcPts val="250"/>
                        </a:spcBef>
                        <a:spcAft>
                          <a:spcPts val="0"/>
                        </a:spcAft>
                      </a:pPr>
                      <a:r>
                        <a:rPr lang="en-US" sz="1000">
                          <a:effectLst/>
                        </a:rPr>
                        <a:t>varchar(10)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83806480"/>
                  </a:ext>
                </a:extLst>
              </a:tr>
              <a:tr h="119486">
                <a:tc>
                  <a:txBody>
                    <a:bodyPr/>
                    <a:lstStyle/>
                    <a:p>
                      <a:pPr marL="55245" marR="718185" algn="ctr">
                        <a:lnSpc>
                          <a:spcPts val="1315"/>
                        </a:lnSpc>
                        <a:spcBef>
                          <a:spcPts val="235"/>
                        </a:spcBef>
                        <a:spcAft>
                          <a:spcPts val="0"/>
                        </a:spcAft>
                      </a:pPr>
                      <a:r>
                        <a:rPr lang="en-US" sz="1000">
                          <a:effectLst/>
                        </a:rPr>
                        <a:t>29.</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000">
                          <a:effectLst/>
                        </a:rPr>
                        <a:t>refdoctype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Bef>
                          <a:spcPts val="235"/>
                        </a:spcBef>
                        <a:spcAft>
                          <a:spcPts val="0"/>
                        </a:spcAft>
                      </a:pPr>
                      <a:r>
                        <a:rPr lang="en-US" sz="1000" dirty="0">
                          <a:effectLst/>
                        </a:rPr>
                        <a:t>varchar(5)</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93114462"/>
                  </a:ext>
                </a:extLst>
              </a:tr>
              <a:tr h="119486">
                <a:tc>
                  <a:txBody>
                    <a:bodyPr/>
                    <a:lstStyle/>
                    <a:p>
                      <a:pPr marL="55245" marR="718185" algn="ctr">
                        <a:lnSpc>
                          <a:spcPts val="1315"/>
                        </a:lnSpc>
                        <a:spcBef>
                          <a:spcPts val="235"/>
                        </a:spcBef>
                        <a:spcAft>
                          <a:spcPts val="0"/>
                        </a:spcAft>
                      </a:pPr>
                      <a:r>
                        <a:rPr lang="en-US" sz="1000">
                          <a:effectLst/>
                        </a:rPr>
                        <a:t>30.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000">
                          <a:effectLst/>
                        </a:rPr>
                        <a:t>refdocdate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Bef>
                          <a:spcPts val="235"/>
                        </a:spcBef>
                        <a:spcAft>
                          <a:spcPts val="0"/>
                        </a:spcAft>
                      </a:pPr>
                      <a:r>
                        <a:rPr lang="en-US" sz="1000" dirty="0">
                          <a:effectLst/>
                        </a:rPr>
                        <a:t>datetime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08570187"/>
                  </a:ext>
                </a:extLst>
              </a:tr>
              <a:tr h="119486">
                <a:tc>
                  <a:txBody>
                    <a:bodyPr/>
                    <a:lstStyle/>
                    <a:p>
                      <a:pPr marL="55245" marR="718185" algn="ctr">
                        <a:lnSpc>
                          <a:spcPts val="1305"/>
                        </a:lnSpc>
                        <a:spcBef>
                          <a:spcPts val="250"/>
                        </a:spcBef>
                        <a:spcAft>
                          <a:spcPts val="0"/>
                        </a:spcAft>
                      </a:pPr>
                      <a:r>
                        <a:rPr lang="en-US" sz="1000">
                          <a:effectLst/>
                        </a:rPr>
                        <a:t>31.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000">
                          <a:effectLst/>
                        </a:rPr>
                        <a:t>weight</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250"/>
                        </a:spcBef>
                        <a:spcAft>
                          <a:spcPts val="0"/>
                        </a:spcAft>
                      </a:pPr>
                      <a:r>
                        <a:rPr lang="en-US" sz="1000" dirty="0">
                          <a:effectLst/>
                        </a:rPr>
                        <a:t>numeric(10,2)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3574052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42559696"/>
              </p:ext>
            </p:extLst>
          </p:nvPr>
        </p:nvGraphicFramePr>
        <p:xfrm>
          <a:off x="1705897" y="5541821"/>
          <a:ext cx="6832600" cy="1225656"/>
        </p:xfrm>
        <a:graphic>
          <a:graphicData uri="http://schemas.openxmlformats.org/drawingml/2006/table">
            <a:tbl>
              <a:tblPr firstRow="1" firstCol="1" lastRow="1" lastCol="1" bandRow="1" bandCol="1">
                <a:tableStyleId>{5940675A-B579-460E-94D1-54222C63F5DA}</a:tableStyleId>
              </a:tblPr>
              <a:tblGrid>
                <a:gridCol w="1677073">
                  <a:extLst>
                    <a:ext uri="{9D8B030D-6E8A-4147-A177-3AD203B41FA5}">
                      <a16:colId xmlns:a16="http://schemas.microsoft.com/office/drawing/2014/main" val="1907055969"/>
                    </a:ext>
                  </a:extLst>
                </a:gridCol>
                <a:gridCol w="1727959">
                  <a:extLst>
                    <a:ext uri="{9D8B030D-6E8A-4147-A177-3AD203B41FA5}">
                      <a16:colId xmlns:a16="http://schemas.microsoft.com/office/drawing/2014/main" val="1274055493"/>
                    </a:ext>
                  </a:extLst>
                </a:gridCol>
                <a:gridCol w="1720690">
                  <a:extLst>
                    <a:ext uri="{9D8B030D-6E8A-4147-A177-3AD203B41FA5}">
                      <a16:colId xmlns:a16="http://schemas.microsoft.com/office/drawing/2014/main" val="1204487804"/>
                    </a:ext>
                  </a:extLst>
                </a:gridCol>
                <a:gridCol w="1706878">
                  <a:extLst>
                    <a:ext uri="{9D8B030D-6E8A-4147-A177-3AD203B41FA5}">
                      <a16:colId xmlns:a16="http://schemas.microsoft.com/office/drawing/2014/main" val="1813427152"/>
                    </a:ext>
                  </a:extLst>
                </a:gridCol>
              </a:tblGrid>
              <a:tr h="175646">
                <a:tc>
                  <a:txBody>
                    <a:bodyPr/>
                    <a:lstStyle/>
                    <a:p>
                      <a:pPr marL="296545">
                        <a:lnSpc>
                          <a:spcPts val="1350"/>
                        </a:lnSpc>
                        <a:spcBef>
                          <a:spcPts val="200"/>
                        </a:spcBef>
                        <a:spcAft>
                          <a:spcPts val="0"/>
                        </a:spcAft>
                      </a:pPr>
                      <a:r>
                        <a:rPr lang="en-US" sz="1000" dirty="0" smtClean="0">
                          <a:effectLst/>
                        </a:rPr>
                        <a:t>    32</a:t>
                      </a:r>
                      <a:r>
                        <a:rPr lang="en-US" sz="1000" dirty="0">
                          <a:effectLst/>
                        </a:rPr>
                        <a:t>.</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50"/>
                        </a:lnSpc>
                        <a:spcBef>
                          <a:spcPts val="200"/>
                        </a:spcBef>
                        <a:spcAft>
                          <a:spcPts val="0"/>
                        </a:spcAft>
                      </a:pPr>
                      <a:r>
                        <a:rPr lang="en-US" sz="1000" dirty="0">
                          <a:effectLst/>
                        </a:rPr>
                        <a:t>rate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50"/>
                        </a:lnSpc>
                        <a:spcBef>
                          <a:spcPts val="200"/>
                        </a:spcBef>
                        <a:spcAft>
                          <a:spcPts val="0"/>
                        </a:spcAft>
                      </a:pPr>
                      <a:r>
                        <a:rPr lang="en-US" sz="1000" dirty="0">
                          <a:effectLst/>
                        </a:rPr>
                        <a:t>numeric(10,2)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04577694"/>
                  </a:ext>
                </a:extLst>
              </a:tr>
              <a:tr h="175646">
                <a:tc>
                  <a:txBody>
                    <a:bodyPr/>
                    <a:lstStyle/>
                    <a:p>
                      <a:pPr marL="296545">
                        <a:lnSpc>
                          <a:spcPts val="1350"/>
                        </a:lnSpc>
                        <a:spcBef>
                          <a:spcPts val="205"/>
                        </a:spcBef>
                        <a:spcAft>
                          <a:spcPts val="0"/>
                        </a:spcAft>
                      </a:pPr>
                      <a:r>
                        <a:rPr lang="en-US" sz="1000" dirty="0" smtClean="0">
                          <a:effectLst/>
                        </a:rPr>
                        <a:t>    33</a:t>
                      </a:r>
                      <a:r>
                        <a:rPr lang="en-US" sz="1000" dirty="0">
                          <a:effectLst/>
                        </a:rPr>
                        <a:t>.</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50"/>
                        </a:lnSpc>
                        <a:spcBef>
                          <a:spcPts val="205"/>
                        </a:spcBef>
                        <a:spcAft>
                          <a:spcPts val="0"/>
                        </a:spcAft>
                      </a:pPr>
                      <a:r>
                        <a:rPr lang="en-US" sz="1000" dirty="0">
                          <a:effectLst/>
                        </a:rPr>
                        <a:t>balqty</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50"/>
                        </a:lnSpc>
                        <a:spcBef>
                          <a:spcPts val="205"/>
                        </a:spcBef>
                        <a:spcAft>
                          <a:spcPts val="0"/>
                        </a:spcAft>
                      </a:pPr>
                      <a:r>
                        <a:rPr lang="en-US" sz="1000">
                          <a:effectLst/>
                        </a:rPr>
                        <a:t>numeric(10,2)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45335924"/>
                  </a:ext>
                </a:extLst>
              </a:tr>
              <a:tr h="173064">
                <a:tc>
                  <a:txBody>
                    <a:bodyPr/>
                    <a:lstStyle/>
                    <a:p>
                      <a:pPr marL="296545">
                        <a:lnSpc>
                          <a:spcPts val="1340"/>
                        </a:lnSpc>
                        <a:spcBef>
                          <a:spcPts val="215"/>
                        </a:spcBef>
                        <a:spcAft>
                          <a:spcPts val="0"/>
                        </a:spcAft>
                      </a:pPr>
                      <a:r>
                        <a:rPr lang="en-US" sz="1000" dirty="0" smtClean="0">
                          <a:effectLst/>
                        </a:rPr>
                        <a:t>    34</a:t>
                      </a:r>
                      <a:r>
                        <a:rPr lang="en-US" sz="1000" dirty="0">
                          <a:effectLst/>
                        </a:rPr>
                        <a:t>.</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000" dirty="0">
                          <a:effectLst/>
                        </a:rPr>
                        <a:t>batchno</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40"/>
                        </a:lnSpc>
                        <a:spcBef>
                          <a:spcPts val="215"/>
                        </a:spcBef>
                        <a:spcAft>
                          <a:spcPts val="0"/>
                        </a:spcAft>
                      </a:pPr>
                      <a:r>
                        <a:rPr lang="en-US" sz="1000">
                          <a:effectLst/>
                        </a:rPr>
                        <a:t>varchar(10)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02527077"/>
                  </a:ext>
                </a:extLst>
              </a:tr>
              <a:tr h="175646">
                <a:tc>
                  <a:txBody>
                    <a:bodyPr/>
                    <a:lstStyle/>
                    <a:p>
                      <a:pPr marL="296545">
                        <a:lnSpc>
                          <a:spcPts val="1340"/>
                        </a:lnSpc>
                        <a:spcBef>
                          <a:spcPts val="215"/>
                        </a:spcBef>
                        <a:spcAft>
                          <a:spcPts val="0"/>
                        </a:spcAft>
                      </a:pPr>
                      <a:r>
                        <a:rPr lang="en-US" sz="1000" dirty="0" smtClean="0">
                          <a:effectLst/>
                        </a:rPr>
                        <a:t>    35</a:t>
                      </a:r>
                      <a:r>
                        <a:rPr lang="en-US" sz="1000" dirty="0">
                          <a:effectLst/>
                        </a:rPr>
                        <a:t>.</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000" dirty="0">
                          <a:effectLst/>
                        </a:rPr>
                        <a:t>MachCode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40"/>
                        </a:lnSpc>
                        <a:spcBef>
                          <a:spcPts val="215"/>
                        </a:spcBef>
                        <a:spcAft>
                          <a:spcPts val="0"/>
                        </a:spcAft>
                      </a:pPr>
                      <a:r>
                        <a:rPr lang="en-US" sz="1000">
                          <a:effectLst/>
                        </a:rPr>
                        <a:t>varchar(15)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70"/>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16454612"/>
                  </a:ext>
                </a:extLst>
              </a:tr>
              <a:tr h="173064">
                <a:tc>
                  <a:txBody>
                    <a:bodyPr/>
                    <a:lstStyle/>
                    <a:p>
                      <a:pPr marL="296545">
                        <a:lnSpc>
                          <a:spcPts val="1340"/>
                        </a:lnSpc>
                        <a:spcBef>
                          <a:spcPts val="215"/>
                        </a:spcBef>
                        <a:spcAft>
                          <a:spcPts val="0"/>
                        </a:spcAft>
                      </a:pPr>
                      <a:r>
                        <a:rPr lang="en-US" sz="1000" dirty="0" smtClean="0">
                          <a:effectLst/>
                        </a:rPr>
                        <a:t>    36</a:t>
                      </a:r>
                      <a:r>
                        <a:rPr lang="en-US" sz="1000" dirty="0">
                          <a:effectLst/>
                        </a:rPr>
                        <a:t>.</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000" dirty="0">
                          <a:effectLst/>
                        </a:rPr>
                        <a:t>mrdoctype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40"/>
                        </a:lnSpc>
                        <a:spcBef>
                          <a:spcPts val="215"/>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60721659"/>
                  </a:ext>
                </a:extLst>
              </a:tr>
              <a:tr h="173064">
                <a:tc>
                  <a:txBody>
                    <a:bodyPr/>
                    <a:lstStyle/>
                    <a:p>
                      <a:pPr marL="296545">
                        <a:lnSpc>
                          <a:spcPts val="1340"/>
                        </a:lnSpc>
                        <a:spcBef>
                          <a:spcPts val="215"/>
                        </a:spcBef>
                        <a:spcAft>
                          <a:spcPts val="0"/>
                        </a:spcAft>
                      </a:pPr>
                      <a:r>
                        <a:rPr lang="en-US" sz="1000" dirty="0" smtClean="0">
                          <a:effectLst/>
                        </a:rPr>
                        <a:t>    37</a:t>
                      </a:r>
                      <a:r>
                        <a:rPr lang="en-US" sz="1000" dirty="0">
                          <a:effectLst/>
                        </a:rPr>
                        <a:t>.</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000" dirty="0">
                          <a:effectLst/>
                        </a:rPr>
                        <a:t>ccode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40"/>
                        </a:lnSpc>
                        <a:spcBef>
                          <a:spcPts val="215"/>
                        </a:spcBef>
                        <a:spcAft>
                          <a:spcPts val="0"/>
                        </a:spcAft>
                      </a:pPr>
                      <a:r>
                        <a:rPr lang="en-US" sz="1000" dirty="0">
                          <a:effectLst/>
                        </a:rPr>
                        <a:t>varchar(10)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39002178"/>
                  </a:ext>
                </a:extLst>
              </a:tr>
              <a:tr h="173064">
                <a:tc>
                  <a:txBody>
                    <a:bodyPr/>
                    <a:lstStyle/>
                    <a:p>
                      <a:pPr marL="296545">
                        <a:lnSpc>
                          <a:spcPts val="1340"/>
                        </a:lnSpc>
                        <a:spcBef>
                          <a:spcPts val="215"/>
                        </a:spcBef>
                        <a:spcAft>
                          <a:spcPts val="0"/>
                        </a:spcAft>
                      </a:pPr>
                      <a:r>
                        <a:rPr lang="en-US" sz="1000" dirty="0" smtClean="0">
                          <a:effectLst/>
                        </a:rPr>
                        <a:t>   38</a:t>
                      </a:r>
                      <a:r>
                        <a:rPr lang="en-US" sz="1000" dirty="0">
                          <a:effectLst/>
                        </a:rPr>
                        <a:t>.</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000" dirty="0">
                          <a:effectLst/>
                        </a:rPr>
                        <a:t>subccode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40"/>
                        </a:lnSpc>
                        <a:spcBef>
                          <a:spcPts val="215"/>
                        </a:spcBef>
                        <a:spcAft>
                          <a:spcPts val="0"/>
                        </a:spcAft>
                      </a:pPr>
                      <a:r>
                        <a:rPr lang="en-US" sz="1000" dirty="0">
                          <a:effectLst/>
                        </a:rPr>
                        <a:t>varchar(10)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49479721"/>
                  </a:ext>
                </a:extLst>
              </a:tr>
            </a:tbl>
          </a:graphicData>
        </a:graphic>
      </p:graphicFrame>
      <p:sp>
        <p:nvSpPr>
          <p:cNvPr id="7" name="Rectangle 2"/>
          <p:cNvSpPr>
            <a:spLocks noChangeArrowheads="1"/>
          </p:cNvSpPr>
          <p:nvPr/>
        </p:nvSpPr>
        <p:spPr bwMode="auto">
          <a:xfrm>
            <a:off x="4062413" y="3343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TextBox 7"/>
          <p:cNvSpPr txBox="1"/>
          <p:nvPr/>
        </p:nvSpPr>
        <p:spPr>
          <a:xfrm>
            <a:off x="8555383" y="144801"/>
            <a:ext cx="2552700" cy="646331"/>
          </a:xfrm>
          <a:prstGeom prst="rect">
            <a:avLst/>
          </a:prstGeom>
          <a:noFill/>
        </p:spPr>
        <p:txBody>
          <a:bodyPr wrap="square" rtlCol="0">
            <a:spAutoFit/>
          </a:bodyPr>
          <a:lstStyle/>
          <a:p>
            <a:r>
              <a:rPr lang="en-US" b="1" dirty="0"/>
              <a:t>Table Name: Stock</a:t>
            </a:r>
            <a:endParaRPr lang="en-IN" dirty="0"/>
          </a:p>
          <a:p>
            <a:endParaRPr lang="en-IN" dirty="0"/>
          </a:p>
        </p:txBody>
      </p:sp>
    </p:spTree>
    <p:extLst>
      <p:ext uri="{BB962C8B-B14F-4D97-AF65-F5344CB8AC3E}">
        <p14:creationId xmlns:p14="http://schemas.microsoft.com/office/powerpoint/2010/main" val="15657248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3700" y="101600"/>
            <a:ext cx="4495800" cy="457200"/>
          </a:xfrm>
          <a:prstGeom prst="rect">
            <a:avLst/>
          </a:prstGeom>
          <a:noFill/>
        </p:spPr>
        <p:txBody>
          <a:bodyPr wrap="square" rtlCol="0">
            <a:spAutoFit/>
          </a:bodyPr>
          <a:lstStyle/>
          <a:p>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562148408"/>
              </p:ext>
            </p:extLst>
          </p:nvPr>
        </p:nvGraphicFramePr>
        <p:xfrm>
          <a:off x="1579418" y="558800"/>
          <a:ext cx="7869382" cy="2997200"/>
        </p:xfrm>
        <a:graphic>
          <a:graphicData uri="http://schemas.openxmlformats.org/drawingml/2006/table">
            <a:tbl>
              <a:tblPr firstRow="1" firstCol="1" lastRow="1" lastCol="1" bandRow="1" bandCol="1">
                <a:tableStyleId>{5940675A-B579-460E-94D1-54222C63F5DA}</a:tableStyleId>
              </a:tblPr>
              <a:tblGrid>
                <a:gridCol w="1931353">
                  <a:extLst>
                    <a:ext uri="{9D8B030D-6E8A-4147-A177-3AD203B41FA5}">
                      <a16:colId xmlns:a16="http://schemas.microsoft.com/office/drawing/2014/main" val="2380117797"/>
                    </a:ext>
                  </a:extLst>
                </a:gridCol>
                <a:gridCol w="1995265">
                  <a:extLst>
                    <a:ext uri="{9D8B030D-6E8A-4147-A177-3AD203B41FA5}">
                      <a16:colId xmlns:a16="http://schemas.microsoft.com/office/drawing/2014/main" val="3417118561"/>
                    </a:ext>
                  </a:extLst>
                </a:gridCol>
                <a:gridCol w="1973477">
                  <a:extLst>
                    <a:ext uri="{9D8B030D-6E8A-4147-A177-3AD203B41FA5}">
                      <a16:colId xmlns:a16="http://schemas.microsoft.com/office/drawing/2014/main" val="2469999743"/>
                    </a:ext>
                  </a:extLst>
                </a:gridCol>
                <a:gridCol w="1969287">
                  <a:extLst>
                    <a:ext uri="{9D8B030D-6E8A-4147-A177-3AD203B41FA5}">
                      <a16:colId xmlns:a16="http://schemas.microsoft.com/office/drawing/2014/main" val="142038137"/>
                    </a:ext>
                  </a:extLst>
                </a:gridCol>
              </a:tblGrid>
              <a:tr h="308674">
                <a:tc>
                  <a:txBody>
                    <a:bodyPr/>
                    <a:lstStyle/>
                    <a:p>
                      <a:pPr marL="67945">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spcAft>
                          <a:spcPts val="0"/>
                        </a:spcAft>
                      </a:pPr>
                      <a:r>
                        <a:rPr lang="en-US" sz="1400" b="1" dirty="0">
                          <a:effectLst/>
                        </a:rPr>
                        <a:t>Constraint</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67410967"/>
                  </a:ext>
                </a:extLst>
              </a:tr>
              <a:tr h="206617">
                <a:tc>
                  <a:txBody>
                    <a:bodyPr/>
                    <a:lstStyle/>
                    <a:p>
                      <a:pPr marL="296545">
                        <a:lnSpc>
                          <a:spcPts val="1195"/>
                        </a:lnSpc>
                        <a:spcBef>
                          <a:spcPts val="355"/>
                        </a:spcBef>
                        <a:spcAft>
                          <a:spcPts val="0"/>
                        </a:spcAft>
                      </a:pPr>
                      <a:r>
                        <a:rPr lang="en-US" sz="1100" dirty="0">
                          <a:effectLst/>
                        </a:rPr>
                        <a:t>1.</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Bef>
                          <a:spcPts val="235"/>
                        </a:spcBef>
                        <a:spcAft>
                          <a:spcPts val="0"/>
                        </a:spcAft>
                      </a:pPr>
                      <a:r>
                        <a:rPr lang="en-US" sz="1200">
                          <a:effectLst/>
                        </a:rPr>
                        <a:t>doctype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79756016"/>
                  </a:ext>
                </a:extLst>
              </a:tr>
              <a:tr h="206617">
                <a:tc>
                  <a:txBody>
                    <a:bodyPr/>
                    <a:lstStyle/>
                    <a:p>
                      <a:pPr marL="296545">
                        <a:lnSpc>
                          <a:spcPts val="1195"/>
                        </a:lnSpc>
                        <a:spcBef>
                          <a:spcPts val="355"/>
                        </a:spcBef>
                        <a:spcAft>
                          <a:spcPts val="0"/>
                        </a:spcAft>
                      </a:pPr>
                      <a:r>
                        <a:rPr lang="en-US" sz="1100" dirty="0">
                          <a:effectLst/>
                        </a:rPr>
                        <a:t>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a:effectLst/>
                        </a:rPr>
                        <a:t>fiyear</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a:effectLst/>
                        </a:rPr>
                        <a:t>varchar(4)</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93047434"/>
                  </a:ext>
                </a:extLst>
              </a:tr>
              <a:tr h="206617">
                <a:tc>
                  <a:txBody>
                    <a:bodyPr/>
                    <a:lstStyle/>
                    <a:p>
                      <a:pPr marL="296545">
                        <a:lnSpc>
                          <a:spcPts val="1195"/>
                        </a:lnSpc>
                        <a:spcBef>
                          <a:spcPts val="355"/>
                        </a:spcBef>
                        <a:spcAft>
                          <a:spcPts val="0"/>
                        </a:spcAft>
                      </a:pPr>
                      <a:r>
                        <a:rPr lang="en-US" sz="1100" dirty="0">
                          <a:effectLst/>
                        </a:rPr>
                        <a:t>3.</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a:effectLst/>
                        </a:rPr>
                        <a:t>aprodvno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18137581"/>
                  </a:ext>
                </a:extLst>
              </a:tr>
              <a:tr h="206617">
                <a:tc>
                  <a:txBody>
                    <a:bodyPr/>
                    <a:lstStyle/>
                    <a:p>
                      <a:pPr marL="296545">
                        <a:lnSpc>
                          <a:spcPts val="1195"/>
                        </a:lnSpc>
                        <a:spcBef>
                          <a:spcPts val="355"/>
                        </a:spcBef>
                        <a:spcAft>
                          <a:spcPts val="0"/>
                        </a:spcAft>
                      </a:pPr>
                      <a:r>
                        <a:rPr lang="en-US" sz="1100" dirty="0">
                          <a:effectLst/>
                        </a:rPr>
                        <a:t>4.</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a:effectLst/>
                        </a:rPr>
                        <a:t>actprodno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405"/>
                        </a:lnSpc>
                        <a:spcAft>
                          <a:spcPts val="0"/>
                        </a:spcAft>
                      </a:pPr>
                      <a:r>
                        <a:rPr lang="en-US" sz="1200">
                          <a:effectLst/>
                        </a:rPr>
                        <a:t>Primary</a:t>
                      </a:r>
                      <a:r>
                        <a:rPr lang="en-US" sz="1200" spc="-10">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12984261"/>
                  </a:ext>
                </a:extLst>
              </a:tr>
              <a:tr h="206617">
                <a:tc>
                  <a:txBody>
                    <a:bodyPr/>
                    <a:lstStyle/>
                    <a:p>
                      <a:pPr marL="296545">
                        <a:lnSpc>
                          <a:spcPts val="1185"/>
                        </a:lnSpc>
                        <a:spcBef>
                          <a:spcPts val="370"/>
                        </a:spcBef>
                        <a:spcAft>
                          <a:spcPts val="0"/>
                        </a:spcAft>
                      </a:pPr>
                      <a:r>
                        <a:rPr lang="en-US" sz="1100" dirty="0">
                          <a:effectLst/>
                        </a:rPr>
                        <a:t>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a:effectLst/>
                        </a:rPr>
                        <a:t>aproddate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32690422"/>
                  </a:ext>
                </a:extLst>
              </a:tr>
              <a:tr h="206617">
                <a:tc>
                  <a:txBody>
                    <a:bodyPr/>
                    <a:lstStyle/>
                    <a:p>
                      <a:pPr marL="296545">
                        <a:lnSpc>
                          <a:spcPts val="1185"/>
                        </a:lnSpc>
                        <a:spcBef>
                          <a:spcPts val="370"/>
                        </a:spcBef>
                        <a:spcAft>
                          <a:spcPts val="0"/>
                        </a:spcAft>
                      </a:pPr>
                      <a:r>
                        <a:rPr lang="en-US" sz="1100" dirty="0">
                          <a:effectLst/>
                        </a:rPr>
                        <a:t>6.</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dirty="0">
                          <a:effectLst/>
                        </a:rPr>
                        <a:t>jobvno</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94478795"/>
                  </a:ext>
                </a:extLst>
              </a:tr>
              <a:tr h="207243">
                <a:tc>
                  <a:txBody>
                    <a:bodyPr/>
                    <a:lstStyle/>
                    <a:p>
                      <a:pPr marL="296545">
                        <a:lnSpc>
                          <a:spcPts val="1185"/>
                        </a:lnSpc>
                        <a:spcBef>
                          <a:spcPts val="370"/>
                        </a:spcBef>
                        <a:spcAft>
                          <a:spcPts val="0"/>
                        </a:spcAft>
                      </a:pPr>
                      <a:r>
                        <a:rPr lang="en-US" sz="1100" dirty="0">
                          <a:effectLst/>
                        </a:rPr>
                        <a:t>7.</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a:effectLst/>
                        </a:rPr>
                        <a:t>oprcode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3047173"/>
                  </a:ext>
                </a:extLst>
              </a:tr>
              <a:tr h="206617">
                <a:tc>
                  <a:txBody>
                    <a:bodyPr/>
                    <a:lstStyle/>
                    <a:p>
                      <a:pPr marL="296545">
                        <a:lnSpc>
                          <a:spcPts val="1185"/>
                        </a:lnSpc>
                        <a:spcBef>
                          <a:spcPts val="370"/>
                        </a:spcBef>
                        <a:spcAft>
                          <a:spcPts val="0"/>
                        </a:spcAft>
                      </a:pPr>
                      <a:r>
                        <a:rPr lang="en-US" sz="1100" dirty="0">
                          <a:effectLst/>
                        </a:rPr>
                        <a:t>8.</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dirty="0">
                          <a:effectLst/>
                        </a:rPr>
                        <a:t>catcode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dirty="0">
                          <a:effectLst/>
                        </a:rPr>
                        <a:t>varchar(2)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74495743"/>
                  </a:ext>
                </a:extLst>
              </a:tr>
              <a:tr h="206617">
                <a:tc>
                  <a:txBody>
                    <a:bodyPr/>
                    <a:lstStyle/>
                    <a:p>
                      <a:pPr marL="296545">
                        <a:lnSpc>
                          <a:spcPts val="1185"/>
                        </a:lnSpc>
                        <a:spcBef>
                          <a:spcPts val="370"/>
                        </a:spcBef>
                        <a:spcAft>
                          <a:spcPts val="0"/>
                        </a:spcAft>
                      </a:pPr>
                      <a:r>
                        <a:rPr lang="en-US" sz="1100" dirty="0">
                          <a:effectLst/>
                        </a:rPr>
                        <a:t>9.</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a:effectLst/>
                        </a:rPr>
                        <a:t>partcode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405"/>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59779012"/>
                  </a:ext>
                </a:extLst>
              </a:tr>
              <a:tr h="206617">
                <a:tc>
                  <a:txBody>
                    <a:bodyPr/>
                    <a:lstStyle/>
                    <a:p>
                      <a:pPr marL="296545">
                        <a:lnSpc>
                          <a:spcPts val="1185"/>
                        </a:lnSpc>
                        <a:spcBef>
                          <a:spcPts val="370"/>
                        </a:spcBef>
                        <a:spcAft>
                          <a:spcPts val="0"/>
                        </a:spcAft>
                      </a:pPr>
                      <a:r>
                        <a:rPr lang="en-US" sz="1100" dirty="0">
                          <a:effectLst/>
                        </a:rPr>
                        <a:t>10.</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a:effectLst/>
                        </a:rPr>
                        <a:t>stdcalcqty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a:effectLst/>
                        </a:rPr>
                        <a:t>numeric(10,5)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92884474"/>
                  </a:ext>
                </a:extLst>
              </a:tr>
              <a:tr h="206617">
                <a:tc>
                  <a:txBody>
                    <a:bodyPr/>
                    <a:lstStyle/>
                    <a:p>
                      <a:pPr marL="296545">
                        <a:lnSpc>
                          <a:spcPts val="1185"/>
                        </a:lnSpc>
                        <a:spcBef>
                          <a:spcPts val="370"/>
                        </a:spcBef>
                        <a:spcAft>
                          <a:spcPts val="0"/>
                        </a:spcAft>
                      </a:pPr>
                      <a:r>
                        <a:rPr lang="en-US" sz="1100" dirty="0">
                          <a:effectLst/>
                        </a:rPr>
                        <a:t>11.</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250"/>
                        </a:spcBef>
                        <a:spcAft>
                          <a:spcPts val="0"/>
                        </a:spcAft>
                      </a:pPr>
                      <a:r>
                        <a:rPr lang="en-US" sz="1200">
                          <a:effectLst/>
                        </a:rPr>
                        <a:t>jobqty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200">
                          <a:effectLst/>
                        </a:rPr>
                        <a:t>numeric(10,6)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8651021"/>
                  </a:ext>
                </a:extLst>
              </a:tr>
              <a:tr h="208496">
                <a:tc>
                  <a:txBody>
                    <a:bodyPr/>
                    <a:lstStyle/>
                    <a:p>
                      <a:pPr marL="296545">
                        <a:lnSpc>
                          <a:spcPts val="1195"/>
                        </a:lnSpc>
                        <a:spcBef>
                          <a:spcPts val="370"/>
                        </a:spcBef>
                        <a:spcAft>
                          <a:spcPts val="0"/>
                        </a:spcAft>
                      </a:pPr>
                      <a:r>
                        <a:rPr lang="en-US" sz="1100" dirty="0">
                          <a:effectLst/>
                        </a:rPr>
                        <a:t>12.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Bef>
                          <a:spcPts val="250"/>
                        </a:spcBef>
                        <a:spcAft>
                          <a:spcPts val="0"/>
                        </a:spcAft>
                      </a:pPr>
                      <a:r>
                        <a:rPr lang="en-US" sz="1200">
                          <a:effectLst/>
                        </a:rPr>
                        <a:t>yeild</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50"/>
                        </a:spcBef>
                        <a:spcAft>
                          <a:spcPts val="0"/>
                        </a:spcAft>
                      </a:pPr>
                      <a:r>
                        <a:rPr lang="en-US" sz="1200">
                          <a:effectLst/>
                        </a:rPr>
                        <a:t>numeric(10,5)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7839553"/>
                  </a:ext>
                </a:extLst>
              </a:tr>
              <a:tr h="206617">
                <a:tc>
                  <a:txBody>
                    <a:bodyPr/>
                    <a:lstStyle/>
                    <a:p>
                      <a:pPr marL="296545">
                        <a:lnSpc>
                          <a:spcPts val="1195"/>
                        </a:lnSpc>
                        <a:spcBef>
                          <a:spcPts val="355"/>
                        </a:spcBef>
                        <a:spcAft>
                          <a:spcPts val="0"/>
                        </a:spcAft>
                      </a:pPr>
                      <a:r>
                        <a:rPr lang="en-US" sz="1100" dirty="0">
                          <a:effectLst/>
                        </a:rPr>
                        <a:t>13.</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Bef>
                          <a:spcPts val="235"/>
                        </a:spcBef>
                        <a:spcAft>
                          <a:spcPts val="0"/>
                        </a:spcAft>
                      </a:pPr>
                      <a:r>
                        <a:rPr lang="en-US" sz="1200" dirty="0">
                          <a:effectLst/>
                        </a:rPr>
                        <a:t>actprodqty</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200" dirty="0">
                          <a:effectLst/>
                        </a:rPr>
                        <a:t>numeric(10,6)</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8207711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023296615"/>
              </p:ext>
            </p:extLst>
          </p:nvPr>
        </p:nvGraphicFramePr>
        <p:xfrm>
          <a:off x="1574165" y="3556001"/>
          <a:ext cx="7874635" cy="3301995"/>
        </p:xfrm>
        <a:graphic>
          <a:graphicData uri="http://schemas.openxmlformats.org/drawingml/2006/table">
            <a:tbl>
              <a:tblPr firstRow="1" firstCol="1" lastRow="1" lastCol="1" bandRow="1" bandCol="1">
                <a:tableStyleId>{5940675A-B579-460E-94D1-54222C63F5DA}</a:tableStyleId>
              </a:tblPr>
              <a:tblGrid>
                <a:gridCol w="1936606">
                  <a:extLst>
                    <a:ext uri="{9D8B030D-6E8A-4147-A177-3AD203B41FA5}">
                      <a16:colId xmlns:a16="http://schemas.microsoft.com/office/drawing/2014/main" val="4126680390"/>
                    </a:ext>
                  </a:extLst>
                </a:gridCol>
                <a:gridCol w="1995265">
                  <a:extLst>
                    <a:ext uri="{9D8B030D-6E8A-4147-A177-3AD203B41FA5}">
                      <a16:colId xmlns:a16="http://schemas.microsoft.com/office/drawing/2014/main" val="1581091434"/>
                    </a:ext>
                  </a:extLst>
                </a:gridCol>
                <a:gridCol w="1973477">
                  <a:extLst>
                    <a:ext uri="{9D8B030D-6E8A-4147-A177-3AD203B41FA5}">
                      <a16:colId xmlns:a16="http://schemas.microsoft.com/office/drawing/2014/main" val="4109526780"/>
                    </a:ext>
                  </a:extLst>
                </a:gridCol>
                <a:gridCol w="1969287">
                  <a:extLst>
                    <a:ext uri="{9D8B030D-6E8A-4147-A177-3AD203B41FA5}">
                      <a16:colId xmlns:a16="http://schemas.microsoft.com/office/drawing/2014/main" val="3044340866"/>
                    </a:ext>
                  </a:extLst>
                </a:gridCol>
              </a:tblGrid>
              <a:tr h="194062">
                <a:tc>
                  <a:txBody>
                    <a:bodyPr/>
                    <a:lstStyle/>
                    <a:p>
                      <a:pPr marL="296545">
                        <a:lnSpc>
                          <a:spcPts val="1230"/>
                        </a:lnSpc>
                        <a:spcBef>
                          <a:spcPts val="320"/>
                        </a:spcBef>
                        <a:spcAft>
                          <a:spcPts val="0"/>
                        </a:spcAft>
                      </a:pPr>
                      <a:r>
                        <a:rPr lang="en-US" sz="1100" dirty="0">
                          <a:effectLst/>
                        </a:rPr>
                        <a:t>14.</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50"/>
                        </a:lnSpc>
                        <a:spcBef>
                          <a:spcPts val="200"/>
                        </a:spcBef>
                        <a:spcAft>
                          <a:spcPts val="0"/>
                        </a:spcAft>
                      </a:pPr>
                      <a:r>
                        <a:rPr lang="en-US" sz="1200">
                          <a:effectLst/>
                        </a:rPr>
                        <a:t>balqty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50"/>
                        </a:lnSpc>
                        <a:spcBef>
                          <a:spcPts val="200"/>
                        </a:spcBef>
                        <a:spcAft>
                          <a:spcPts val="0"/>
                        </a:spcAft>
                      </a:pPr>
                      <a:r>
                        <a:rPr lang="en-US" sz="1200" dirty="0">
                          <a:effectLst/>
                        </a:rPr>
                        <a:t>numeric(10,6)</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58216096"/>
                  </a:ext>
                </a:extLst>
              </a:tr>
              <a:tr h="194650">
                <a:tc>
                  <a:txBody>
                    <a:bodyPr/>
                    <a:lstStyle/>
                    <a:p>
                      <a:pPr marL="296545">
                        <a:lnSpc>
                          <a:spcPts val="1230"/>
                        </a:lnSpc>
                        <a:spcBef>
                          <a:spcPts val="320"/>
                        </a:spcBef>
                        <a:spcAft>
                          <a:spcPts val="0"/>
                        </a:spcAft>
                      </a:pPr>
                      <a:r>
                        <a:rPr lang="en-US" sz="1100">
                          <a:effectLst/>
                        </a:rPr>
                        <a:t>15.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50"/>
                        </a:lnSpc>
                        <a:spcBef>
                          <a:spcPts val="205"/>
                        </a:spcBef>
                        <a:spcAft>
                          <a:spcPts val="0"/>
                        </a:spcAft>
                      </a:pPr>
                      <a:r>
                        <a:rPr lang="en-US" sz="1200">
                          <a:effectLst/>
                        </a:rPr>
                        <a:t>empcode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50"/>
                        </a:lnSpc>
                        <a:spcBef>
                          <a:spcPts val="205"/>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76633148"/>
                  </a:ext>
                </a:extLst>
              </a:tr>
              <a:tr h="194062">
                <a:tc>
                  <a:txBody>
                    <a:bodyPr/>
                    <a:lstStyle/>
                    <a:p>
                      <a:pPr marL="296545">
                        <a:lnSpc>
                          <a:spcPts val="1230"/>
                        </a:lnSpc>
                        <a:spcBef>
                          <a:spcPts val="320"/>
                        </a:spcBef>
                        <a:spcAft>
                          <a:spcPts val="0"/>
                        </a:spcAft>
                      </a:pPr>
                      <a:r>
                        <a:rPr lang="en-US" sz="1100" dirty="0">
                          <a:effectLst/>
                        </a:rPr>
                        <a:t>16.</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a:effectLst/>
                        </a:rPr>
                        <a:t>empcat</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81913376"/>
                  </a:ext>
                </a:extLst>
              </a:tr>
              <a:tr h="194062">
                <a:tc>
                  <a:txBody>
                    <a:bodyPr/>
                    <a:lstStyle/>
                    <a:p>
                      <a:pPr marL="296545">
                        <a:lnSpc>
                          <a:spcPts val="1230"/>
                        </a:lnSpc>
                        <a:spcBef>
                          <a:spcPts val="320"/>
                        </a:spcBef>
                        <a:spcAft>
                          <a:spcPts val="0"/>
                        </a:spcAft>
                      </a:pPr>
                      <a:r>
                        <a:rPr lang="en-US" sz="1100" dirty="0">
                          <a:effectLst/>
                        </a:rPr>
                        <a:t>17.</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a:effectLst/>
                        </a:rPr>
                        <a:t>superid</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59515163"/>
                  </a:ext>
                </a:extLst>
              </a:tr>
              <a:tr h="194062">
                <a:tc>
                  <a:txBody>
                    <a:bodyPr/>
                    <a:lstStyle/>
                    <a:p>
                      <a:pPr marL="296545">
                        <a:lnSpc>
                          <a:spcPts val="1230"/>
                        </a:lnSpc>
                        <a:spcBef>
                          <a:spcPts val="320"/>
                        </a:spcBef>
                        <a:spcAft>
                          <a:spcPts val="0"/>
                        </a:spcAft>
                      </a:pPr>
                      <a:r>
                        <a:rPr lang="en-US" sz="1100" dirty="0">
                          <a:effectLst/>
                        </a:rPr>
                        <a:t>18.</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a:effectLst/>
                        </a:rPr>
                        <a:t>supercat</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28687602"/>
                  </a:ext>
                </a:extLst>
              </a:tr>
              <a:tr h="194062">
                <a:tc>
                  <a:txBody>
                    <a:bodyPr/>
                    <a:lstStyle/>
                    <a:p>
                      <a:pPr marL="296545">
                        <a:lnSpc>
                          <a:spcPts val="1220"/>
                        </a:lnSpc>
                        <a:spcBef>
                          <a:spcPts val="330"/>
                        </a:spcBef>
                        <a:spcAft>
                          <a:spcPts val="0"/>
                        </a:spcAft>
                      </a:pPr>
                      <a:r>
                        <a:rPr lang="en-US" sz="1100" dirty="0">
                          <a:effectLst/>
                        </a:rPr>
                        <a:t>19.</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a:effectLst/>
                        </a:rPr>
                        <a:t>mccode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84973112"/>
                  </a:ext>
                </a:extLst>
              </a:tr>
              <a:tr h="194062">
                <a:tc>
                  <a:txBody>
                    <a:bodyPr/>
                    <a:lstStyle/>
                    <a:p>
                      <a:pPr marL="296545">
                        <a:lnSpc>
                          <a:spcPts val="1220"/>
                        </a:lnSpc>
                        <a:spcBef>
                          <a:spcPts val="330"/>
                        </a:spcBef>
                        <a:spcAft>
                          <a:spcPts val="0"/>
                        </a:spcAft>
                      </a:pPr>
                      <a:r>
                        <a:rPr lang="en-US" sz="1100" dirty="0">
                          <a:effectLst/>
                        </a:rPr>
                        <a:t>20.</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dirty="0">
                          <a:effectLst/>
                        </a:rPr>
                        <a:t>clicode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12471003"/>
                  </a:ext>
                </a:extLst>
              </a:tr>
              <a:tr h="194062">
                <a:tc>
                  <a:txBody>
                    <a:bodyPr/>
                    <a:lstStyle/>
                    <a:p>
                      <a:pPr marL="296545">
                        <a:lnSpc>
                          <a:spcPts val="1220"/>
                        </a:lnSpc>
                        <a:spcBef>
                          <a:spcPts val="330"/>
                        </a:spcBef>
                        <a:spcAft>
                          <a:spcPts val="0"/>
                        </a:spcAft>
                      </a:pPr>
                      <a:r>
                        <a:rPr lang="en-US" sz="1100">
                          <a:effectLst/>
                        </a:rPr>
                        <a:t>21.</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dirty="0">
                          <a:effectLst/>
                        </a:rPr>
                        <a:t>loccode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27043468"/>
                  </a:ext>
                </a:extLst>
              </a:tr>
              <a:tr h="194062">
                <a:tc>
                  <a:txBody>
                    <a:bodyPr/>
                    <a:lstStyle/>
                    <a:p>
                      <a:pPr marL="296545">
                        <a:lnSpc>
                          <a:spcPts val="1220"/>
                        </a:lnSpc>
                        <a:spcBef>
                          <a:spcPts val="330"/>
                        </a:spcBef>
                        <a:spcAft>
                          <a:spcPts val="0"/>
                        </a:spcAft>
                      </a:pPr>
                      <a:r>
                        <a:rPr lang="en-US" sz="1100">
                          <a:effectLst/>
                        </a:rPr>
                        <a:t>22.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dirty="0">
                          <a:effectLst/>
                        </a:rPr>
                        <a:t>divcode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70"/>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027386166"/>
                  </a:ext>
                </a:extLst>
              </a:tr>
              <a:tr h="194062">
                <a:tc>
                  <a:txBody>
                    <a:bodyPr/>
                    <a:lstStyle/>
                    <a:p>
                      <a:pPr marL="296545">
                        <a:lnSpc>
                          <a:spcPts val="1220"/>
                        </a:lnSpc>
                        <a:spcBef>
                          <a:spcPts val="330"/>
                        </a:spcBef>
                        <a:spcAft>
                          <a:spcPts val="0"/>
                        </a:spcAft>
                      </a:pPr>
                      <a:r>
                        <a:rPr lang="en-US" sz="1100">
                          <a:effectLst/>
                        </a:rPr>
                        <a:t>23.</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dirty="0">
                          <a:effectLst/>
                        </a:rPr>
                        <a:t>empworkhrs</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86604546"/>
                  </a:ext>
                </a:extLst>
              </a:tr>
              <a:tr h="194062">
                <a:tc>
                  <a:txBody>
                    <a:bodyPr/>
                    <a:lstStyle/>
                    <a:p>
                      <a:pPr marL="296545">
                        <a:lnSpc>
                          <a:spcPts val="1220"/>
                        </a:lnSpc>
                        <a:spcBef>
                          <a:spcPts val="330"/>
                        </a:spcBef>
                        <a:spcAft>
                          <a:spcPts val="0"/>
                        </a:spcAft>
                      </a:pPr>
                      <a:r>
                        <a:rPr lang="en-US" sz="1100">
                          <a:effectLst/>
                        </a:rPr>
                        <a:t>24.</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dirty="0">
                          <a:effectLst/>
                        </a:rPr>
                        <a:t>suworkhrs</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7951509"/>
                  </a:ext>
                </a:extLst>
              </a:tr>
              <a:tr h="195827">
                <a:tc>
                  <a:txBody>
                    <a:bodyPr/>
                    <a:lstStyle/>
                    <a:p>
                      <a:pPr marL="296545">
                        <a:lnSpc>
                          <a:spcPts val="1230"/>
                        </a:lnSpc>
                        <a:spcBef>
                          <a:spcPts val="330"/>
                        </a:spcBef>
                        <a:spcAft>
                          <a:spcPts val="0"/>
                        </a:spcAft>
                      </a:pPr>
                      <a:r>
                        <a:rPr lang="en-US" sz="1100">
                          <a:effectLst/>
                        </a:rPr>
                        <a:t>25.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50"/>
                        </a:lnSpc>
                        <a:spcBef>
                          <a:spcPts val="215"/>
                        </a:spcBef>
                        <a:spcAft>
                          <a:spcPts val="0"/>
                        </a:spcAft>
                      </a:pPr>
                      <a:r>
                        <a:rPr lang="en-US" sz="1200" dirty="0">
                          <a:effectLst/>
                        </a:rPr>
                        <a:t>empshift</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50"/>
                        </a:lnSpc>
                        <a:spcBef>
                          <a:spcPts val="215"/>
                        </a:spcBef>
                        <a:spcAft>
                          <a:spcPts val="0"/>
                        </a:spcAft>
                      </a:pPr>
                      <a:r>
                        <a:rPr lang="en-US" sz="1200" dirty="0">
                          <a:effectLst/>
                        </a:rPr>
                        <a:t>Varchar(10)</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59869824"/>
                  </a:ext>
                </a:extLst>
              </a:tr>
              <a:tr h="194650">
                <a:tc>
                  <a:txBody>
                    <a:bodyPr/>
                    <a:lstStyle/>
                    <a:p>
                      <a:pPr marL="296545">
                        <a:lnSpc>
                          <a:spcPts val="1230"/>
                        </a:lnSpc>
                        <a:spcBef>
                          <a:spcPts val="325"/>
                        </a:spcBef>
                        <a:spcAft>
                          <a:spcPts val="0"/>
                        </a:spcAft>
                      </a:pPr>
                      <a:r>
                        <a:rPr lang="en-US" sz="1100">
                          <a:effectLst/>
                        </a:rPr>
                        <a:t>26.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50"/>
                        </a:lnSpc>
                        <a:spcBef>
                          <a:spcPts val="205"/>
                        </a:spcBef>
                        <a:spcAft>
                          <a:spcPts val="0"/>
                        </a:spcAft>
                      </a:pPr>
                      <a:r>
                        <a:rPr lang="en-US" sz="1200">
                          <a:effectLst/>
                        </a:rPr>
                        <a:t>sushift</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50"/>
                        </a:lnSpc>
                        <a:spcBef>
                          <a:spcPts val="205"/>
                        </a:spcBef>
                        <a:spcAft>
                          <a:spcPts val="0"/>
                        </a:spcAft>
                      </a:pPr>
                      <a:r>
                        <a:rPr lang="en-US" sz="1200" dirty="0">
                          <a:effectLst/>
                        </a:rPr>
                        <a:t>varchar(10)</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77579671"/>
                  </a:ext>
                </a:extLst>
              </a:tr>
              <a:tr h="194062">
                <a:tc>
                  <a:txBody>
                    <a:bodyPr/>
                    <a:lstStyle/>
                    <a:p>
                      <a:pPr marL="296545">
                        <a:lnSpc>
                          <a:spcPts val="1230"/>
                        </a:lnSpc>
                        <a:spcBef>
                          <a:spcPts val="320"/>
                        </a:spcBef>
                        <a:spcAft>
                          <a:spcPts val="0"/>
                        </a:spcAft>
                      </a:pPr>
                      <a:r>
                        <a:rPr lang="en-US" sz="1100">
                          <a:effectLst/>
                        </a:rPr>
                        <a:t>27.</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50"/>
                        </a:lnSpc>
                        <a:spcBef>
                          <a:spcPts val="200"/>
                        </a:spcBef>
                        <a:spcAft>
                          <a:spcPts val="0"/>
                        </a:spcAft>
                      </a:pPr>
                      <a:r>
                        <a:rPr lang="en-US" sz="1200">
                          <a:effectLst/>
                        </a:rPr>
                        <a:t>inspflag</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50"/>
                        </a:lnSpc>
                        <a:spcBef>
                          <a:spcPts val="200"/>
                        </a:spcBef>
                        <a:spcAft>
                          <a:spcPts val="0"/>
                        </a:spcAft>
                      </a:pPr>
                      <a:r>
                        <a:rPr lang="en-US" sz="1200" dirty="0">
                          <a:effectLst/>
                        </a:rPr>
                        <a:t>varchar(1)</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40780675"/>
                  </a:ext>
                </a:extLst>
              </a:tr>
              <a:tr h="194062">
                <a:tc>
                  <a:txBody>
                    <a:bodyPr/>
                    <a:lstStyle/>
                    <a:p>
                      <a:pPr marL="296545">
                        <a:lnSpc>
                          <a:spcPts val="1230"/>
                        </a:lnSpc>
                        <a:spcBef>
                          <a:spcPts val="320"/>
                        </a:spcBef>
                        <a:spcAft>
                          <a:spcPts val="0"/>
                        </a:spcAft>
                      </a:pPr>
                      <a:r>
                        <a:rPr lang="en-US" sz="1100">
                          <a:effectLst/>
                        </a:rPr>
                        <a:t>28.</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a:effectLst/>
                        </a:rPr>
                        <a:t>inspaccqty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dirty="0">
                          <a:effectLst/>
                        </a:rPr>
                        <a:t>numeric(10,6)</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9866638"/>
                  </a:ext>
                </a:extLst>
              </a:tr>
              <a:tr h="194062">
                <a:tc>
                  <a:txBody>
                    <a:bodyPr/>
                    <a:lstStyle/>
                    <a:p>
                      <a:pPr marL="296545">
                        <a:lnSpc>
                          <a:spcPts val="1230"/>
                        </a:lnSpc>
                        <a:spcBef>
                          <a:spcPts val="320"/>
                        </a:spcBef>
                        <a:spcAft>
                          <a:spcPts val="0"/>
                        </a:spcAft>
                      </a:pPr>
                      <a:r>
                        <a:rPr lang="en-US" sz="1100">
                          <a:effectLst/>
                        </a:rPr>
                        <a:t>29.</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a:effectLst/>
                        </a:rPr>
                        <a:t>rejqty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numeric(10,6)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50326698"/>
                  </a:ext>
                </a:extLst>
              </a:tr>
              <a:tr h="194062">
                <a:tc>
                  <a:txBody>
                    <a:bodyPr/>
                    <a:lstStyle/>
                    <a:p>
                      <a:pPr marL="296545">
                        <a:lnSpc>
                          <a:spcPts val="1230"/>
                        </a:lnSpc>
                        <a:spcBef>
                          <a:spcPts val="320"/>
                        </a:spcBef>
                        <a:spcAft>
                          <a:spcPts val="0"/>
                        </a:spcAft>
                      </a:pPr>
                      <a:r>
                        <a:rPr lang="en-US" sz="1100">
                          <a:effectLst/>
                        </a:rPr>
                        <a:t>30.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40"/>
                        </a:lnSpc>
                        <a:spcBef>
                          <a:spcPts val="215"/>
                        </a:spcBef>
                        <a:spcAft>
                          <a:spcPts val="0"/>
                        </a:spcAft>
                      </a:pPr>
                      <a:r>
                        <a:rPr lang="en-US" sz="1200">
                          <a:effectLst/>
                        </a:rPr>
                        <a:t>reworkqty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40"/>
                        </a:lnSpc>
                        <a:spcBef>
                          <a:spcPts val="215"/>
                        </a:spcBef>
                        <a:spcAft>
                          <a:spcPts val="0"/>
                        </a:spcAft>
                      </a:pPr>
                      <a:r>
                        <a:rPr lang="en-US" sz="1200">
                          <a:effectLst/>
                        </a:rPr>
                        <a:t>numeric(10,6)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1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72346440"/>
                  </a:ext>
                </a:extLst>
              </a:tr>
            </a:tbl>
          </a:graphicData>
        </a:graphic>
      </p:graphicFrame>
      <p:sp>
        <p:nvSpPr>
          <p:cNvPr id="5" name="TextBox 4"/>
          <p:cNvSpPr txBox="1"/>
          <p:nvPr/>
        </p:nvSpPr>
        <p:spPr>
          <a:xfrm>
            <a:off x="1525155" y="101600"/>
            <a:ext cx="4487718" cy="646331"/>
          </a:xfrm>
          <a:prstGeom prst="rect">
            <a:avLst/>
          </a:prstGeom>
          <a:noFill/>
        </p:spPr>
        <p:txBody>
          <a:bodyPr wrap="square" rtlCol="0">
            <a:spAutoFit/>
          </a:bodyPr>
          <a:lstStyle/>
          <a:p>
            <a:r>
              <a:rPr lang="en-US" b="1" dirty="0"/>
              <a:t>Table Name: PP_Actualprodjobdet</a:t>
            </a:r>
            <a:endParaRPr lang="en-IN" dirty="0"/>
          </a:p>
          <a:p>
            <a:endParaRPr lang="en-IN" dirty="0"/>
          </a:p>
        </p:txBody>
      </p:sp>
    </p:spTree>
    <p:extLst>
      <p:ext uri="{BB962C8B-B14F-4D97-AF65-F5344CB8AC3E}">
        <p14:creationId xmlns:p14="http://schemas.microsoft.com/office/powerpoint/2010/main" val="17668948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92013899"/>
              </p:ext>
            </p:extLst>
          </p:nvPr>
        </p:nvGraphicFramePr>
        <p:xfrm>
          <a:off x="1835180" y="660402"/>
          <a:ext cx="7842221" cy="5613408"/>
        </p:xfrm>
        <a:graphic>
          <a:graphicData uri="http://schemas.openxmlformats.org/drawingml/2006/table">
            <a:tbl>
              <a:tblPr firstRow="1" firstCol="1" lastRow="1" lastCol="1" bandRow="1" bandCol="1">
                <a:tableStyleId>{5940675A-B579-460E-94D1-54222C63F5DA}</a:tableStyleId>
              </a:tblPr>
              <a:tblGrid>
                <a:gridCol w="1928633">
                  <a:extLst>
                    <a:ext uri="{9D8B030D-6E8A-4147-A177-3AD203B41FA5}">
                      <a16:colId xmlns:a16="http://schemas.microsoft.com/office/drawing/2014/main" val="3302702113"/>
                    </a:ext>
                  </a:extLst>
                </a:gridCol>
                <a:gridCol w="1987053">
                  <a:extLst>
                    <a:ext uri="{9D8B030D-6E8A-4147-A177-3AD203B41FA5}">
                      <a16:colId xmlns:a16="http://schemas.microsoft.com/office/drawing/2014/main" val="3217981189"/>
                    </a:ext>
                  </a:extLst>
                </a:gridCol>
                <a:gridCol w="1965354">
                  <a:extLst>
                    <a:ext uri="{9D8B030D-6E8A-4147-A177-3AD203B41FA5}">
                      <a16:colId xmlns:a16="http://schemas.microsoft.com/office/drawing/2014/main" val="2911294787"/>
                    </a:ext>
                  </a:extLst>
                </a:gridCol>
                <a:gridCol w="1961181">
                  <a:extLst>
                    <a:ext uri="{9D8B030D-6E8A-4147-A177-3AD203B41FA5}">
                      <a16:colId xmlns:a16="http://schemas.microsoft.com/office/drawing/2014/main" val="1907757608"/>
                    </a:ext>
                  </a:extLst>
                </a:gridCol>
              </a:tblGrid>
              <a:tr h="229479">
                <a:tc>
                  <a:txBody>
                    <a:bodyPr/>
                    <a:lstStyle/>
                    <a:p>
                      <a:pPr marL="296545">
                        <a:lnSpc>
                          <a:spcPts val="1220"/>
                        </a:lnSpc>
                        <a:spcBef>
                          <a:spcPts val="330"/>
                        </a:spcBef>
                        <a:spcAft>
                          <a:spcPts val="0"/>
                        </a:spcAft>
                      </a:pPr>
                      <a:r>
                        <a:rPr lang="en-US" sz="1400" dirty="0">
                          <a:effectLst/>
                        </a:rPr>
                        <a:t>31.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wasteqty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numeric(10,6)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12871439"/>
                  </a:ext>
                </a:extLst>
              </a:tr>
              <a:tr h="229479">
                <a:tc>
                  <a:txBody>
                    <a:bodyPr/>
                    <a:lstStyle/>
                    <a:p>
                      <a:pPr marL="296545">
                        <a:lnSpc>
                          <a:spcPts val="1220"/>
                        </a:lnSpc>
                        <a:spcBef>
                          <a:spcPts val="330"/>
                        </a:spcBef>
                        <a:spcAft>
                          <a:spcPts val="0"/>
                        </a:spcAft>
                      </a:pPr>
                      <a:r>
                        <a:rPr lang="en-US" sz="1400">
                          <a:effectLst/>
                        </a:rPr>
                        <a:t>32.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scrapqty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numeric(10,6)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5832489"/>
                  </a:ext>
                </a:extLst>
              </a:tr>
              <a:tr h="229479">
                <a:tc>
                  <a:txBody>
                    <a:bodyPr/>
                    <a:lstStyle/>
                    <a:p>
                      <a:pPr marL="296545">
                        <a:lnSpc>
                          <a:spcPts val="1220"/>
                        </a:lnSpc>
                        <a:spcBef>
                          <a:spcPts val="330"/>
                        </a:spcBef>
                        <a:spcAft>
                          <a:spcPts val="0"/>
                        </a:spcAft>
                      </a:pPr>
                      <a:r>
                        <a:rPr lang="en-US" sz="1400">
                          <a:effectLst/>
                        </a:rPr>
                        <a:t>33.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inspdoneflag</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18352432"/>
                  </a:ext>
                </a:extLst>
              </a:tr>
              <a:tr h="229479">
                <a:tc>
                  <a:txBody>
                    <a:bodyPr/>
                    <a:lstStyle/>
                    <a:p>
                      <a:pPr marL="296545">
                        <a:lnSpc>
                          <a:spcPts val="1220"/>
                        </a:lnSpc>
                        <a:spcBef>
                          <a:spcPts val="330"/>
                        </a:spcBef>
                        <a:spcAft>
                          <a:spcPts val="0"/>
                        </a:spcAft>
                      </a:pPr>
                      <a:r>
                        <a:rPr lang="en-US" sz="1400">
                          <a:effectLst/>
                        </a:rPr>
                        <a:t>34.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inspdate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87620780"/>
                  </a:ext>
                </a:extLst>
              </a:tr>
              <a:tr h="229479">
                <a:tc>
                  <a:txBody>
                    <a:bodyPr/>
                    <a:lstStyle/>
                    <a:p>
                      <a:pPr marL="296545">
                        <a:lnSpc>
                          <a:spcPts val="1220"/>
                        </a:lnSpc>
                        <a:spcBef>
                          <a:spcPts val="330"/>
                        </a:spcBef>
                        <a:spcAft>
                          <a:spcPts val="0"/>
                        </a:spcAft>
                      </a:pPr>
                      <a:r>
                        <a:rPr lang="en-US" sz="1400">
                          <a:effectLst/>
                        </a:rPr>
                        <a:t>35.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seqno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48370834"/>
                  </a:ext>
                </a:extLst>
              </a:tr>
              <a:tr h="229479">
                <a:tc>
                  <a:txBody>
                    <a:bodyPr/>
                    <a:lstStyle/>
                    <a:p>
                      <a:pPr marL="296545">
                        <a:lnSpc>
                          <a:spcPts val="1220"/>
                        </a:lnSpc>
                        <a:spcBef>
                          <a:spcPts val="330"/>
                        </a:spcBef>
                        <a:spcAft>
                          <a:spcPts val="0"/>
                        </a:spcAft>
                      </a:pPr>
                      <a:r>
                        <a:rPr lang="en-US" sz="1400">
                          <a:effectLst/>
                        </a:rPr>
                        <a:t>36.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rejcode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20829235"/>
                  </a:ext>
                </a:extLst>
              </a:tr>
              <a:tr h="247131">
                <a:tc>
                  <a:txBody>
                    <a:bodyPr/>
                    <a:lstStyle/>
                    <a:p>
                      <a:pPr marL="296545">
                        <a:lnSpc>
                          <a:spcPts val="1230"/>
                        </a:lnSpc>
                        <a:spcBef>
                          <a:spcPts val="335"/>
                        </a:spcBef>
                        <a:spcAft>
                          <a:spcPts val="0"/>
                        </a:spcAft>
                      </a:pPr>
                      <a:r>
                        <a:rPr lang="en-US" sz="1400">
                          <a:effectLst/>
                        </a:rPr>
                        <a:t>37.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50"/>
                        </a:lnSpc>
                        <a:spcBef>
                          <a:spcPts val="215"/>
                        </a:spcBef>
                        <a:spcAft>
                          <a:spcPts val="0"/>
                        </a:spcAft>
                      </a:pPr>
                      <a:r>
                        <a:rPr lang="en-US" sz="1400" dirty="0">
                          <a:effectLst/>
                        </a:rPr>
                        <a:t>acccode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8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19200669"/>
                  </a:ext>
                </a:extLst>
              </a:tr>
              <a:tr h="247131">
                <a:tc>
                  <a:txBody>
                    <a:bodyPr/>
                    <a:lstStyle/>
                    <a:p>
                      <a:pPr marL="296545">
                        <a:lnSpc>
                          <a:spcPts val="1230"/>
                        </a:lnSpc>
                        <a:spcBef>
                          <a:spcPts val="320"/>
                        </a:spcBef>
                        <a:spcAft>
                          <a:spcPts val="0"/>
                        </a:spcAft>
                      </a:pPr>
                      <a:r>
                        <a:rPr lang="en-US" sz="1400">
                          <a:effectLst/>
                        </a:rPr>
                        <a:t>38.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50"/>
                        </a:lnSpc>
                        <a:spcBef>
                          <a:spcPts val="200"/>
                        </a:spcBef>
                        <a:spcAft>
                          <a:spcPts val="0"/>
                        </a:spcAft>
                      </a:pPr>
                      <a:r>
                        <a:rPr lang="en-US" sz="1400">
                          <a:effectLst/>
                        </a:rPr>
                        <a:t>subcflag</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varchar(1)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68258662"/>
                  </a:ext>
                </a:extLst>
              </a:tr>
              <a:tr h="247131">
                <a:tc>
                  <a:txBody>
                    <a:bodyPr/>
                    <a:lstStyle/>
                    <a:p>
                      <a:pPr marL="296545">
                        <a:lnSpc>
                          <a:spcPts val="1230"/>
                        </a:lnSpc>
                        <a:spcBef>
                          <a:spcPts val="320"/>
                        </a:spcBef>
                        <a:spcAft>
                          <a:spcPts val="0"/>
                        </a:spcAft>
                      </a:pPr>
                      <a:r>
                        <a:rPr lang="en-US" sz="1400">
                          <a:effectLst/>
                        </a:rPr>
                        <a:t>39.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50"/>
                        </a:lnSpc>
                        <a:spcBef>
                          <a:spcPts val="200"/>
                        </a:spcBef>
                        <a:spcAft>
                          <a:spcPts val="0"/>
                        </a:spcAft>
                      </a:pPr>
                      <a:r>
                        <a:rPr lang="en-US" sz="1400" dirty="0">
                          <a:effectLst/>
                        </a:rPr>
                        <a:t>wccode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35874874"/>
                  </a:ext>
                </a:extLst>
              </a:tr>
              <a:tr h="229479">
                <a:tc>
                  <a:txBody>
                    <a:bodyPr/>
                    <a:lstStyle/>
                    <a:p>
                      <a:pPr marL="296545">
                        <a:lnSpc>
                          <a:spcPts val="1230"/>
                        </a:lnSpc>
                        <a:spcBef>
                          <a:spcPts val="320"/>
                        </a:spcBef>
                        <a:spcAft>
                          <a:spcPts val="0"/>
                        </a:spcAft>
                      </a:pPr>
                      <a:r>
                        <a:rPr lang="en-US" sz="1400">
                          <a:effectLst/>
                        </a:rPr>
                        <a:t>40.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jscode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50881115"/>
                  </a:ext>
                </a:extLst>
              </a:tr>
              <a:tr h="229479">
                <a:tc>
                  <a:txBody>
                    <a:bodyPr/>
                    <a:lstStyle/>
                    <a:p>
                      <a:pPr marL="296545">
                        <a:lnSpc>
                          <a:spcPts val="1230"/>
                        </a:lnSpc>
                        <a:spcBef>
                          <a:spcPts val="320"/>
                        </a:spcBef>
                        <a:spcAft>
                          <a:spcPts val="0"/>
                        </a:spcAft>
                      </a:pPr>
                      <a:r>
                        <a:rPr lang="en-US" sz="1400">
                          <a:effectLst/>
                        </a:rPr>
                        <a:t>41.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remark</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varchar(200)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0210941"/>
                  </a:ext>
                </a:extLst>
              </a:tr>
              <a:tr h="229479">
                <a:tc>
                  <a:txBody>
                    <a:bodyPr/>
                    <a:lstStyle/>
                    <a:p>
                      <a:pPr marL="296545">
                        <a:lnSpc>
                          <a:spcPts val="1230"/>
                        </a:lnSpc>
                        <a:spcBef>
                          <a:spcPts val="320"/>
                        </a:spcBef>
                        <a:spcAft>
                          <a:spcPts val="0"/>
                        </a:spcAft>
                      </a:pPr>
                      <a:r>
                        <a:rPr lang="en-US" sz="1400">
                          <a:effectLst/>
                        </a:rPr>
                        <a:t>42.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opweight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numeric(10,6)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41015159"/>
                  </a:ext>
                </a:extLst>
              </a:tr>
              <a:tr h="229479">
                <a:tc>
                  <a:txBody>
                    <a:bodyPr/>
                    <a:lstStyle/>
                    <a:p>
                      <a:pPr marL="296545">
                        <a:lnSpc>
                          <a:spcPts val="1220"/>
                        </a:lnSpc>
                        <a:spcBef>
                          <a:spcPts val="330"/>
                        </a:spcBef>
                        <a:spcAft>
                          <a:spcPts val="0"/>
                        </a:spcAft>
                      </a:pPr>
                      <a:r>
                        <a:rPr lang="en-US" sz="1400">
                          <a:effectLst/>
                        </a:rPr>
                        <a:t>43.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manjobno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11194470"/>
                  </a:ext>
                </a:extLst>
              </a:tr>
              <a:tr h="229479">
                <a:tc>
                  <a:txBody>
                    <a:bodyPr/>
                    <a:lstStyle/>
                    <a:p>
                      <a:pPr marL="296545">
                        <a:lnSpc>
                          <a:spcPts val="1220"/>
                        </a:lnSpc>
                        <a:spcBef>
                          <a:spcPts val="330"/>
                        </a:spcBef>
                        <a:spcAft>
                          <a:spcPts val="0"/>
                        </a:spcAft>
                      </a:pPr>
                      <a:r>
                        <a:rPr lang="en-US" sz="1400">
                          <a:effectLst/>
                        </a:rPr>
                        <a:t>44.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machinedowntime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72663421"/>
                  </a:ext>
                </a:extLst>
              </a:tr>
              <a:tr h="229479">
                <a:tc>
                  <a:txBody>
                    <a:bodyPr/>
                    <a:lstStyle/>
                    <a:p>
                      <a:pPr marL="296545">
                        <a:lnSpc>
                          <a:spcPts val="1220"/>
                        </a:lnSpc>
                        <a:spcBef>
                          <a:spcPts val="330"/>
                        </a:spcBef>
                        <a:spcAft>
                          <a:spcPts val="0"/>
                        </a:spcAft>
                      </a:pPr>
                      <a:r>
                        <a:rPr lang="en-US" sz="1400">
                          <a:effectLst/>
                        </a:rPr>
                        <a:t>45.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sarttime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98887684"/>
                  </a:ext>
                </a:extLst>
              </a:tr>
              <a:tr h="229479">
                <a:tc>
                  <a:txBody>
                    <a:bodyPr/>
                    <a:lstStyle/>
                    <a:p>
                      <a:pPr marL="296545">
                        <a:lnSpc>
                          <a:spcPts val="1220"/>
                        </a:lnSpc>
                        <a:spcBef>
                          <a:spcPts val="330"/>
                        </a:spcBef>
                        <a:spcAft>
                          <a:spcPts val="0"/>
                        </a:spcAft>
                      </a:pPr>
                      <a:r>
                        <a:rPr lang="en-US" sz="1400">
                          <a:effectLst/>
                        </a:rPr>
                        <a:t>46.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endtime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845531963"/>
                  </a:ext>
                </a:extLst>
              </a:tr>
              <a:tr h="229479">
                <a:tc>
                  <a:txBody>
                    <a:bodyPr/>
                    <a:lstStyle/>
                    <a:p>
                      <a:pPr marL="296545">
                        <a:lnSpc>
                          <a:spcPts val="1220"/>
                        </a:lnSpc>
                        <a:spcBef>
                          <a:spcPts val="330"/>
                        </a:spcBef>
                        <a:spcAft>
                          <a:spcPts val="0"/>
                        </a:spcAft>
                      </a:pPr>
                      <a:r>
                        <a:rPr lang="en-US" sz="1400">
                          <a:effectLst/>
                        </a:rPr>
                        <a:t>47.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spendinhrs</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99433813"/>
                  </a:ext>
                </a:extLst>
              </a:tr>
              <a:tr h="229479">
                <a:tc>
                  <a:txBody>
                    <a:bodyPr/>
                    <a:lstStyle/>
                    <a:p>
                      <a:pPr marL="296545">
                        <a:lnSpc>
                          <a:spcPts val="1220"/>
                        </a:lnSpc>
                        <a:spcBef>
                          <a:spcPts val="335"/>
                        </a:spcBef>
                        <a:spcAft>
                          <a:spcPts val="0"/>
                        </a:spcAft>
                      </a:pPr>
                      <a:r>
                        <a:rPr lang="en-US" sz="1400">
                          <a:effectLst/>
                        </a:rPr>
                        <a:t>48.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spendinmin</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62443161"/>
                  </a:ext>
                </a:extLst>
              </a:tr>
              <a:tr h="247131">
                <a:tc>
                  <a:txBody>
                    <a:bodyPr/>
                    <a:lstStyle/>
                    <a:p>
                      <a:pPr marL="296545">
                        <a:lnSpc>
                          <a:spcPts val="1230"/>
                        </a:lnSpc>
                        <a:spcBef>
                          <a:spcPts val="330"/>
                        </a:spcBef>
                        <a:spcAft>
                          <a:spcPts val="0"/>
                        </a:spcAft>
                      </a:pPr>
                      <a:r>
                        <a:rPr lang="en-US" sz="1400">
                          <a:effectLst/>
                        </a:rPr>
                        <a:t>49.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50"/>
                        </a:lnSpc>
                        <a:spcBef>
                          <a:spcPts val="215"/>
                        </a:spcBef>
                        <a:spcAft>
                          <a:spcPts val="0"/>
                        </a:spcAft>
                      </a:pPr>
                      <a:r>
                        <a:rPr lang="en-US" sz="1400">
                          <a:effectLst/>
                        </a:rPr>
                        <a:t>loss_prayer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71014746"/>
                  </a:ext>
                </a:extLst>
              </a:tr>
              <a:tr h="247131">
                <a:tc>
                  <a:txBody>
                    <a:bodyPr/>
                    <a:lstStyle/>
                    <a:p>
                      <a:pPr marL="296545">
                        <a:lnSpc>
                          <a:spcPts val="1230"/>
                        </a:lnSpc>
                        <a:spcBef>
                          <a:spcPts val="320"/>
                        </a:spcBef>
                        <a:spcAft>
                          <a:spcPts val="0"/>
                        </a:spcAft>
                      </a:pPr>
                      <a:r>
                        <a:rPr lang="en-US" sz="1400">
                          <a:effectLst/>
                        </a:rPr>
                        <a:t>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50"/>
                        </a:lnSpc>
                        <a:spcBef>
                          <a:spcPts val="200"/>
                        </a:spcBef>
                        <a:spcAft>
                          <a:spcPts val="0"/>
                        </a:spcAft>
                      </a:pPr>
                      <a:r>
                        <a:rPr lang="en-US" sz="1400">
                          <a:effectLst/>
                        </a:rPr>
                        <a:t>loss_dailymaint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decimal(10,4)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91620509"/>
                  </a:ext>
                </a:extLst>
              </a:tr>
              <a:tr h="247131">
                <a:tc>
                  <a:txBody>
                    <a:bodyPr/>
                    <a:lstStyle/>
                    <a:p>
                      <a:pPr marL="296545">
                        <a:lnSpc>
                          <a:spcPts val="1230"/>
                        </a:lnSpc>
                        <a:spcBef>
                          <a:spcPts val="320"/>
                        </a:spcBef>
                        <a:spcAft>
                          <a:spcPts val="0"/>
                        </a:spcAft>
                      </a:pPr>
                      <a:r>
                        <a:rPr lang="en-US" sz="1400">
                          <a:effectLst/>
                        </a:rPr>
                        <a:t>51.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50"/>
                        </a:lnSpc>
                        <a:spcBef>
                          <a:spcPts val="200"/>
                        </a:spcBef>
                        <a:spcAft>
                          <a:spcPts val="0"/>
                        </a:spcAft>
                      </a:pPr>
                      <a:r>
                        <a:rPr lang="en-US" sz="1400">
                          <a:effectLst/>
                        </a:rPr>
                        <a:t>loss_mcbd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decimal(10,4)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43148910"/>
                  </a:ext>
                </a:extLst>
              </a:tr>
              <a:tr h="229479">
                <a:tc>
                  <a:txBody>
                    <a:bodyPr/>
                    <a:lstStyle/>
                    <a:p>
                      <a:pPr marL="296545">
                        <a:lnSpc>
                          <a:spcPts val="1230"/>
                        </a:lnSpc>
                        <a:spcBef>
                          <a:spcPts val="320"/>
                        </a:spcBef>
                        <a:spcAft>
                          <a:spcPts val="0"/>
                        </a:spcAft>
                      </a:pPr>
                      <a:r>
                        <a:rPr lang="en-US" sz="1400">
                          <a:effectLst/>
                        </a:rPr>
                        <a:t>52.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loss_toolbd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decimal(10,4)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55772419"/>
                  </a:ext>
                </a:extLst>
              </a:tr>
              <a:tr h="229479">
                <a:tc>
                  <a:txBody>
                    <a:bodyPr/>
                    <a:lstStyle/>
                    <a:p>
                      <a:pPr marL="296545">
                        <a:lnSpc>
                          <a:spcPts val="1230"/>
                        </a:lnSpc>
                        <a:spcBef>
                          <a:spcPts val="320"/>
                        </a:spcBef>
                        <a:spcAft>
                          <a:spcPts val="0"/>
                        </a:spcAft>
                      </a:pPr>
                      <a:r>
                        <a:rPr lang="en-US" sz="1400">
                          <a:effectLst/>
                        </a:rPr>
                        <a:t>53.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loss_noload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decimal(10,4)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66413261"/>
                  </a:ext>
                </a:extLst>
              </a:tr>
              <a:tr h="229479">
                <a:tc>
                  <a:txBody>
                    <a:bodyPr/>
                    <a:lstStyle/>
                    <a:p>
                      <a:pPr marL="296545">
                        <a:lnSpc>
                          <a:spcPts val="1230"/>
                        </a:lnSpc>
                        <a:spcBef>
                          <a:spcPts val="320"/>
                        </a:spcBef>
                        <a:spcAft>
                          <a:spcPts val="0"/>
                        </a:spcAft>
                      </a:pPr>
                      <a:r>
                        <a:rPr lang="en-US" sz="1400">
                          <a:effectLst/>
                        </a:rPr>
                        <a:t>54.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loss_noman</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decimal(10,4)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49196290"/>
                  </a:ext>
                </a:extLst>
              </a:tr>
            </a:tbl>
          </a:graphicData>
        </a:graphic>
      </p:graphicFrame>
    </p:spTree>
    <p:extLst>
      <p:ext uri="{BB962C8B-B14F-4D97-AF65-F5344CB8AC3E}">
        <p14:creationId xmlns:p14="http://schemas.microsoft.com/office/powerpoint/2010/main" val="40844556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40611581"/>
              </p:ext>
            </p:extLst>
          </p:nvPr>
        </p:nvGraphicFramePr>
        <p:xfrm>
          <a:off x="2104737" y="362123"/>
          <a:ext cx="7541260" cy="3566794"/>
        </p:xfrm>
        <a:graphic>
          <a:graphicData uri="http://schemas.openxmlformats.org/drawingml/2006/table">
            <a:tbl>
              <a:tblPr firstRow="1" firstCol="1" lastRow="1" lastCol="1" bandRow="1" bandCol="1">
                <a:tableStyleId>{5940675A-B579-460E-94D1-54222C63F5DA}</a:tableStyleId>
              </a:tblPr>
              <a:tblGrid>
                <a:gridCol w="1854619">
                  <a:extLst>
                    <a:ext uri="{9D8B030D-6E8A-4147-A177-3AD203B41FA5}">
                      <a16:colId xmlns:a16="http://schemas.microsoft.com/office/drawing/2014/main" val="726863819"/>
                    </a:ext>
                  </a:extLst>
                </a:gridCol>
                <a:gridCol w="1910795">
                  <a:extLst>
                    <a:ext uri="{9D8B030D-6E8A-4147-A177-3AD203B41FA5}">
                      <a16:colId xmlns:a16="http://schemas.microsoft.com/office/drawing/2014/main" val="3645395962"/>
                    </a:ext>
                  </a:extLst>
                </a:gridCol>
                <a:gridCol w="1889929">
                  <a:extLst>
                    <a:ext uri="{9D8B030D-6E8A-4147-A177-3AD203B41FA5}">
                      <a16:colId xmlns:a16="http://schemas.microsoft.com/office/drawing/2014/main" val="48987418"/>
                    </a:ext>
                  </a:extLst>
                </a:gridCol>
                <a:gridCol w="1885917">
                  <a:extLst>
                    <a:ext uri="{9D8B030D-6E8A-4147-A177-3AD203B41FA5}">
                      <a16:colId xmlns:a16="http://schemas.microsoft.com/office/drawing/2014/main" val="3956292250"/>
                    </a:ext>
                  </a:extLst>
                </a:gridCol>
              </a:tblGrid>
              <a:tr h="323897">
                <a:tc>
                  <a:txBody>
                    <a:bodyPr/>
                    <a:lstStyle/>
                    <a:p>
                      <a:pPr marL="296545">
                        <a:lnSpc>
                          <a:spcPts val="1230"/>
                        </a:lnSpc>
                        <a:spcBef>
                          <a:spcPts val="320"/>
                        </a:spcBef>
                        <a:spcAft>
                          <a:spcPts val="0"/>
                        </a:spcAft>
                      </a:pPr>
                      <a:r>
                        <a:rPr lang="en-US" sz="1400" dirty="0">
                          <a:effectLst/>
                        </a:rPr>
                        <a:t>55.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50"/>
                        </a:lnSpc>
                        <a:spcBef>
                          <a:spcPts val="200"/>
                        </a:spcBef>
                        <a:spcAft>
                          <a:spcPts val="0"/>
                        </a:spcAft>
                      </a:pPr>
                      <a:r>
                        <a:rPr lang="en-US" sz="1400">
                          <a:effectLst/>
                        </a:rPr>
                        <a:t>loss_setup</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0"/>
                        </a:spcBef>
                        <a:spcAft>
                          <a:spcPts val="0"/>
                        </a:spcAft>
                      </a:pPr>
                      <a:r>
                        <a:rPr lang="en-US" sz="1400">
                          <a:effectLst/>
                        </a:rPr>
                        <a:t>decimal(10,4)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17277445"/>
                  </a:ext>
                </a:extLst>
              </a:tr>
              <a:tr h="324879">
                <a:tc>
                  <a:txBody>
                    <a:bodyPr/>
                    <a:lstStyle/>
                    <a:p>
                      <a:pPr marL="296545">
                        <a:lnSpc>
                          <a:spcPts val="1230"/>
                        </a:lnSpc>
                        <a:spcBef>
                          <a:spcPts val="320"/>
                        </a:spcBef>
                        <a:spcAft>
                          <a:spcPts val="0"/>
                        </a:spcAft>
                      </a:pPr>
                      <a:r>
                        <a:rPr lang="en-US" sz="1400">
                          <a:effectLst/>
                        </a:rPr>
                        <a:t>56.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50"/>
                        </a:lnSpc>
                        <a:spcBef>
                          <a:spcPts val="205"/>
                        </a:spcBef>
                        <a:spcAft>
                          <a:spcPts val="0"/>
                        </a:spcAft>
                      </a:pPr>
                      <a:r>
                        <a:rPr lang="en-US" sz="1400">
                          <a:effectLst/>
                        </a:rPr>
                        <a:t>loss_pf</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05"/>
                        </a:spcBef>
                        <a:spcAft>
                          <a:spcPts val="0"/>
                        </a:spcAft>
                      </a:pPr>
                      <a:r>
                        <a:rPr lang="en-US" sz="1400">
                          <a:effectLst/>
                        </a:rPr>
                        <a:t>decimal(10,4)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94405078"/>
                  </a:ext>
                </a:extLst>
              </a:tr>
              <a:tr h="323897">
                <a:tc>
                  <a:txBody>
                    <a:bodyPr/>
                    <a:lstStyle/>
                    <a:p>
                      <a:pPr marL="296545">
                        <a:lnSpc>
                          <a:spcPts val="1230"/>
                        </a:lnSpc>
                        <a:spcBef>
                          <a:spcPts val="320"/>
                        </a:spcBef>
                        <a:spcAft>
                          <a:spcPts val="0"/>
                        </a:spcAft>
                      </a:pPr>
                      <a:r>
                        <a:rPr lang="en-US" sz="1400">
                          <a:effectLst/>
                        </a:rPr>
                        <a:t>57.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loss_lunchteatime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05633399"/>
                  </a:ext>
                </a:extLst>
              </a:tr>
              <a:tr h="323897">
                <a:tc>
                  <a:txBody>
                    <a:bodyPr/>
                    <a:lstStyle/>
                    <a:p>
                      <a:pPr marL="296545">
                        <a:lnSpc>
                          <a:spcPts val="1230"/>
                        </a:lnSpc>
                        <a:spcBef>
                          <a:spcPts val="320"/>
                        </a:spcBef>
                        <a:spcAft>
                          <a:spcPts val="0"/>
                        </a:spcAft>
                      </a:pPr>
                      <a:r>
                        <a:rPr lang="en-US" sz="1400">
                          <a:effectLst/>
                        </a:rPr>
                        <a:t>58.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loss_trial</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decimal(10,4)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87259517"/>
                  </a:ext>
                </a:extLst>
              </a:tr>
              <a:tr h="323897">
                <a:tc>
                  <a:txBody>
                    <a:bodyPr/>
                    <a:lstStyle/>
                    <a:p>
                      <a:pPr marL="296545">
                        <a:lnSpc>
                          <a:spcPts val="1230"/>
                        </a:lnSpc>
                        <a:spcBef>
                          <a:spcPts val="320"/>
                        </a:spcBef>
                        <a:spcAft>
                          <a:spcPts val="0"/>
                        </a:spcAft>
                      </a:pPr>
                      <a:r>
                        <a:rPr lang="en-US" sz="1400">
                          <a:effectLst/>
                        </a:rPr>
                        <a:t>59.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loss_nohelper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decimal(10,4)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78649707"/>
                  </a:ext>
                </a:extLst>
              </a:tr>
              <a:tr h="323897">
                <a:tc>
                  <a:txBody>
                    <a:bodyPr/>
                    <a:lstStyle/>
                    <a:p>
                      <a:pPr marL="296545">
                        <a:lnSpc>
                          <a:spcPts val="1220"/>
                        </a:lnSpc>
                        <a:spcBef>
                          <a:spcPts val="330"/>
                        </a:spcBef>
                        <a:spcAft>
                          <a:spcPts val="0"/>
                        </a:spcAft>
                      </a:pPr>
                      <a:r>
                        <a:rPr lang="en-US" sz="1400">
                          <a:effectLst/>
                        </a:rPr>
                        <a:t>60.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loss_remark</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varchar(200)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66489561"/>
                  </a:ext>
                </a:extLst>
              </a:tr>
              <a:tr h="323897">
                <a:tc>
                  <a:txBody>
                    <a:bodyPr/>
                    <a:lstStyle/>
                    <a:p>
                      <a:pPr marL="296545">
                        <a:lnSpc>
                          <a:spcPts val="1220"/>
                        </a:lnSpc>
                        <a:spcBef>
                          <a:spcPts val="330"/>
                        </a:spcBef>
                        <a:spcAft>
                          <a:spcPts val="0"/>
                        </a:spcAft>
                      </a:pPr>
                      <a:r>
                        <a:rPr lang="en-US" sz="1400">
                          <a:effectLst/>
                        </a:rPr>
                        <a:t>61.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dirty="0">
                          <a:effectLst/>
                        </a:rPr>
                        <a:t>setuphrs</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55926473"/>
                  </a:ext>
                </a:extLst>
              </a:tr>
              <a:tr h="323897">
                <a:tc>
                  <a:txBody>
                    <a:bodyPr/>
                    <a:lstStyle/>
                    <a:p>
                      <a:pPr marL="296545">
                        <a:lnSpc>
                          <a:spcPts val="1220"/>
                        </a:lnSpc>
                        <a:spcBef>
                          <a:spcPts val="330"/>
                        </a:spcBef>
                        <a:spcAft>
                          <a:spcPts val="0"/>
                        </a:spcAft>
                      </a:pPr>
                      <a:r>
                        <a:rPr lang="en-US" sz="1400">
                          <a:effectLst/>
                        </a:rPr>
                        <a:t>62.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runhrs</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84171573"/>
                  </a:ext>
                </a:extLst>
              </a:tr>
              <a:tr h="323897">
                <a:tc>
                  <a:txBody>
                    <a:bodyPr/>
                    <a:lstStyle/>
                    <a:p>
                      <a:pPr marL="296545">
                        <a:lnSpc>
                          <a:spcPts val="1220"/>
                        </a:lnSpc>
                        <a:spcBef>
                          <a:spcPts val="330"/>
                        </a:spcBef>
                        <a:spcAft>
                          <a:spcPts val="0"/>
                        </a:spcAft>
                      </a:pPr>
                      <a:r>
                        <a:rPr lang="en-US" sz="1400">
                          <a:effectLst/>
                        </a:rPr>
                        <a:t>63.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strokeperhr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57615570"/>
                  </a:ext>
                </a:extLst>
              </a:tr>
              <a:tr h="323897">
                <a:tc>
                  <a:txBody>
                    <a:bodyPr/>
                    <a:lstStyle/>
                    <a:p>
                      <a:pPr marL="296545">
                        <a:lnSpc>
                          <a:spcPts val="1220"/>
                        </a:lnSpc>
                        <a:spcBef>
                          <a:spcPts val="330"/>
                        </a:spcBef>
                        <a:spcAft>
                          <a:spcPts val="0"/>
                        </a:spcAft>
                      </a:pPr>
                      <a:r>
                        <a:rPr lang="en-US" sz="1400">
                          <a:effectLst/>
                        </a:rPr>
                        <a:t>64.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40"/>
                        </a:lnSpc>
                        <a:spcBef>
                          <a:spcPts val="215"/>
                        </a:spcBef>
                        <a:spcAft>
                          <a:spcPts val="0"/>
                        </a:spcAft>
                      </a:pPr>
                      <a:r>
                        <a:rPr lang="en-US" sz="1400">
                          <a:effectLst/>
                        </a:rPr>
                        <a:t>interoptime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40"/>
                        </a:lnSpc>
                        <a:spcBef>
                          <a:spcPts val="215"/>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94804578"/>
                  </a:ext>
                </a:extLst>
              </a:tr>
              <a:tr h="326842">
                <a:tc>
                  <a:txBody>
                    <a:bodyPr/>
                    <a:lstStyle/>
                    <a:p>
                      <a:pPr marL="296545">
                        <a:lnSpc>
                          <a:spcPts val="1230"/>
                        </a:lnSpc>
                        <a:spcBef>
                          <a:spcPts val="330"/>
                        </a:spcBef>
                        <a:spcAft>
                          <a:spcPts val="0"/>
                        </a:spcAft>
                      </a:pPr>
                      <a:r>
                        <a:rPr lang="en-US" sz="1400">
                          <a:effectLst/>
                        </a:rPr>
                        <a:t>65.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50"/>
                        </a:lnSpc>
                        <a:spcBef>
                          <a:spcPts val="215"/>
                        </a:spcBef>
                        <a:spcAft>
                          <a:spcPts val="0"/>
                        </a:spcAft>
                      </a:pPr>
                      <a:r>
                        <a:rPr lang="en-US" sz="1400">
                          <a:effectLst/>
                        </a:rPr>
                        <a:t>AutoInspFlag</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50"/>
                        </a:lnSpc>
                        <a:spcBef>
                          <a:spcPts val="215"/>
                        </a:spcBef>
                        <a:spcAft>
                          <a:spcPts val="0"/>
                        </a:spcAft>
                      </a:pPr>
                      <a:r>
                        <a:rPr lang="en-US" sz="1400">
                          <a:effectLst/>
                        </a:rPr>
                        <a:t>varchar(1)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30917042"/>
                  </a:ext>
                </a:extLst>
              </a:tr>
            </a:tbl>
          </a:graphicData>
        </a:graphic>
      </p:graphicFrame>
    </p:spTree>
    <p:extLst>
      <p:ext uri="{BB962C8B-B14F-4D97-AF65-F5344CB8AC3E}">
        <p14:creationId xmlns:p14="http://schemas.microsoft.com/office/powerpoint/2010/main" val="5698253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4500" y="177800"/>
            <a:ext cx="4267200" cy="369332"/>
          </a:xfrm>
          <a:prstGeom prst="rect">
            <a:avLst/>
          </a:prstGeom>
          <a:noFill/>
        </p:spPr>
        <p:txBody>
          <a:bodyPr wrap="square" rtlCol="0">
            <a:spAutoFit/>
          </a:bodyPr>
          <a:lstStyle/>
          <a:p>
            <a:r>
              <a:rPr lang="en-US" b="1" dirty="0"/>
              <a:t>Table Name: </a:t>
            </a:r>
            <a:r>
              <a:rPr lang="en-US" b="1" dirty="0" smtClean="0"/>
              <a:t>aspnet_Membership</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4054830228"/>
              </p:ext>
            </p:extLst>
          </p:nvPr>
        </p:nvGraphicFramePr>
        <p:xfrm>
          <a:off x="1714500" y="547132"/>
          <a:ext cx="6680200" cy="6109361"/>
        </p:xfrm>
        <a:graphic>
          <a:graphicData uri="http://schemas.openxmlformats.org/drawingml/2006/table">
            <a:tbl>
              <a:tblPr firstRow="1" firstCol="1" lastRow="1" lastCol="1" bandRow="1" bandCol="1">
                <a:tableStyleId>{5940675A-B579-460E-94D1-54222C63F5DA}</a:tableStyleId>
              </a:tblPr>
              <a:tblGrid>
                <a:gridCol w="1279471">
                  <a:extLst>
                    <a:ext uri="{9D8B030D-6E8A-4147-A177-3AD203B41FA5}">
                      <a16:colId xmlns:a16="http://schemas.microsoft.com/office/drawing/2014/main" val="4282797180"/>
                    </a:ext>
                  </a:extLst>
                </a:gridCol>
                <a:gridCol w="2067293">
                  <a:extLst>
                    <a:ext uri="{9D8B030D-6E8A-4147-A177-3AD203B41FA5}">
                      <a16:colId xmlns:a16="http://schemas.microsoft.com/office/drawing/2014/main" val="2882795531"/>
                    </a:ext>
                  </a:extLst>
                </a:gridCol>
                <a:gridCol w="1866636">
                  <a:extLst>
                    <a:ext uri="{9D8B030D-6E8A-4147-A177-3AD203B41FA5}">
                      <a16:colId xmlns:a16="http://schemas.microsoft.com/office/drawing/2014/main" val="3735787586"/>
                    </a:ext>
                  </a:extLst>
                </a:gridCol>
                <a:gridCol w="1466800">
                  <a:extLst>
                    <a:ext uri="{9D8B030D-6E8A-4147-A177-3AD203B41FA5}">
                      <a16:colId xmlns:a16="http://schemas.microsoft.com/office/drawing/2014/main" val="4106637614"/>
                    </a:ext>
                  </a:extLst>
                </a:gridCol>
              </a:tblGrid>
              <a:tr h="270395">
                <a:tc>
                  <a:txBody>
                    <a:bodyPr/>
                    <a:lstStyle/>
                    <a:p>
                      <a:pPr marL="57150" marR="339090"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spcAft>
                          <a:spcPts val="0"/>
                        </a:spcAft>
                      </a:pPr>
                      <a:r>
                        <a:rPr lang="en-US" sz="1400" b="1" dirty="0">
                          <a:effectLst/>
                        </a:rPr>
                        <a:t>Constraints</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39461325"/>
                  </a:ext>
                </a:extLst>
              </a:tr>
              <a:tr h="224543">
                <a:tc>
                  <a:txBody>
                    <a:bodyPr/>
                    <a:lstStyle/>
                    <a:p>
                      <a:pPr marL="57150" marR="438150" algn="ctr">
                        <a:lnSpc>
                          <a:spcPts val="1305"/>
                        </a:lnSpc>
                        <a:spcBef>
                          <a:spcPts val="250"/>
                        </a:spcBef>
                        <a:spcAft>
                          <a:spcPts val="0"/>
                        </a:spcAft>
                      </a:pPr>
                      <a:r>
                        <a:rPr lang="en-US" sz="1400" dirty="0">
                          <a:effectLst/>
                        </a:rPr>
                        <a:t>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ApplicationId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uniqueidentifier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400">
                          <a:effectLst/>
                        </a:rPr>
                        <a:t>Primary</a:t>
                      </a:r>
                      <a:r>
                        <a:rPr lang="en-US" sz="1400" spc="-10">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60185264"/>
                  </a:ext>
                </a:extLst>
              </a:tr>
              <a:tr h="224543">
                <a:tc>
                  <a:txBody>
                    <a:bodyPr/>
                    <a:lstStyle/>
                    <a:p>
                      <a:pPr marL="57150" marR="438150" algn="ctr">
                        <a:lnSpc>
                          <a:spcPts val="1305"/>
                        </a:lnSpc>
                        <a:spcBef>
                          <a:spcPts val="250"/>
                        </a:spcBef>
                        <a:spcAft>
                          <a:spcPts val="0"/>
                        </a:spcAft>
                      </a:pPr>
                      <a:r>
                        <a:rPr lang="en-US" sz="1400" dirty="0">
                          <a:effectLst/>
                        </a:rPr>
                        <a:t>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UserId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uniqueidentifier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405"/>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33411037"/>
                  </a:ext>
                </a:extLst>
              </a:tr>
              <a:tr h="208504">
                <a:tc>
                  <a:txBody>
                    <a:bodyPr/>
                    <a:lstStyle/>
                    <a:p>
                      <a:pPr marL="57150" marR="438150" algn="ctr">
                        <a:lnSpc>
                          <a:spcPts val="1305"/>
                        </a:lnSpc>
                        <a:spcBef>
                          <a:spcPts val="250"/>
                        </a:spcBef>
                        <a:spcAft>
                          <a:spcPts val="0"/>
                        </a:spcAft>
                      </a:pPr>
                      <a:r>
                        <a:rPr lang="en-US" sz="1400" dirty="0">
                          <a:effectLst/>
                        </a:rPr>
                        <a:t>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Supervisor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varchar(256)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45799598"/>
                  </a:ext>
                </a:extLst>
              </a:tr>
              <a:tr h="208504">
                <a:tc>
                  <a:txBody>
                    <a:bodyPr/>
                    <a:lstStyle/>
                    <a:p>
                      <a:pPr marL="57150" marR="438150" algn="ctr">
                        <a:lnSpc>
                          <a:spcPts val="1315"/>
                        </a:lnSpc>
                        <a:spcBef>
                          <a:spcPts val="250"/>
                        </a:spcBef>
                        <a:spcAft>
                          <a:spcPts val="0"/>
                        </a:spcAft>
                      </a:pP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50"/>
                        </a:spcBef>
                        <a:spcAft>
                          <a:spcPts val="0"/>
                        </a:spcAft>
                      </a:pPr>
                      <a:r>
                        <a:rPr lang="en-US" sz="1400">
                          <a:effectLst/>
                        </a:rPr>
                        <a:t>Password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50"/>
                        </a:spcBef>
                        <a:spcAft>
                          <a:spcPts val="0"/>
                        </a:spcAft>
                      </a:pPr>
                      <a:r>
                        <a:rPr lang="en-US" sz="1400">
                          <a:effectLst/>
                        </a:rPr>
                        <a:t>varchar(128)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42975388"/>
                  </a:ext>
                </a:extLst>
              </a:tr>
              <a:tr h="208504">
                <a:tc>
                  <a:txBody>
                    <a:bodyPr/>
                    <a:lstStyle/>
                    <a:p>
                      <a:pPr marL="57150" marR="438150" algn="ctr">
                        <a:lnSpc>
                          <a:spcPts val="1315"/>
                        </a:lnSpc>
                        <a:spcBef>
                          <a:spcPts val="235"/>
                        </a:spcBef>
                        <a:spcAft>
                          <a:spcPts val="0"/>
                        </a:spcAft>
                      </a:pPr>
                      <a:r>
                        <a:rPr lang="en-US" sz="1400" dirty="0">
                          <a:effectLst/>
                        </a:rPr>
                        <a:t>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400">
                          <a:effectLst/>
                        </a:rPr>
                        <a:t>PasswordFormat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35"/>
                        </a:spcBef>
                        <a:spcAft>
                          <a:spcPts val="0"/>
                        </a:spcAft>
                      </a:pPr>
                      <a:r>
                        <a:rPr lang="en-US" sz="1400">
                          <a:effectLst/>
                        </a:rPr>
                        <a:t>int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14597465"/>
                  </a:ext>
                </a:extLst>
              </a:tr>
              <a:tr h="208504">
                <a:tc>
                  <a:txBody>
                    <a:bodyPr/>
                    <a:lstStyle/>
                    <a:p>
                      <a:pPr marL="57150" marR="438150" algn="ctr">
                        <a:lnSpc>
                          <a:spcPts val="1305"/>
                        </a:lnSpc>
                        <a:spcBef>
                          <a:spcPts val="250"/>
                        </a:spcBef>
                        <a:spcAft>
                          <a:spcPts val="0"/>
                        </a:spcAft>
                      </a:pPr>
                      <a:r>
                        <a:rPr lang="en-US" sz="1400" dirty="0">
                          <a:effectLst/>
                        </a:rPr>
                        <a:t>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PasswordSalt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varchar(128)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2259015"/>
                  </a:ext>
                </a:extLst>
              </a:tr>
              <a:tr h="208504">
                <a:tc>
                  <a:txBody>
                    <a:bodyPr/>
                    <a:lstStyle/>
                    <a:p>
                      <a:pPr marL="57150" marR="438150" algn="ctr">
                        <a:lnSpc>
                          <a:spcPts val="1305"/>
                        </a:lnSpc>
                        <a:spcBef>
                          <a:spcPts val="250"/>
                        </a:spcBef>
                        <a:spcAft>
                          <a:spcPts val="0"/>
                        </a:spcAft>
                      </a:pPr>
                      <a:r>
                        <a:rPr lang="en-US" sz="1400" dirty="0">
                          <a:effectLst/>
                        </a:rPr>
                        <a:t>7.</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MobilePIN</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varchar(16)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92608617"/>
                  </a:ext>
                </a:extLst>
              </a:tr>
              <a:tr h="208504">
                <a:tc>
                  <a:txBody>
                    <a:bodyPr/>
                    <a:lstStyle/>
                    <a:p>
                      <a:pPr marL="57150" marR="438150" algn="ctr">
                        <a:lnSpc>
                          <a:spcPts val="1305"/>
                        </a:lnSpc>
                        <a:spcBef>
                          <a:spcPts val="250"/>
                        </a:spcBef>
                        <a:spcAft>
                          <a:spcPts val="0"/>
                        </a:spcAft>
                      </a:pPr>
                      <a:r>
                        <a:rPr lang="en-US" sz="1400" dirty="0">
                          <a:effectLst/>
                        </a:rPr>
                        <a:t>8.</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dirty="0">
                          <a:effectLst/>
                        </a:rPr>
                        <a:t>Email</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varchar(70)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27036104"/>
                  </a:ext>
                </a:extLst>
              </a:tr>
              <a:tr h="208504">
                <a:tc>
                  <a:txBody>
                    <a:bodyPr/>
                    <a:lstStyle/>
                    <a:p>
                      <a:pPr marL="57150" marR="438150" algn="ctr">
                        <a:lnSpc>
                          <a:spcPts val="1305"/>
                        </a:lnSpc>
                        <a:spcBef>
                          <a:spcPts val="250"/>
                        </a:spcBef>
                        <a:spcAft>
                          <a:spcPts val="0"/>
                        </a:spcAft>
                      </a:pPr>
                      <a:r>
                        <a:rPr lang="en-US" sz="1400" dirty="0">
                          <a:effectLst/>
                        </a:rPr>
                        <a:t>9.</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dirty="0">
                          <a:effectLst/>
                        </a:rPr>
                        <a:t>LoweredEmail</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varchar(128)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12173492"/>
                  </a:ext>
                </a:extLst>
              </a:tr>
              <a:tr h="208504">
                <a:tc>
                  <a:txBody>
                    <a:bodyPr/>
                    <a:lstStyle/>
                    <a:p>
                      <a:pPr marL="41910" marR="339090" algn="ctr">
                        <a:lnSpc>
                          <a:spcPts val="1305"/>
                        </a:lnSpc>
                        <a:spcBef>
                          <a:spcPts val="250"/>
                        </a:spcBef>
                        <a:spcAft>
                          <a:spcPts val="0"/>
                        </a:spcAft>
                      </a:pPr>
                      <a:r>
                        <a:rPr lang="en-US" sz="1400">
                          <a:effectLst/>
                        </a:rPr>
                        <a:t>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dirty="0">
                          <a:effectLst/>
                        </a:rPr>
                        <a:t>PasswordQuestion</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varchar(128)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11388509"/>
                  </a:ext>
                </a:extLst>
              </a:tr>
              <a:tr h="208504">
                <a:tc>
                  <a:txBody>
                    <a:bodyPr/>
                    <a:lstStyle/>
                    <a:p>
                      <a:pPr marL="41910" marR="339090" algn="ctr">
                        <a:lnSpc>
                          <a:spcPts val="1305"/>
                        </a:lnSpc>
                        <a:spcBef>
                          <a:spcPts val="250"/>
                        </a:spcBef>
                        <a:spcAft>
                          <a:spcPts val="0"/>
                        </a:spcAft>
                      </a:pPr>
                      <a:r>
                        <a:rPr lang="en-US" sz="1400">
                          <a:effectLst/>
                        </a:rPr>
                        <a:t>11.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dirty="0">
                          <a:effectLst/>
                        </a:rPr>
                        <a:t>PasswordAnswer</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varchar(128)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41055980"/>
                  </a:ext>
                </a:extLst>
              </a:tr>
              <a:tr h="208504">
                <a:tc>
                  <a:txBody>
                    <a:bodyPr/>
                    <a:lstStyle/>
                    <a:p>
                      <a:pPr marL="41910" marR="339090" algn="ctr">
                        <a:lnSpc>
                          <a:spcPts val="1305"/>
                        </a:lnSpc>
                        <a:spcBef>
                          <a:spcPts val="250"/>
                        </a:spcBef>
                        <a:spcAft>
                          <a:spcPts val="0"/>
                        </a:spcAft>
                      </a:pPr>
                      <a:r>
                        <a:rPr lang="en-US" sz="1400">
                          <a:effectLst/>
                        </a:rPr>
                        <a:t>12.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dirty="0">
                          <a:effectLst/>
                        </a:rPr>
                        <a:t>IsApproved</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bit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15262335"/>
                  </a:ext>
                </a:extLst>
              </a:tr>
              <a:tr h="208504">
                <a:tc>
                  <a:txBody>
                    <a:bodyPr/>
                    <a:lstStyle/>
                    <a:p>
                      <a:pPr marL="41910" marR="339090" algn="ctr">
                        <a:lnSpc>
                          <a:spcPts val="1305"/>
                        </a:lnSpc>
                        <a:spcBef>
                          <a:spcPts val="250"/>
                        </a:spcBef>
                        <a:spcAft>
                          <a:spcPts val="0"/>
                        </a:spcAft>
                      </a:pPr>
                      <a:r>
                        <a:rPr lang="en-US" sz="1400">
                          <a:effectLst/>
                        </a:rPr>
                        <a:t>13.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dirty="0">
                          <a:effectLst/>
                        </a:rPr>
                        <a:t>IsLockedOut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bit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51680959"/>
                  </a:ext>
                </a:extLst>
              </a:tr>
              <a:tr h="208504">
                <a:tc>
                  <a:txBody>
                    <a:bodyPr/>
                    <a:lstStyle/>
                    <a:p>
                      <a:pPr marL="41910" marR="339090" algn="ctr">
                        <a:lnSpc>
                          <a:spcPts val="1305"/>
                        </a:lnSpc>
                        <a:spcBef>
                          <a:spcPts val="250"/>
                        </a:spcBef>
                        <a:spcAft>
                          <a:spcPts val="0"/>
                        </a:spcAft>
                      </a:pPr>
                      <a:r>
                        <a:rPr lang="en-US" sz="1400">
                          <a:effectLst/>
                        </a:rPr>
                        <a:t>14.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dirty="0">
                          <a:effectLst/>
                        </a:rPr>
                        <a:t>CreateDate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67818480"/>
                  </a:ext>
                </a:extLst>
              </a:tr>
              <a:tr h="208504">
                <a:tc>
                  <a:txBody>
                    <a:bodyPr/>
                    <a:lstStyle/>
                    <a:p>
                      <a:pPr marL="41910" marR="339090" algn="ctr">
                        <a:lnSpc>
                          <a:spcPts val="1315"/>
                        </a:lnSpc>
                        <a:spcBef>
                          <a:spcPts val="250"/>
                        </a:spcBef>
                        <a:spcAft>
                          <a:spcPts val="0"/>
                        </a:spcAft>
                      </a:pPr>
                      <a:r>
                        <a:rPr lang="en-US" sz="1400">
                          <a:effectLst/>
                        </a:rPr>
                        <a:t>15.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50"/>
                        </a:spcBef>
                        <a:spcAft>
                          <a:spcPts val="0"/>
                        </a:spcAft>
                      </a:pPr>
                      <a:r>
                        <a:rPr lang="en-US" sz="1400" dirty="0">
                          <a:effectLst/>
                        </a:rPr>
                        <a:t>LastLoginDate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Bef>
                          <a:spcPts val="250"/>
                        </a:spcBef>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58597411"/>
                  </a:ext>
                </a:extLst>
              </a:tr>
              <a:tr h="362476">
                <a:tc>
                  <a:txBody>
                    <a:bodyPr/>
                    <a:lstStyle/>
                    <a:p>
                      <a:pPr marL="66675">
                        <a:spcBef>
                          <a:spcPts val="50"/>
                        </a:spcBef>
                        <a:spcAft>
                          <a:spcPts val="0"/>
                        </a:spcAft>
                      </a:pPr>
                      <a:r>
                        <a:rPr lang="en-US" sz="1400">
                          <a:effectLst/>
                        </a:rPr>
                        <a:t> </a:t>
                      </a:r>
                      <a:endParaRPr lang="en-IN" sz="1400">
                        <a:effectLst/>
                      </a:endParaRPr>
                    </a:p>
                    <a:p>
                      <a:pPr marL="41910" marR="339090" algn="ctr">
                        <a:lnSpc>
                          <a:spcPts val="1305"/>
                        </a:lnSpc>
                        <a:spcBef>
                          <a:spcPts val="5"/>
                        </a:spcBef>
                        <a:spcAft>
                          <a:spcPts val="0"/>
                        </a:spcAft>
                      </a:pPr>
                      <a:r>
                        <a:rPr lang="en-US" sz="1400">
                          <a:effectLst/>
                        </a:rPr>
                        <a:t>16.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224155">
                        <a:lnSpc>
                          <a:spcPts val="1400"/>
                        </a:lnSpc>
                        <a:spcAft>
                          <a:spcPts val="0"/>
                        </a:spcAft>
                      </a:pPr>
                      <a:r>
                        <a:rPr lang="en-US" sz="1400" spc="-5" dirty="0">
                          <a:effectLst/>
                        </a:rPr>
                        <a:t>LastPasswordChanged</a:t>
                      </a:r>
                      <a:r>
                        <a:rPr lang="en-US" sz="1400" spc="-250" dirty="0">
                          <a:effectLst/>
                        </a:rPr>
                        <a:t> </a:t>
                      </a:r>
                      <a:r>
                        <a:rPr lang="en-US" sz="1400" dirty="0">
                          <a:effectLst/>
                        </a:rPr>
                        <a:t>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Bef>
                          <a:spcPts val="50"/>
                        </a:spcBef>
                        <a:spcAft>
                          <a:spcPts val="0"/>
                        </a:spcAft>
                      </a:pPr>
                      <a:r>
                        <a:rPr lang="en-US" sz="1400">
                          <a:effectLst/>
                        </a:rPr>
                        <a:t> </a:t>
                      </a:r>
                      <a:endParaRPr lang="en-IN" sz="1400">
                        <a:effectLst/>
                      </a:endParaRPr>
                    </a:p>
                    <a:p>
                      <a:pPr marL="66675">
                        <a:lnSpc>
                          <a:spcPts val="1305"/>
                        </a:lnSpc>
                        <a:spcBef>
                          <a:spcPts val="5"/>
                        </a:spcBef>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17365702"/>
                  </a:ext>
                </a:extLst>
              </a:tr>
              <a:tr h="208504">
                <a:tc>
                  <a:txBody>
                    <a:bodyPr/>
                    <a:lstStyle/>
                    <a:p>
                      <a:pPr marL="41910" marR="339090" algn="ctr">
                        <a:lnSpc>
                          <a:spcPts val="1305"/>
                        </a:lnSpc>
                        <a:spcBef>
                          <a:spcPts val="250"/>
                        </a:spcBef>
                        <a:spcAft>
                          <a:spcPts val="0"/>
                        </a:spcAft>
                      </a:pPr>
                      <a:r>
                        <a:rPr lang="en-US" sz="1400">
                          <a:effectLst/>
                        </a:rPr>
                        <a:t>17.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dirty="0">
                          <a:effectLst/>
                        </a:rPr>
                        <a:t>LastLockoutDate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50"/>
                        </a:spcBef>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34299569"/>
                  </a:ext>
                </a:extLst>
              </a:tr>
              <a:tr h="362476">
                <a:tc>
                  <a:txBody>
                    <a:bodyPr/>
                    <a:lstStyle/>
                    <a:p>
                      <a:pPr marL="66675">
                        <a:spcBef>
                          <a:spcPts val="10"/>
                        </a:spcBef>
                        <a:spcAft>
                          <a:spcPts val="0"/>
                        </a:spcAft>
                      </a:pPr>
                      <a:r>
                        <a:rPr lang="en-US" sz="1400">
                          <a:effectLst/>
                        </a:rPr>
                        <a:t> </a:t>
                      </a:r>
                      <a:endParaRPr lang="en-IN" sz="1400">
                        <a:effectLst/>
                      </a:endParaRPr>
                    </a:p>
                    <a:p>
                      <a:pPr marL="41910" marR="339090" algn="ctr">
                        <a:lnSpc>
                          <a:spcPts val="1305"/>
                        </a:lnSpc>
                        <a:spcAft>
                          <a:spcPts val="0"/>
                        </a:spcAft>
                      </a:pPr>
                      <a:r>
                        <a:rPr lang="en-US" sz="1400">
                          <a:effectLst/>
                        </a:rPr>
                        <a:t>18.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420"/>
                        </a:lnSpc>
                        <a:spcAft>
                          <a:spcPts val="0"/>
                        </a:spcAft>
                      </a:pPr>
                      <a:r>
                        <a:rPr lang="en-US" sz="1400" spc="-5" dirty="0">
                          <a:effectLst/>
                        </a:rPr>
                        <a:t>FailedPasswordAttempt</a:t>
                      </a:r>
                      <a:r>
                        <a:rPr lang="en-US" sz="1400" spc="-250" dirty="0">
                          <a:effectLst/>
                        </a:rPr>
                        <a:t> </a:t>
                      </a:r>
                      <a:r>
                        <a:rPr lang="en-US" sz="1400" dirty="0">
                          <a:effectLst/>
                        </a:rPr>
                        <a:t>Count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Bef>
                          <a:spcPts val="10"/>
                        </a:spcBef>
                        <a:spcAft>
                          <a:spcPts val="0"/>
                        </a:spcAft>
                      </a:pPr>
                      <a:r>
                        <a:rPr lang="en-US" sz="1400" dirty="0">
                          <a:effectLst/>
                        </a:rPr>
                        <a:t> </a:t>
                      </a:r>
                      <a:endParaRPr lang="en-IN" sz="1400" dirty="0">
                        <a:effectLst/>
                      </a:endParaRPr>
                    </a:p>
                    <a:p>
                      <a:pPr marL="66675">
                        <a:lnSpc>
                          <a:spcPts val="1305"/>
                        </a:lnSpc>
                        <a:spcAft>
                          <a:spcPts val="0"/>
                        </a:spcAft>
                      </a:pPr>
                      <a:r>
                        <a:rPr lang="en-US" sz="1400" dirty="0">
                          <a:effectLst/>
                        </a:rPr>
                        <a:t>int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32232543"/>
                  </a:ext>
                </a:extLst>
              </a:tr>
              <a:tr h="433047">
                <a:tc>
                  <a:txBody>
                    <a:bodyPr/>
                    <a:lstStyle/>
                    <a:p>
                      <a:pPr marL="66675">
                        <a:spcBef>
                          <a:spcPts val="35"/>
                        </a:spcBef>
                        <a:spcAft>
                          <a:spcPts val="0"/>
                        </a:spcAft>
                      </a:pPr>
                      <a:r>
                        <a:rPr lang="en-US" sz="1400">
                          <a:effectLst/>
                        </a:rPr>
                        <a:t> </a:t>
                      </a:r>
                      <a:endParaRPr lang="en-IN" sz="1400">
                        <a:effectLst/>
                      </a:endParaRPr>
                    </a:p>
                    <a:p>
                      <a:pPr marL="41910" marR="339090" algn="ctr">
                        <a:lnSpc>
                          <a:spcPts val="1315"/>
                        </a:lnSpc>
                        <a:spcAft>
                          <a:spcPts val="0"/>
                        </a:spcAft>
                      </a:pPr>
                      <a:r>
                        <a:rPr lang="en-US" sz="1400">
                          <a:effectLst/>
                        </a:rPr>
                        <a:t>19.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85"/>
                        </a:lnSpc>
                        <a:spcAft>
                          <a:spcPts val="0"/>
                        </a:spcAft>
                      </a:pPr>
                      <a:r>
                        <a:rPr lang="en-US" sz="1400">
                          <a:effectLst/>
                        </a:rPr>
                        <a:t>FailedPasswordAttempt</a:t>
                      </a:r>
                      <a:endParaRPr lang="en-IN" sz="1400">
                        <a:effectLst/>
                      </a:endParaRPr>
                    </a:p>
                    <a:p>
                      <a:pPr marL="66675">
                        <a:lnSpc>
                          <a:spcPts val="1315"/>
                        </a:lnSpc>
                        <a:spcAft>
                          <a:spcPts val="0"/>
                        </a:spcAft>
                      </a:pPr>
                      <a:r>
                        <a:rPr lang="en-US" sz="1400">
                          <a:effectLst/>
                        </a:rPr>
                        <a:t>WindowStart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Bef>
                          <a:spcPts val="35"/>
                        </a:spcBef>
                        <a:spcAft>
                          <a:spcPts val="0"/>
                        </a:spcAft>
                      </a:pPr>
                      <a:r>
                        <a:rPr lang="en-US" sz="1400" dirty="0">
                          <a:effectLst/>
                        </a:rPr>
                        <a:t> </a:t>
                      </a:r>
                      <a:endParaRPr lang="en-IN" sz="1400" dirty="0">
                        <a:effectLst/>
                      </a:endParaRPr>
                    </a:p>
                    <a:p>
                      <a:pPr marL="66675">
                        <a:lnSpc>
                          <a:spcPts val="1315"/>
                        </a:lnSpc>
                        <a:spcAft>
                          <a:spcPts val="0"/>
                        </a:spcAft>
                      </a:pPr>
                      <a:r>
                        <a:rPr lang="en-US" sz="1400" dirty="0">
                          <a:effectLst/>
                        </a:rPr>
                        <a:t>datetime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32044794"/>
                  </a:ext>
                </a:extLst>
              </a:tr>
              <a:tr h="362476">
                <a:tc>
                  <a:txBody>
                    <a:bodyPr/>
                    <a:lstStyle/>
                    <a:p>
                      <a:pPr marL="66675">
                        <a:spcBef>
                          <a:spcPts val="50"/>
                        </a:spcBef>
                        <a:spcAft>
                          <a:spcPts val="0"/>
                        </a:spcAft>
                      </a:pPr>
                      <a:r>
                        <a:rPr lang="en-US" sz="1400">
                          <a:effectLst/>
                        </a:rPr>
                        <a:t> </a:t>
                      </a:r>
                      <a:endParaRPr lang="en-IN" sz="1400">
                        <a:effectLst/>
                      </a:endParaRPr>
                    </a:p>
                    <a:p>
                      <a:pPr marL="41910" marR="339090" algn="ctr">
                        <a:lnSpc>
                          <a:spcPts val="1305"/>
                        </a:lnSpc>
                        <a:spcBef>
                          <a:spcPts val="5"/>
                        </a:spcBef>
                        <a:spcAft>
                          <a:spcPts val="0"/>
                        </a:spcAft>
                      </a:pPr>
                      <a:r>
                        <a:rPr lang="en-US" sz="1400">
                          <a:effectLst/>
                        </a:rPr>
                        <a:t>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161290">
                        <a:lnSpc>
                          <a:spcPts val="1400"/>
                        </a:lnSpc>
                        <a:spcAft>
                          <a:spcPts val="0"/>
                        </a:spcAft>
                      </a:pPr>
                      <a:r>
                        <a:rPr lang="en-US" sz="1400" spc="-5">
                          <a:effectLst/>
                        </a:rPr>
                        <a:t>FailedPasswordAnswer</a:t>
                      </a:r>
                      <a:r>
                        <a:rPr lang="en-US" sz="1400" spc="-250">
                          <a:effectLst/>
                        </a:rPr>
                        <a:t> </a:t>
                      </a:r>
                      <a:r>
                        <a:rPr lang="en-US" sz="1400">
                          <a:effectLst/>
                        </a:rPr>
                        <a:t>AttemptCount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Bef>
                          <a:spcPts val="50"/>
                        </a:spcBef>
                        <a:spcAft>
                          <a:spcPts val="0"/>
                        </a:spcAft>
                      </a:pPr>
                      <a:r>
                        <a:rPr lang="en-US" sz="1400" dirty="0">
                          <a:effectLst/>
                        </a:rPr>
                        <a:t> </a:t>
                      </a:r>
                      <a:endParaRPr lang="en-IN" sz="1400" dirty="0">
                        <a:effectLst/>
                      </a:endParaRPr>
                    </a:p>
                    <a:p>
                      <a:pPr marL="66675">
                        <a:lnSpc>
                          <a:spcPts val="1305"/>
                        </a:lnSpc>
                        <a:spcBef>
                          <a:spcPts val="5"/>
                        </a:spcBef>
                        <a:spcAft>
                          <a:spcPts val="0"/>
                        </a:spcAft>
                      </a:pPr>
                      <a:r>
                        <a:rPr lang="en-US" sz="1400" dirty="0">
                          <a:effectLst/>
                        </a:rPr>
                        <a:t>int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77170787"/>
                  </a:ext>
                </a:extLst>
              </a:tr>
              <a:tr h="449085">
                <a:tc>
                  <a:txBody>
                    <a:bodyPr/>
                    <a:lstStyle/>
                    <a:p>
                      <a:pPr marL="66675">
                        <a:spcBef>
                          <a:spcPts val="5"/>
                        </a:spcBef>
                        <a:spcAft>
                          <a:spcPts val="0"/>
                        </a:spcAft>
                      </a:pPr>
                      <a:r>
                        <a:rPr lang="en-US" sz="1400">
                          <a:effectLst/>
                        </a:rPr>
                        <a:t> </a:t>
                      </a:r>
                      <a:endParaRPr lang="en-IN" sz="1400">
                        <a:effectLst/>
                      </a:endParaRPr>
                    </a:p>
                    <a:p>
                      <a:pPr marL="41910" marR="339090" algn="ctr">
                        <a:lnSpc>
                          <a:spcPts val="1305"/>
                        </a:lnSpc>
                        <a:spcAft>
                          <a:spcPts val="0"/>
                        </a:spcAft>
                      </a:pPr>
                      <a:r>
                        <a:rPr lang="en-US" sz="1400">
                          <a:effectLst/>
                        </a:rPr>
                        <a:t>21.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161290">
                        <a:lnSpc>
                          <a:spcPts val="1420"/>
                        </a:lnSpc>
                        <a:spcAft>
                          <a:spcPts val="0"/>
                        </a:spcAft>
                      </a:pPr>
                      <a:r>
                        <a:rPr lang="en-US" sz="1400" spc="-5">
                          <a:effectLst/>
                        </a:rPr>
                        <a:t>FailedPasswordAnswer</a:t>
                      </a:r>
                      <a:r>
                        <a:rPr lang="en-US" sz="1400" spc="-250">
                          <a:effectLst/>
                        </a:rPr>
                        <a:t> </a:t>
                      </a:r>
                      <a:r>
                        <a:rPr lang="en-US" sz="1400">
                          <a:effectLst/>
                        </a:rPr>
                        <a:t>AttemptWindowStart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Bef>
                          <a:spcPts val="5"/>
                        </a:spcBef>
                        <a:spcAft>
                          <a:spcPts val="0"/>
                        </a:spcAft>
                      </a:pPr>
                      <a:r>
                        <a:rPr lang="en-US" sz="1400">
                          <a:effectLst/>
                        </a:rPr>
                        <a:t> </a:t>
                      </a:r>
                      <a:endParaRPr lang="en-IN" sz="1400">
                        <a:effectLst/>
                      </a:endParaRPr>
                    </a:p>
                    <a:p>
                      <a:pPr marL="66675">
                        <a:lnSpc>
                          <a:spcPts val="1305"/>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462501527"/>
                  </a:ext>
                </a:extLst>
              </a:tr>
              <a:tr h="208504">
                <a:tc>
                  <a:txBody>
                    <a:bodyPr/>
                    <a:lstStyle/>
                    <a:p>
                      <a:pPr marL="41910" marR="339090" algn="ctr">
                        <a:lnSpc>
                          <a:spcPts val="1305"/>
                        </a:lnSpc>
                        <a:spcBef>
                          <a:spcPts val="225"/>
                        </a:spcBef>
                        <a:spcAft>
                          <a:spcPts val="0"/>
                        </a:spcAft>
                      </a:pPr>
                      <a:r>
                        <a:rPr lang="en-US" sz="1400">
                          <a:effectLst/>
                        </a:rPr>
                        <a:t>22.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25"/>
                        </a:spcBef>
                        <a:spcAft>
                          <a:spcPts val="0"/>
                        </a:spcAft>
                      </a:pPr>
                      <a:r>
                        <a:rPr lang="en-US" sz="1400">
                          <a:effectLst/>
                        </a:rPr>
                        <a:t>Comment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225"/>
                        </a:spcBef>
                        <a:spcAft>
                          <a:spcPts val="0"/>
                        </a:spcAft>
                      </a:pPr>
                      <a:r>
                        <a:rPr lang="en-US" sz="1400">
                          <a:effectLst/>
                        </a:rPr>
                        <a:t>ntext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77665317"/>
                  </a:ext>
                </a:extLst>
              </a:tr>
            </a:tbl>
          </a:graphicData>
        </a:graphic>
      </p:graphicFrame>
    </p:spTree>
    <p:extLst>
      <p:ext uri="{BB962C8B-B14F-4D97-AF65-F5344CB8AC3E}">
        <p14:creationId xmlns:p14="http://schemas.microsoft.com/office/powerpoint/2010/main" val="13739032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4200" y="413266"/>
            <a:ext cx="4165600" cy="369332"/>
          </a:xfrm>
          <a:prstGeom prst="rect">
            <a:avLst/>
          </a:prstGeom>
          <a:noFill/>
        </p:spPr>
        <p:txBody>
          <a:bodyPr wrap="square" rtlCol="0">
            <a:spAutoFit/>
          </a:bodyPr>
          <a:lstStyle/>
          <a:p>
            <a:r>
              <a:rPr lang="en-US" b="1" dirty="0"/>
              <a:t>Table Name: </a:t>
            </a:r>
            <a:r>
              <a:rPr lang="en-US" b="1" dirty="0" smtClean="0"/>
              <a:t>MDesignation</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959251892"/>
              </p:ext>
            </p:extLst>
          </p:nvPr>
        </p:nvGraphicFramePr>
        <p:xfrm>
          <a:off x="1854200" y="857883"/>
          <a:ext cx="6489700" cy="2177416"/>
        </p:xfrm>
        <a:graphic>
          <a:graphicData uri="http://schemas.openxmlformats.org/drawingml/2006/table">
            <a:tbl>
              <a:tblPr firstRow="1" firstCol="1" lastRow="1" lastCol="1" bandRow="1" bandCol="1">
                <a:tableStyleId>{5940675A-B579-460E-94D1-54222C63F5DA}</a:tableStyleId>
              </a:tblPr>
              <a:tblGrid>
                <a:gridCol w="1604475">
                  <a:extLst>
                    <a:ext uri="{9D8B030D-6E8A-4147-A177-3AD203B41FA5}">
                      <a16:colId xmlns:a16="http://schemas.microsoft.com/office/drawing/2014/main" val="4253481177"/>
                    </a:ext>
                  </a:extLst>
                </a:gridCol>
                <a:gridCol w="1617592">
                  <a:extLst>
                    <a:ext uri="{9D8B030D-6E8A-4147-A177-3AD203B41FA5}">
                      <a16:colId xmlns:a16="http://schemas.microsoft.com/office/drawing/2014/main" val="3065944715"/>
                    </a:ext>
                  </a:extLst>
                </a:gridCol>
                <a:gridCol w="1636233">
                  <a:extLst>
                    <a:ext uri="{9D8B030D-6E8A-4147-A177-3AD203B41FA5}">
                      <a16:colId xmlns:a16="http://schemas.microsoft.com/office/drawing/2014/main" val="3066912312"/>
                    </a:ext>
                  </a:extLst>
                </a:gridCol>
                <a:gridCol w="1631400">
                  <a:extLst>
                    <a:ext uri="{9D8B030D-6E8A-4147-A177-3AD203B41FA5}">
                      <a16:colId xmlns:a16="http://schemas.microsoft.com/office/drawing/2014/main" val="4287820400"/>
                    </a:ext>
                  </a:extLst>
                </a:gridCol>
              </a:tblGrid>
              <a:tr h="435837">
                <a:tc>
                  <a:txBody>
                    <a:bodyPr/>
                    <a:lstStyle/>
                    <a:p>
                      <a:pPr marL="57150" marR="717550"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Constraints</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35561545"/>
                  </a:ext>
                </a:extLst>
              </a:tr>
              <a:tr h="248038">
                <a:tc>
                  <a:txBody>
                    <a:bodyPr/>
                    <a:lstStyle/>
                    <a:p>
                      <a:pPr marL="57150" marR="816610" algn="ctr">
                        <a:lnSpc>
                          <a:spcPts val="1300"/>
                        </a:lnSpc>
                        <a:spcAft>
                          <a:spcPts val="0"/>
                        </a:spcAft>
                      </a:pPr>
                      <a:r>
                        <a:rPr lang="en-US" sz="1200">
                          <a:effectLst/>
                        </a:rPr>
                        <a:t>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200">
                          <a:effectLst/>
                        </a:rPr>
                        <a:t>designame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200">
                          <a:effectLst/>
                        </a:rPr>
                        <a:t>varchar(50)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28470752"/>
                  </a:ext>
                </a:extLst>
              </a:tr>
              <a:tr h="249809">
                <a:tc>
                  <a:txBody>
                    <a:bodyPr/>
                    <a:lstStyle/>
                    <a:p>
                      <a:pPr marL="57150" marR="816610" algn="ctr">
                        <a:lnSpc>
                          <a:spcPts val="1305"/>
                        </a:lnSpc>
                        <a:spcBef>
                          <a:spcPts val="10"/>
                        </a:spcBef>
                        <a:spcAft>
                          <a:spcPts val="0"/>
                        </a:spcAft>
                      </a:pPr>
                      <a:r>
                        <a:rPr lang="en-US" sz="1200">
                          <a:effectLst/>
                        </a:rPr>
                        <a:t>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200">
                          <a:effectLst/>
                        </a:rPr>
                        <a:t>desigcode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10"/>
                        </a:spcBef>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10"/>
                        </a:spcBef>
                        <a:spcAft>
                          <a:spcPts val="0"/>
                        </a:spcAft>
                      </a:pPr>
                      <a:r>
                        <a:rPr lang="en-US" sz="1200">
                          <a:effectLst/>
                        </a:rPr>
                        <a:t>Primary</a:t>
                      </a:r>
                      <a:r>
                        <a:rPr lang="en-US" sz="1200" spc="-10">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71884283"/>
                  </a:ext>
                </a:extLst>
              </a:tr>
              <a:tr h="248038">
                <a:tc>
                  <a:txBody>
                    <a:bodyPr/>
                    <a:lstStyle/>
                    <a:p>
                      <a:pPr marL="57150" marR="816610" algn="ctr">
                        <a:lnSpc>
                          <a:spcPts val="1300"/>
                        </a:lnSpc>
                        <a:spcAft>
                          <a:spcPts val="0"/>
                        </a:spcAft>
                      </a:pPr>
                      <a:r>
                        <a:rPr lang="en-US" sz="1200">
                          <a:effectLst/>
                        </a:rPr>
                        <a:t>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200" dirty="0">
                          <a:effectLst/>
                        </a:rPr>
                        <a:t>userid</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200">
                          <a:effectLst/>
                        </a:rPr>
                        <a:t>uniqueidentifier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51755068"/>
                  </a:ext>
                </a:extLst>
              </a:tr>
              <a:tr h="249809">
                <a:tc>
                  <a:txBody>
                    <a:bodyPr/>
                    <a:lstStyle/>
                    <a:p>
                      <a:pPr marL="57150" marR="816610" algn="ctr">
                        <a:lnSpc>
                          <a:spcPts val="1315"/>
                        </a:lnSpc>
                        <a:spcAft>
                          <a:spcPts val="0"/>
                        </a:spcAft>
                      </a:pPr>
                      <a:r>
                        <a:rPr lang="en-US" sz="1200">
                          <a:effectLst/>
                        </a:rPr>
                        <a:t>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200">
                          <a:effectLst/>
                        </a:rPr>
                        <a:t>sysdate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Aft>
                          <a:spcPts val="0"/>
                        </a:spcAft>
                      </a:pPr>
                      <a:r>
                        <a:rPr lang="en-US" sz="1200">
                          <a:effectLst/>
                        </a:rPr>
                        <a:t>datetime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62953650"/>
                  </a:ext>
                </a:extLst>
              </a:tr>
              <a:tr h="248038">
                <a:tc>
                  <a:txBody>
                    <a:bodyPr/>
                    <a:lstStyle/>
                    <a:p>
                      <a:pPr marL="57150" marR="816610" algn="ctr">
                        <a:lnSpc>
                          <a:spcPts val="1300"/>
                        </a:lnSpc>
                        <a:spcAft>
                          <a:spcPts val="0"/>
                        </a:spcAft>
                      </a:pPr>
                      <a:r>
                        <a:rPr lang="en-US" sz="1200">
                          <a:effectLst/>
                        </a:rPr>
                        <a:t>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200">
                          <a:effectLst/>
                        </a:rPr>
                        <a:t>divcode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13684392"/>
                  </a:ext>
                </a:extLst>
              </a:tr>
              <a:tr h="248038">
                <a:tc>
                  <a:txBody>
                    <a:bodyPr/>
                    <a:lstStyle/>
                    <a:p>
                      <a:pPr marL="57150" marR="816610" algn="ctr">
                        <a:lnSpc>
                          <a:spcPts val="1300"/>
                        </a:lnSpc>
                        <a:spcAft>
                          <a:spcPts val="0"/>
                        </a:spcAft>
                      </a:pPr>
                      <a:r>
                        <a:rPr lang="en-US" sz="1200">
                          <a:effectLst/>
                        </a:rPr>
                        <a:t>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200">
                          <a:effectLst/>
                        </a:rPr>
                        <a:t>loccode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6924194"/>
                  </a:ext>
                </a:extLst>
              </a:tr>
              <a:tr h="249809">
                <a:tc>
                  <a:txBody>
                    <a:bodyPr/>
                    <a:lstStyle/>
                    <a:p>
                      <a:pPr marL="57150" marR="816610" algn="ctr">
                        <a:lnSpc>
                          <a:spcPts val="1305"/>
                        </a:lnSpc>
                        <a:spcBef>
                          <a:spcPts val="10"/>
                        </a:spcBef>
                        <a:spcAft>
                          <a:spcPts val="0"/>
                        </a:spcAft>
                      </a:pPr>
                      <a:r>
                        <a:rPr lang="en-US" sz="1200">
                          <a:effectLst/>
                        </a:rPr>
                        <a:t>7.</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200">
                          <a:effectLst/>
                        </a:rPr>
                        <a:t>clicode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10"/>
                        </a:spcBef>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10"/>
                        </a:spcBef>
                        <a:spcAft>
                          <a:spcPts val="0"/>
                        </a:spcAft>
                      </a:pPr>
                      <a:r>
                        <a:rPr lang="en-US" sz="1200" dirty="0">
                          <a:effectLst/>
                        </a:rPr>
                        <a:t>Foreign</a:t>
                      </a:r>
                      <a:r>
                        <a:rPr lang="en-US" sz="1200" spc="-15" dirty="0">
                          <a:effectLst/>
                        </a:rPr>
                        <a:t> </a:t>
                      </a:r>
                      <a:r>
                        <a:rPr lang="en-US" sz="1200" dirty="0">
                          <a:effectLst/>
                        </a:rPr>
                        <a:t>Key</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828463"/>
                  </a:ext>
                </a:extLst>
              </a:tr>
            </a:tbl>
          </a:graphicData>
        </a:graphic>
      </p:graphicFrame>
      <p:sp>
        <p:nvSpPr>
          <p:cNvPr id="4" name="Rectangle 1"/>
          <p:cNvSpPr>
            <a:spLocks noChangeArrowheads="1"/>
          </p:cNvSpPr>
          <p:nvPr/>
        </p:nvSpPr>
        <p:spPr bwMode="auto">
          <a:xfrm>
            <a:off x="1854199" y="857250"/>
            <a:ext cx="1325555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5" name="TextBox 4"/>
          <p:cNvSpPr txBox="1"/>
          <p:nvPr/>
        </p:nvSpPr>
        <p:spPr>
          <a:xfrm>
            <a:off x="1854200" y="3608903"/>
            <a:ext cx="5397500" cy="369332"/>
          </a:xfrm>
          <a:prstGeom prst="rect">
            <a:avLst/>
          </a:prstGeom>
          <a:noFill/>
        </p:spPr>
        <p:txBody>
          <a:bodyPr wrap="square" rtlCol="0">
            <a:spAutoFit/>
          </a:bodyPr>
          <a:lstStyle/>
          <a:p>
            <a:r>
              <a:rPr lang="en-US" b="1" dirty="0"/>
              <a:t>Table Name: </a:t>
            </a:r>
            <a:r>
              <a:rPr lang="en-US" b="1" dirty="0" smtClean="0"/>
              <a:t>MDepartment</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709114976"/>
              </p:ext>
            </p:extLst>
          </p:nvPr>
        </p:nvGraphicFramePr>
        <p:xfrm>
          <a:off x="1833562" y="4065033"/>
          <a:ext cx="6510338" cy="1713466"/>
        </p:xfrm>
        <a:graphic>
          <a:graphicData uri="http://schemas.openxmlformats.org/drawingml/2006/table">
            <a:tbl>
              <a:tblPr firstRow="1" firstCol="1" lastRow="1" lastCol="1" bandRow="1" bandCol="1">
                <a:tableStyleId>{5940675A-B579-460E-94D1-54222C63F5DA}</a:tableStyleId>
              </a:tblPr>
              <a:tblGrid>
                <a:gridCol w="1580318">
                  <a:extLst>
                    <a:ext uri="{9D8B030D-6E8A-4147-A177-3AD203B41FA5}">
                      <a16:colId xmlns:a16="http://schemas.microsoft.com/office/drawing/2014/main" val="10196555"/>
                    </a:ext>
                  </a:extLst>
                </a:gridCol>
                <a:gridCol w="1613137">
                  <a:extLst>
                    <a:ext uri="{9D8B030D-6E8A-4147-A177-3AD203B41FA5}">
                      <a16:colId xmlns:a16="http://schemas.microsoft.com/office/drawing/2014/main" val="866559423"/>
                    </a:ext>
                  </a:extLst>
                </a:gridCol>
                <a:gridCol w="1665933">
                  <a:extLst>
                    <a:ext uri="{9D8B030D-6E8A-4147-A177-3AD203B41FA5}">
                      <a16:colId xmlns:a16="http://schemas.microsoft.com/office/drawing/2014/main" val="1473470927"/>
                    </a:ext>
                  </a:extLst>
                </a:gridCol>
                <a:gridCol w="1650950">
                  <a:extLst>
                    <a:ext uri="{9D8B030D-6E8A-4147-A177-3AD203B41FA5}">
                      <a16:colId xmlns:a16="http://schemas.microsoft.com/office/drawing/2014/main" val="1836372326"/>
                    </a:ext>
                  </a:extLst>
                </a:gridCol>
              </a:tblGrid>
              <a:tr h="388638">
                <a:tc>
                  <a:txBody>
                    <a:bodyPr/>
                    <a:lstStyle/>
                    <a:p>
                      <a:pPr marL="57150" marR="648335"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Constraints</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36014495"/>
                  </a:ext>
                </a:extLst>
              </a:tr>
              <a:tr h="220280">
                <a:tc>
                  <a:txBody>
                    <a:bodyPr/>
                    <a:lstStyle/>
                    <a:p>
                      <a:pPr marL="57150" marR="747395" algn="ctr">
                        <a:lnSpc>
                          <a:spcPts val="1300"/>
                        </a:lnSpc>
                        <a:spcAft>
                          <a:spcPts val="0"/>
                        </a:spcAft>
                      </a:pPr>
                      <a:r>
                        <a:rPr lang="en-US" sz="1200">
                          <a:effectLst/>
                        </a:rPr>
                        <a:t>1.</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200">
                          <a:effectLst/>
                        </a:rPr>
                        <a:t>deptcode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200">
                          <a:effectLst/>
                        </a:rPr>
                        <a:t>varchar(10)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200">
                          <a:effectLst/>
                        </a:rPr>
                        <a:t>Primary</a:t>
                      </a:r>
                      <a:r>
                        <a:rPr lang="en-US" sz="1200" spc="-10">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1259166"/>
                  </a:ext>
                </a:extLst>
              </a:tr>
              <a:tr h="220280">
                <a:tc>
                  <a:txBody>
                    <a:bodyPr/>
                    <a:lstStyle/>
                    <a:p>
                      <a:pPr marL="57150" marR="747395" algn="ctr">
                        <a:lnSpc>
                          <a:spcPts val="1300"/>
                        </a:lnSpc>
                        <a:spcAft>
                          <a:spcPts val="0"/>
                        </a:spcAft>
                      </a:pPr>
                      <a:r>
                        <a:rPr lang="en-US" sz="1200">
                          <a:effectLst/>
                        </a:rPr>
                        <a:t>2.</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200">
                          <a:effectLst/>
                        </a:rPr>
                        <a:t>deptname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200">
                          <a:effectLst/>
                        </a:rPr>
                        <a:t>varchar(50)</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80441737"/>
                  </a:ext>
                </a:extLst>
              </a:tr>
              <a:tr h="221854">
                <a:tc>
                  <a:txBody>
                    <a:bodyPr/>
                    <a:lstStyle/>
                    <a:p>
                      <a:pPr marL="57150" marR="747395" algn="ctr">
                        <a:lnSpc>
                          <a:spcPts val="1305"/>
                        </a:lnSpc>
                        <a:spcBef>
                          <a:spcPts val="10"/>
                        </a:spcBef>
                        <a:spcAft>
                          <a:spcPts val="0"/>
                        </a:spcAft>
                      </a:pPr>
                      <a:r>
                        <a:rPr lang="en-US" sz="1200">
                          <a:effectLst/>
                        </a:rPr>
                        <a:t>3.</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10"/>
                        </a:spcBef>
                        <a:spcAft>
                          <a:spcPts val="0"/>
                        </a:spcAft>
                      </a:pPr>
                      <a:r>
                        <a:rPr lang="en-US" sz="1200">
                          <a:effectLst/>
                        </a:rPr>
                        <a:t>userid</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200">
                          <a:effectLst/>
                        </a:rPr>
                        <a:t>uniqueidentifier</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000">
                          <a:effectLst/>
                        </a:rPr>
                        <a:t> </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6793813"/>
                  </a:ext>
                </a:extLst>
              </a:tr>
              <a:tr h="220280">
                <a:tc>
                  <a:txBody>
                    <a:bodyPr/>
                    <a:lstStyle/>
                    <a:p>
                      <a:pPr marL="57150" marR="747395" algn="ctr">
                        <a:lnSpc>
                          <a:spcPts val="1300"/>
                        </a:lnSpc>
                        <a:spcAft>
                          <a:spcPts val="0"/>
                        </a:spcAft>
                      </a:pPr>
                      <a:r>
                        <a:rPr lang="en-US" sz="1200">
                          <a:effectLst/>
                        </a:rPr>
                        <a:t>4.</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200">
                          <a:effectLst/>
                        </a:rPr>
                        <a:t>divcode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09513468"/>
                  </a:ext>
                </a:extLst>
              </a:tr>
              <a:tr h="221854">
                <a:tc>
                  <a:txBody>
                    <a:bodyPr/>
                    <a:lstStyle/>
                    <a:p>
                      <a:pPr marL="57150" marR="747395" algn="ctr">
                        <a:lnSpc>
                          <a:spcPts val="1315"/>
                        </a:lnSpc>
                        <a:spcAft>
                          <a:spcPts val="0"/>
                        </a:spcAft>
                      </a:pPr>
                      <a:r>
                        <a:rPr lang="en-US" sz="1200">
                          <a:effectLst/>
                        </a:rPr>
                        <a:t>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Aft>
                          <a:spcPts val="0"/>
                        </a:spcAft>
                      </a:pPr>
                      <a:r>
                        <a:rPr lang="en-US" sz="1200">
                          <a:effectLst/>
                        </a:rPr>
                        <a:t>loccode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Aft>
                          <a:spcPts val="0"/>
                        </a:spcAft>
                      </a:pPr>
                      <a:r>
                        <a:rPr lang="en-US" sz="1200">
                          <a:effectLst/>
                        </a:rPr>
                        <a:t>Foreign</a:t>
                      </a:r>
                      <a:r>
                        <a:rPr lang="en-US" sz="1200" spc="-15">
                          <a:effectLst/>
                        </a:rPr>
                        <a:t> </a:t>
                      </a:r>
                      <a:r>
                        <a:rPr lang="en-US" sz="1200">
                          <a:effectLst/>
                        </a:rPr>
                        <a:t>Key</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98490971"/>
                  </a:ext>
                </a:extLst>
              </a:tr>
              <a:tr h="220280">
                <a:tc>
                  <a:txBody>
                    <a:bodyPr/>
                    <a:lstStyle/>
                    <a:p>
                      <a:pPr marL="57150" marR="747395" algn="ctr">
                        <a:lnSpc>
                          <a:spcPts val="1300"/>
                        </a:lnSpc>
                        <a:spcAft>
                          <a:spcPts val="0"/>
                        </a:spcAft>
                      </a:pPr>
                      <a:r>
                        <a:rPr lang="en-US" sz="1200">
                          <a:effectLst/>
                        </a:rPr>
                        <a:t>6.</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200">
                          <a:effectLst/>
                        </a:rPr>
                        <a:t>clicode</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200">
                          <a:effectLst/>
                        </a:rPr>
                        <a:t>varchar(5)</a:t>
                      </a:r>
                      <a:endParaRPr lang="en-IN" sz="11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200" dirty="0">
                          <a:effectLst/>
                        </a:rPr>
                        <a:t>Foreign</a:t>
                      </a:r>
                      <a:r>
                        <a:rPr lang="en-US" sz="1200" spc="-15" dirty="0">
                          <a:effectLst/>
                        </a:rPr>
                        <a:t> </a:t>
                      </a:r>
                      <a:r>
                        <a:rPr lang="en-US" sz="1200" dirty="0">
                          <a:effectLst/>
                        </a:rPr>
                        <a:t>Key</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79240057"/>
                  </a:ext>
                </a:extLst>
              </a:tr>
            </a:tbl>
          </a:graphicData>
        </a:graphic>
      </p:graphicFrame>
    </p:spTree>
    <p:extLst>
      <p:ext uri="{BB962C8B-B14F-4D97-AF65-F5344CB8AC3E}">
        <p14:creationId xmlns:p14="http://schemas.microsoft.com/office/powerpoint/2010/main" val="3494136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1282" y="263235"/>
            <a:ext cx="8911687" cy="1607127"/>
          </a:xfrm>
        </p:spPr>
        <p:txBody>
          <a:bodyPr>
            <a:noAutofit/>
          </a:bodyPr>
          <a:lstStyle/>
          <a:p>
            <a:pPr lvl="0"/>
            <a:r>
              <a:rPr lang="en-US" sz="1800" b="1" u="sng" dirty="0">
                <a:latin typeface="Times New Roman" pitchFamily="18" charset="0"/>
                <a:cs typeface="Times New Roman" pitchFamily="18" charset="0"/>
              </a:rPr>
              <a:t>Batch Production:</a:t>
            </a: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Batch Production is the manufacture of number of identical products either to meet the specific order or to satisfy the demand. When the Production of plant and equipments is terminated, the plant and equipment can be used for producing similar products.</a:t>
            </a: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This system also can be classified under three categories </a:t>
            </a:r>
            <a:r>
              <a:rPr lang="en-US" sz="1800" dirty="0" smtClean="0">
                <a:latin typeface="Times New Roman" pitchFamily="18" charset="0"/>
                <a:cs typeface="Times New Roman" pitchFamily="18" charset="0"/>
              </a:rPr>
              <a:t>–</a:t>
            </a:r>
            <a:br>
              <a:rPr lang="en-US" sz="1800" dirty="0" smtClean="0">
                <a:latin typeface="Times New Roman" pitchFamily="18" charset="0"/>
                <a:cs typeface="Times New Roman" pitchFamily="18" charset="0"/>
              </a:rPr>
            </a:b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r>
              <a:rPr lang="en-IN" sz="1800" dirty="0">
                <a:latin typeface="Arial" panose="020B0604020202020204" pitchFamily="34" charset="0"/>
                <a:cs typeface="Arial" panose="020B0604020202020204" pitchFamily="34" charset="0"/>
              </a:rPr>
              <a:t/>
            </a:r>
            <a:br>
              <a:rPr lang="en-IN" sz="1800" dirty="0">
                <a:latin typeface="Arial" panose="020B0604020202020204" pitchFamily="34" charset="0"/>
                <a:cs typeface="Arial" panose="020B0604020202020204" pitchFamily="34" charset="0"/>
              </a:rPr>
            </a:br>
            <a:endParaRPr lang="en-IN" sz="18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91931" y="1454332"/>
            <a:ext cx="10068697" cy="5403668"/>
          </a:xfrm>
        </p:spPr>
        <p:txBody>
          <a:bodyPr>
            <a:normAutofit/>
          </a:bodyPr>
          <a:lstStyle/>
          <a:p>
            <a:pPr marL="457200" lvl="1" indent="0">
              <a:buNone/>
            </a:pPr>
            <a:endParaRPr lang="en-US" sz="1800" b="1" dirty="0" smtClean="0">
              <a:latin typeface="Times New Roman" pitchFamily="18" charset="0"/>
              <a:cs typeface="Times New Roman" pitchFamily="18" charset="0"/>
            </a:endParaRPr>
          </a:p>
          <a:p>
            <a:pPr marL="457200" lvl="1" indent="0">
              <a:buNone/>
            </a:pPr>
            <a:r>
              <a:rPr lang="en-US" sz="1800" b="1" dirty="0" smtClean="0">
                <a:latin typeface="Times New Roman" pitchFamily="18" charset="0"/>
                <a:cs typeface="Times New Roman" pitchFamily="18" charset="0"/>
              </a:rPr>
              <a:t>A </a:t>
            </a:r>
            <a:r>
              <a:rPr lang="en-US" sz="1800" b="1" dirty="0">
                <a:latin typeface="Times New Roman" pitchFamily="18" charset="0"/>
                <a:cs typeface="Times New Roman" pitchFamily="18" charset="0"/>
              </a:rPr>
              <a:t>batch produced only once:</a:t>
            </a:r>
            <a:endParaRPr lang="en-IN" sz="1800" dirty="0">
              <a:latin typeface="Times New Roman" pitchFamily="18" charset="0"/>
              <a:cs typeface="Times New Roman" pitchFamily="18" charset="0"/>
            </a:endParaRPr>
          </a:p>
          <a:p>
            <a:r>
              <a:rPr lang="en-US" dirty="0">
                <a:latin typeface="Times New Roman" pitchFamily="18" charset="0"/>
                <a:cs typeface="Times New Roman" pitchFamily="18" charset="0"/>
              </a:rPr>
              <a:t>Here customer places order with the firm for the product of his specification. The size of the order is greater than that of job production order. The firm has to plan for the resources after taking the order from the </a:t>
            </a:r>
            <a:r>
              <a:rPr lang="en-US" dirty="0" smtClean="0">
                <a:latin typeface="Times New Roman" pitchFamily="18" charset="0"/>
                <a:cs typeface="Times New Roman" pitchFamily="18" charset="0"/>
              </a:rPr>
              <a:t>customer.</a:t>
            </a:r>
            <a:endParaRPr lang="en-IN" dirty="0">
              <a:latin typeface="Times New Roman" pitchFamily="18" charset="0"/>
              <a:cs typeface="Times New Roman" pitchFamily="18" charset="0"/>
            </a:endParaRPr>
          </a:p>
          <a:p>
            <a:pPr marL="0" indent="0">
              <a:buNone/>
            </a:pPr>
            <a:r>
              <a:rPr lang="en-IN" b="1" dirty="0">
                <a:latin typeface="Times New Roman" pitchFamily="18" charset="0"/>
                <a:cs typeface="Times New Roman" pitchFamily="18" charset="0"/>
              </a:rPr>
              <a:t>	</a:t>
            </a:r>
            <a:r>
              <a:rPr lang="en-US" b="1" dirty="0" smtClean="0">
                <a:latin typeface="Times New Roman" pitchFamily="18" charset="0"/>
                <a:cs typeface="Times New Roman" pitchFamily="18" charset="0"/>
              </a:rPr>
              <a:t>A </a:t>
            </a:r>
            <a:r>
              <a:rPr lang="en-US" b="1" dirty="0">
                <a:latin typeface="Times New Roman" pitchFamily="18" charset="0"/>
                <a:cs typeface="Times New Roman" pitchFamily="18" charset="0"/>
              </a:rPr>
              <a:t>Batch produced at irregular intervals as per Customer order or when the </a:t>
            </a:r>
            <a:r>
              <a:rPr lang="en-US" b="1" dirty="0" smtClean="0">
                <a:latin typeface="Times New Roman" pitchFamily="18" charset="0"/>
                <a:cs typeface="Times New Roman" pitchFamily="18" charset="0"/>
              </a:rPr>
              <a:t>	need 	arises</a:t>
            </a:r>
            <a:r>
              <a:rPr lang="en-US" b="1" dirty="0">
                <a:latin typeface="Times New Roman" pitchFamily="18" charset="0"/>
                <a:cs typeface="Times New Roman" pitchFamily="18" charset="0"/>
              </a:rPr>
              <a:t>:</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As the frequency is irregular, the firm can maintain a file of its detailed plans and it can refer to its previous files and start production</a:t>
            </a:r>
            <a:r>
              <a:rPr lang="en-US" dirty="0" smtClean="0">
                <a:latin typeface="Times New Roman" pitchFamily="18" charset="0"/>
                <a:cs typeface="Times New Roman" pitchFamily="18" charset="0"/>
              </a:rPr>
              <a:t>.</a:t>
            </a:r>
          </a:p>
          <a:p>
            <a:pPr marL="457200" lvl="1" indent="0">
              <a:buNone/>
            </a:pPr>
            <a:r>
              <a:rPr lang="en-US" sz="1800" b="1" dirty="0" smtClean="0">
                <a:latin typeface="Times New Roman" pitchFamily="18" charset="0"/>
                <a:cs typeface="Times New Roman" pitchFamily="18" charset="0"/>
              </a:rPr>
              <a:t>A </a:t>
            </a:r>
            <a:r>
              <a:rPr lang="en-US" sz="1800" b="1" dirty="0">
                <a:latin typeface="Times New Roman" pitchFamily="18" charset="0"/>
                <a:cs typeface="Times New Roman" pitchFamily="18" charset="0"/>
              </a:rPr>
              <a:t>Batch Produced periodically at known Intervals:</a:t>
            </a:r>
            <a:endParaRPr lang="en-IN" sz="1800" dirty="0">
              <a:latin typeface="Times New Roman" pitchFamily="18" charset="0"/>
              <a:cs typeface="Times New Roman" pitchFamily="18" charset="0"/>
            </a:endParaRPr>
          </a:p>
          <a:p>
            <a:r>
              <a:rPr lang="en-US" dirty="0">
                <a:latin typeface="Times New Roman" pitchFamily="18" charset="0"/>
                <a:cs typeface="Times New Roman" pitchFamily="18" charset="0"/>
              </a:rPr>
              <a:t>Here the firm either receives order from the customer at regular intervals or it may produce the product to satisfy the demand. It can have well designed file of its plans, material requirement and instructions for the ready reference. It can also purchase materials required in bulk in advance. As the frequency of regular orders goes on increasing the Batch Production system becomes Mass Production System. Here also, in case the demand for a particular product ceases, the plant and machinery can be used for producing other products with slight modification in layout or in machinery and equipment.</a:t>
            </a:r>
            <a:endParaRPr lang="en-IN" dirty="0">
              <a:latin typeface="Times New Roman" pitchFamily="18" charset="0"/>
              <a:cs typeface="Times New Roman" pitchFamily="18" charset="0"/>
            </a:endParaRPr>
          </a:p>
          <a:p>
            <a:pPr marL="0" indent="0">
              <a:buNone/>
            </a:pPr>
            <a:endParaRPr lang="en-IN" dirty="0"/>
          </a:p>
          <a:p>
            <a:endParaRPr lang="en-IN" dirty="0"/>
          </a:p>
        </p:txBody>
      </p:sp>
    </p:spTree>
    <p:extLst>
      <p:ext uri="{BB962C8B-B14F-4D97-AF65-F5344CB8AC3E}">
        <p14:creationId xmlns:p14="http://schemas.microsoft.com/office/powerpoint/2010/main" val="2087708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500" y="64716"/>
            <a:ext cx="3381664" cy="369332"/>
          </a:xfrm>
          <a:prstGeom prst="rect">
            <a:avLst/>
          </a:prstGeom>
          <a:noFill/>
        </p:spPr>
        <p:txBody>
          <a:bodyPr wrap="square" rtlCol="0">
            <a:spAutoFit/>
          </a:bodyPr>
          <a:lstStyle/>
          <a:p>
            <a:r>
              <a:rPr lang="en-US" b="1" dirty="0"/>
              <a:t>Table Name: </a:t>
            </a:r>
            <a:r>
              <a:rPr lang="en-US" b="1" dirty="0" smtClean="0"/>
              <a:t>MEmployee</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655292996"/>
              </p:ext>
            </p:extLst>
          </p:nvPr>
        </p:nvGraphicFramePr>
        <p:xfrm>
          <a:off x="1841500" y="554181"/>
          <a:ext cx="6477000" cy="3728710"/>
        </p:xfrm>
        <a:graphic>
          <a:graphicData uri="http://schemas.openxmlformats.org/drawingml/2006/table">
            <a:tbl>
              <a:tblPr firstRow="1" firstCol="1" lastRow="1" lastCol="1" bandRow="1" bandCol="1">
                <a:tableStyleId>{5940675A-B579-460E-94D1-54222C63F5DA}</a:tableStyleId>
              </a:tblPr>
              <a:tblGrid>
                <a:gridCol w="1588230">
                  <a:extLst>
                    <a:ext uri="{9D8B030D-6E8A-4147-A177-3AD203B41FA5}">
                      <a16:colId xmlns:a16="http://schemas.microsoft.com/office/drawing/2014/main" val="2761953263"/>
                    </a:ext>
                  </a:extLst>
                </a:gridCol>
                <a:gridCol w="1654407">
                  <a:extLst>
                    <a:ext uri="{9D8B030D-6E8A-4147-A177-3AD203B41FA5}">
                      <a16:colId xmlns:a16="http://schemas.microsoft.com/office/drawing/2014/main" val="2968370898"/>
                    </a:ext>
                  </a:extLst>
                </a:gridCol>
                <a:gridCol w="1613046">
                  <a:extLst>
                    <a:ext uri="{9D8B030D-6E8A-4147-A177-3AD203B41FA5}">
                      <a16:colId xmlns:a16="http://schemas.microsoft.com/office/drawing/2014/main" val="2763840245"/>
                    </a:ext>
                  </a:extLst>
                </a:gridCol>
                <a:gridCol w="1621317">
                  <a:extLst>
                    <a:ext uri="{9D8B030D-6E8A-4147-A177-3AD203B41FA5}">
                      <a16:colId xmlns:a16="http://schemas.microsoft.com/office/drawing/2014/main" val="1319565070"/>
                    </a:ext>
                  </a:extLst>
                </a:gridCol>
              </a:tblGrid>
              <a:tr h="261610">
                <a:tc>
                  <a:txBody>
                    <a:bodyPr/>
                    <a:lstStyle/>
                    <a:p>
                      <a:pPr marL="56515" marR="702310" algn="ctr">
                        <a:spcAft>
                          <a:spcPts val="0"/>
                        </a:spcAft>
                      </a:pPr>
                      <a:r>
                        <a:rPr lang="en-US" sz="1300" b="1" dirty="0">
                          <a:effectLst/>
                        </a:rPr>
                        <a:t>Field</a:t>
                      </a:r>
                      <a:r>
                        <a:rPr lang="en-US" sz="1300" b="1" spc="-10" dirty="0">
                          <a:effectLst/>
                        </a:rPr>
                        <a:t> </a:t>
                      </a:r>
                      <a:r>
                        <a:rPr lang="en-US" sz="1300" b="1" dirty="0">
                          <a:effectLst/>
                        </a:rPr>
                        <a:t>No</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spcAft>
                          <a:spcPts val="0"/>
                        </a:spcAft>
                      </a:pPr>
                      <a:r>
                        <a:rPr lang="en-US" sz="1300" b="1" dirty="0">
                          <a:effectLst/>
                        </a:rPr>
                        <a:t>Field</a:t>
                      </a:r>
                      <a:r>
                        <a:rPr lang="en-US" sz="1300" b="1" spc="-10" dirty="0">
                          <a:effectLst/>
                        </a:rPr>
                        <a:t> </a:t>
                      </a:r>
                      <a:r>
                        <a:rPr lang="en-US" sz="1300" b="1" dirty="0">
                          <a:effectLst/>
                        </a:rPr>
                        <a:t>Name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300" b="1" dirty="0">
                          <a:effectLst/>
                        </a:rPr>
                        <a:t>Data</a:t>
                      </a:r>
                      <a:r>
                        <a:rPr lang="en-US" sz="1300" b="1" spc="-15" dirty="0">
                          <a:effectLst/>
                        </a:rPr>
                        <a:t> </a:t>
                      </a:r>
                      <a:r>
                        <a:rPr lang="en-US" sz="1300" b="1" dirty="0">
                          <a:effectLst/>
                        </a:rPr>
                        <a:t>Type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spcAft>
                          <a:spcPts val="0"/>
                        </a:spcAft>
                      </a:pPr>
                      <a:r>
                        <a:rPr lang="en-US" sz="1300" b="1" dirty="0">
                          <a:effectLst/>
                        </a:rPr>
                        <a:t>Constraints</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69535274"/>
                  </a:ext>
                </a:extLst>
              </a:tr>
              <a:tr h="149188">
                <a:tc>
                  <a:txBody>
                    <a:bodyPr/>
                    <a:lstStyle/>
                    <a:p>
                      <a:pPr marL="56515" marR="801370" algn="ctr">
                        <a:lnSpc>
                          <a:spcPts val="1305"/>
                        </a:lnSpc>
                        <a:spcAft>
                          <a:spcPts val="0"/>
                        </a:spcAft>
                      </a:pPr>
                      <a:r>
                        <a:rPr lang="en-US" sz="1100">
                          <a:effectLst/>
                        </a:rPr>
                        <a:t>1.</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Aft>
                          <a:spcPts val="0"/>
                        </a:spcAft>
                      </a:pPr>
                      <a:r>
                        <a:rPr lang="en-US" sz="1100">
                          <a:effectLst/>
                        </a:rPr>
                        <a:t>empcode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Aft>
                          <a:spcPts val="0"/>
                        </a:spcAft>
                      </a:pPr>
                      <a:r>
                        <a:rPr lang="en-US" sz="11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Aft>
                          <a:spcPts val="0"/>
                        </a:spcAft>
                      </a:pPr>
                      <a:r>
                        <a:rPr lang="en-US" sz="1100">
                          <a:effectLst/>
                        </a:rPr>
                        <a:t>Primary</a:t>
                      </a:r>
                      <a:r>
                        <a:rPr lang="en-US" sz="1100" spc="-10">
                          <a:effectLst/>
                        </a:rPr>
                        <a:t> </a:t>
                      </a:r>
                      <a:r>
                        <a:rPr lang="en-US" sz="11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38471242"/>
                  </a:ext>
                </a:extLst>
              </a:tr>
              <a:tr h="150253">
                <a:tc>
                  <a:txBody>
                    <a:bodyPr/>
                    <a:lstStyle/>
                    <a:p>
                      <a:pPr marL="56515" marR="801370" algn="ctr">
                        <a:lnSpc>
                          <a:spcPts val="1315"/>
                        </a:lnSpc>
                        <a:spcAft>
                          <a:spcPts val="0"/>
                        </a:spcAft>
                      </a:pPr>
                      <a:r>
                        <a:rPr lang="en-US" sz="1100">
                          <a:effectLst/>
                        </a:rPr>
                        <a:t>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100">
                          <a:effectLst/>
                        </a:rPr>
                        <a:t>title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1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26823450"/>
                  </a:ext>
                </a:extLst>
              </a:tr>
              <a:tr h="149188">
                <a:tc>
                  <a:txBody>
                    <a:bodyPr/>
                    <a:lstStyle/>
                    <a:p>
                      <a:pPr marL="56515" marR="801370" algn="ctr">
                        <a:lnSpc>
                          <a:spcPts val="1300"/>
                        </a:lnSpc>
                        <a:spcAft>
                          <a:spcPts val="0"/>
                        </a:spcAft>
                      </a:pPr>
                      <a:r>
                        <a:rPr lang="en-US" sz="1100" dirty="0">
                          <a:effectLst/>
                        </a:rPr>
                        <a:t>3.</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a:effectLst/>
                        </a:rPr>
                        <a:t>firstname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33766412"/>
                  </a:ext>
                </a:extLst>
              </a:tr>
              <a:tr h="149188">
                <a:tc>
                  <a:txBody>
                    <a:bodyPr/>
                    <a:lstStyle/>
                    <a:p>
                      <a:pPr marL="56515" marR="801370" algn="ctr">
                        <a:lnSpc>
                          <a:spcPts val="1300"/>
                        </a:lnSpc>
                        <a:spcAft>
                          <a:spcPts val="0"/>
                        </a:spcAft>
                      </a:pPr>
                      <a:r>
                        <a:rPr lang="en-US" sz="1100" dirty="0">
                          <a:effectLst/>
                        </a:rPr>
                        <a:t>4.</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a:effectLst/>
                        </a:rPr>
                        <a:t>middlename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65130234"/>
                  </a:ext>
                </a:extLst>
              </a:tr>
              <a:tr h="150253">
                <a:tc>
                  <a:txBody>
                    <a:bodyPr/>
                    <a:lstStyle/>
                    <a:p>
                      <a:pPr marL="56515" marR="801370" algn="ctr">
                        <a:lnSpc>
                          <a:spcPts val="1305"/>
                        </a:lnSpc>
                        <a:spcBef>
                          <a:spcPts val="10"/>
                        </a:spcBef>
                        <a:spcAft>
                          <a:spcPts val="0"/>
                        </a:spcAft>
                      </a:pPr>
                      <a:r>
                        <a:rPr lang="en-US" sz="1100" dirty="0">
                          <a:effectLst/>
                        </a:rPr>
                        <a:t>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10"/>
                        </a:spcBef>
                        <a:spcAft>
                          <a:spcPts val="0"/>
                        </a:spcAft>
                      </a:pPr>
                      <a:r>
                        <a:rPr lang="en-US" sz="1100">
                          <a:effectLst/>
                        </a:rPr>
                        <a:t>lastname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1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32574240"/>
                  </a:ext>
                </a:extLst>
              </a:tr>
              <a:tr h="149188">
                <a:tc>
                  <a:txBody>
                    <a:bodyPr/>
                    <a:lstStyle/>
                    <a:p>
                      <a:pPr marL="56515" marR="801370" algn="ctr">
                        <a:lnSpc>
                          <a:spcPts val="1300"/>
                        </a:lnSpc>
                        <a:spcAft>
                          <a:spcPts val="0"/>
                        </a:spcAft>
                      </a:pPr>
                      <a:r>
                        <a:rPr lang="en-US" sz="1100">
                          <a:effectLst/>
                        </a:rPr>
                        <a:t>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a:effectLst/>
                        </a:rPr>
                        <a:t>designcode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100">
                          <a:effectLst/>
                        </a:rPr>
                        <a:t>Foreign</a:t>
                      </a:r>
                      <a:r>
                        <a:rPr lang="en-US" sz="1100" spc="-15">
                          <a:effectLst/>
                        </a:rPr>
                        <a:t> </a:t>
                      </a:r>
                      <a:r>
                        <a:rPr lang="en-US" sz="11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18973853"/>
                  </a:ext>
                </a:extLst>
              </a:tr>
              <a:tr h="150253">
                <a:tc>
                  <a:txBody>
                    <a:bodyPr/>
                    <a:lstStyle/>
                    <a:p>
                      <a:pPr marL="56515" marR="801370" algn="ctr">
                        <a:lnSpc>
                          <a:spcPts val="1315"/>
                        </a:lnSpc>
                        <a:spcAft>
                          <a:spcPts val="0"/>
                        </a:spcAft>
                      </a:pPr>
                      <a:r>
                        <a:rPr lang="en-US" sz="1100" dirty="0">
                          <a:effectLst/>
                        </a:rPr>
                        <a:t>7.</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100">
                          <a:effectLst/>
                        </a:rPr>
                        <a:t>deptcode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1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Aft>
                          <a:spcPts val="0"/>
                        </a:spcAft>
                      </a:pPr>
                      <a:r>
                        <a:rPr lang="en-US" sz="1100">
                          <a:effectLst/>
                        </a:rPr>
                        <a:t>Foreign</a:t>
                      </a:r>
                      <a:r>
                        <a:rPr lang="en-US" sz="1100" spc="-15">
                          <a:effectLst/>
                        </a:rPr>
                        <a:t> </a:t>
                      </a:r>
                      <a:r>
                        <a:rPr lang="en-US" sz="11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24965839"/>
                  </a:ext>
                </a:extLst>
              </a:tr>
              <a:tr h="149188">
                <a:tc>
                  <a:txBody>
                    <a:bodyPr/>
                    <a:lstStyle/>
                    <a:p>
                      <a:pPr marL="56515" marR="801370" algn="ctr">
                        <a:lnSpc>
                          <a:spcPts val="1300"/>
                        </a:lnSpc>
                        <a:spcAft>
                          <a:spcPts val="0"/>
                        </a:spcAft>
                      </a:pPr>
                      <a:r>
                        <a:rPr lang="en-US" sz="1100" dirty="0">
                          <a:effectLst/>
                        </a:rPr>
                        <a:t>8.</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a:effectLst/>
                        </a:rPr>
                        <a:t>gradecode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13957249"/>
                  </a:ext>
                </a:extLst>
              </a:tr>
              <a:tr h="149188">
                <a:tc>
                  <a:txBody>
                    <a:bodyPr/>
                    <a:lstStyle/>
                    <a:p>
                      <a:pPr marL="56515" marR="801370" algn="ctr">
                        <a:lnSpc>
                          <a:spcPts val="1300"/>
                        </a:lnSpc>
                        <a:spcAft>
                          <a:spcPts val="0"/>
                        </a:spcAft>
                      </a:pPr>
                      <a:r>
                        <a:rPr lang="en-US" sz="1100" dirty="0">
                          <a:effectLst/>
                        </a:rPr>
                        <a:t>9.</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dirty="0">
                          <a:effectLst/>
                        </a:rPr>
                        <a:t>empcatcode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15926619"/>
                  </a:ext>
                </a:extLst>
              </a:tr>
              <a:tr h="150253">
                <a:tc>
                  <a:txBody>
                    <a:bodyPr/>
                    <a:lstStyle/>
                    <a:p>
                      <a:pPr marL="41910" marR="702945" algn="ctr">
                        <a:lnSpc>
                          <a:spcPts val="1305"/>
                        </a:lnSpc>
                        <a:spcBef>
                          <a:spcPts val="10"/>
                        </a:spcBef>
                        <a:spcAft>
                          <a:spcPts val="0"/>
                        </a:spcAft>
                      </a:pPr>
                      <a:r>
                        <a:rPr lang="en-US" sz="1100" dirty="0">
                          <a:effectLst/>
                        </a:rPr>
                        <a:t>10.</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10"/>
                        </a:spcBef>
                        <a:spcAft>
                          <a:spcPts val="0"/>
                        </a:spcAft>
                      </a:pPr>
                      <a:r>
                        <a:rPr lang="en-US" sz="1100">
                          <a:effectLst/>
                        </a:rPr>
                        <a:t>workgroupcode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1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58088237"/>
                  </a:ext>
                </a:extLst>
              </a:tr>
              <a:tr h="149188">
                <a:tc>
                  <a:txBody>
                    <a:bodyPr/>
                    <a:lstStyle/>
                    <a:p>
                      <a:pPr marL="41910" marR="702945" algn="ctr">
                        <a:lnSpc>
                          <a:spcPts val="1300"/>
                        </a:lnSpc>
                        <a:spcAft>
                          <a:spcPts val="0"/>
                        </a:spcAft>
                      </a:pPr>
                      <a:r>
                        <a:rPr lang="en-US" sz="1100" dirty="0">
                          <a:effectLst/>
                        </a:rPr>
                        <a:t>11.</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a:effectLst/>
                        </a:rPr>
                        <a:t>holigroupcode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35377542"/>
                  </a:ext>
                </a:extLst>
              </a:tr>
              <a:tr h="150253">
                <a:tc>
                  <a:txBody>
                    <a:bodyPr/>
                    <a:lstStyle/>
                    <a:p>
                      <a:pPr marL="41910" marR="702945" algn="ctr">
                        <a:lnSpc>
                          <a:spcPts val="1315"/>
                        </a:lnSpc>
                        <a:spcAft>
                          <a:spcPts val="0"/>
                        </a:spcAft>
                      </a:pPr>
                      <a:r>
                        <a:rPr lang="en-US" sz="1100" dirty="0">
                          <a:effectLst/>
                        </a:rPr>
                        <a:t>12.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100">
                          <a:effectLst/>
                        </a:rPr>
                        <a:t>fathername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1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4545469"/>
                  </a:ext>
                </a:extLst>
              </a:tr>
              <a:tr h="149188">
                <a:tc>
                  <a:txBody>
                    <a:bodyPr/>
                    <a:lstStyle/>
                    <a:p>
                      <a:pPr marL="41910" marR="702945" algn="ctr">
                        <a:lnSpc>
                          <a:spcPts val="1300"/>
                        </a:lnSpc>
                        <a:spcAft>
                          <a:spcPts val="0"/>
                        </a:spcAft>
                      </a:pPr>
                      <a:r>
                        <a:rPr lang="en-US" sz="1100" dirty="0">
                          <a:effectLst/>
                        </a:rPr>
                        <a:t>13.</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a:effectLst/>
                        </a:rPr>
                        <a:t>nationality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459240591"/>
                  </a:ext>
                </a:extLst>
              </a:tr>
              <a:tr h="150786">
                <a:tc>
                  <a:txBody>
                    <a:bodyPr/>
                    <a:lstStyle/>
                    <a:p>
                      <a:pPr marL="41910" marR="702945" algn="ctr">
                        <a:lnSpc>
                          <a:spcPts val="1315"/>
                        </a:lnSpc>
                        <a:spcAft>
                          <a:spcPts val="0"/>
                        </a:spcAft>
                      </a:pPr>
                      <a:r>
                        <a:rPr lang="en-US" sz="1100" dirty="0">
                          <a:effectLst/>
                        </a:rPr>
                        <a:t>14.</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100">
                          <a:effectLst/>
                        </a:rPr>
                        <a:t>religion</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1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21796237"/>
                  </a:ext>
                </a:extLst>
              </a:tr>
              <a:tr h="149188">
                <a:tc>
                  <a:txBody>
                    <a:bodyPr/>
                    <a:lstStyle/>
                    <a:p>
                      <a:pPr marL="41910" marR="702945" algn="ctr">
                        <a:lnSpc>
                          <a:spcPts val="1300"/>
                        </a:lnSpc>
                        <a:spcAft>
                          <a:spcPts val="0"/>
                        </a:spcAft>
                      </a:pPr>
                      <a:r>
                        <a:rPr lang="en-US" sz="1100">
                          <a:effectLst/>
                        </a:rPr>
                        <a:t>15.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dirty="0">
                          <a:effectLst/>
                        </a:rPr>
                        <a:t>email</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86892338"/>
                  </a:ext>
                </a:extLst>
              </a:tr>
              <a:tr h="149188">
                <a:tc>
                  <a:txBody>
                    <a:bodyPr/>
                    <a:lstStyle/>
                    <a:p>
                      <a:pPr marL="41910" marR="702945" algn="ctr">
                        <a:lnSpc>
                          <a:spcPts val="1300"/>
                        </a:lnSpc>
                        <a:spcAft>
                          <a:spcPts val="0"/>
                        </a:spcAft>
                      </a:pPr>
                      <a:r>
                        <a:rPr lang="en-US" sz="1100">
                          <a:effectLst/>
                        </a:rPr>
                        <a:t>16.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dirty="0">
                          <a:effectLst/>
                        </a:rPr>
                        <a:t>birthday</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19049431"/>
                  </a:ext>
                </a:extLst>
              </a:tr>
              <a:tr h="150253">
                <a:tc>
                  <a:txBody>
                    <a:bodyPr/>
                    <a:lstStyle/>
                    <a:p>
                      <a:pPr marL="41910" marR="702945" algn="ctr">
                        <a:lnSpc>
                          <a:spcPts val="1315"/>
                        </a:lnSpc>
                        <a:spcAft>
                          <a:spcPts val="0"/>
                        </a:spcAft>
                      </a:pPr>
                      <a:r>
                        <a:rPr lang="en-US" sz="1100">
                          <a:effectLst/>
                        </a:rPr>
                        <a:t>17.</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100" dirty="0">
                          <a:effectLst/>
                        </a:rPr>
                        <a:t>gender</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100">
                          <a:effectLst/>
                        </a:rPr>
                        <a:t>varchar(6)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00645830"/>
                  </a:ext>
                </a:extLst>
              </a:tr>
              <a:tr h="149188">
                <a:tc>
                  <a:txBody>
                    <a:bodyPr/>
                    <a:lstStyle/>
                    <a:p>
                      <a:pPr marL="41910" marR="702945" algn="ctr">
                        <a:lnSpc>
                          <a:spcPts val="1300"/>
                        </a:lnSpc>
                        <a:spcAft>
                          <a:spcPts val="0"/>
                        </a:spcAft>
                      </a:pPr>
                      <a:r>
                        <a:rPr lang="en-US" sz="1100">
                          <a:effectLst/>
                        </a:rPr>
                        <a:t>18.</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dirty="0">
                          <a:effectLst/>
                        </a:rPr>
                        <a:t>dateofjoin</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dirty="0">
                          <a:effectLst/>
                        </a:rPr>
                        <a:t>datetime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74388520"/>
                  </a:ext>
                </a:extLst>
              </a:tr>
              <a:tr h="150253">
                <a:tc>
                  <a:txBody>
                    <a:bodyPr/>
                    <a:lstStyle/>
                    <a:p>
                      <a:pPr marL="41910" marR="702945" algn="ctr">
                        <a:lnSpc>
                          <a:spcPts val="1315"/>
                        </a:lnSpc>
                        <a:spcAft>
                          <a:spcPts val="0"/>
                        </a:spcAft>
                      </a:pPr>
                      <a:r>
                        <a:rPr lang="en-US" sz="1100">
                          <a:effectLst/>
                        </a:rPr>
                        <a:t>19.</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100">
                          <a:effectLst/>
                        </a:rPr>
                        <a:t>pfdeductdate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100" dirty="0">
                          <a:effectLst/>
                        </a:rPr>
                        <a:t>datetime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97946880"/>
                  </a:ext>
                </a:extLst>
              </a:tr>
              <a:tr h="149188">
                <a:tc>
                  <a:txBody>
                    <a:bodyPr/>
                    <a:lstStyle/>
                    <a:p>
                      <a:pPr marL="41910" marR="702945" algn="ctr">
                        <a:lnSpc>
                          <a:spcPts val="1300"/>
                        </a:lnSpc>
                        <a:spcAft>
                          <a:spcPts val="0"/>
                        </a:spcAft>
                      </a:pPr>
                      <a:r>
                        <a:rPr lang="en-US" sz="1100">
                          <a:effectLst/>
                        </a:rPr>
                        <a:t>20.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a:effectLst/>
                        </a:rPr>
                        <a:t>sysdate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dirty="0">
                          <a:effectLst/>
                        </a:rPr>
                        <a:t>datetime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29889036"/>
                  </a:ext>
                </a:extLst>
              </a:tr>
              <a:tr h="149188">
                <a:tc>
                  <a:txBody>
                    <a:bodyPr/>
                    <a:lstStyle/>
                    <a:p>
                      <a:pPr marL="41910" marR="702945" algn="ctr">
                        <a:lnSpc>
                          <a:spcPts val="1300"/>
                        </a:lnSpc>
                        <a:spcAft>
                          <a:spcPts val="0"/>
                        </a:spcAft>
                      </a:pPr>
                      <a:r>
                        <a:rPr lang="en-US" sz="1100">
                          <a:effectLst/>
                        </a:rPr>
                        <a:t>21.</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100">
                          <a:effectLst/>
                        </a:rPr>
                        <a:t>divcode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1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5257951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453834054"/>
              </p:ext>
            </p:extLst>
          </p:nvPr>
        </p:nvGraphicFramePr>
        <p:xfrm>
          <a:off x="1841500" y="4322625"/>
          <a:ext cx="6477000" cy="2535375"/>
        </p:xfrm>
        <a:graphic>
          <a:graphicData uri="http://schemas.openxmlformats.org/drawingml/2006/table">
            <a:tbl>
              <a:tblPr firstRow="1" firstCol="1" lastRow="1" lastCol="1" bandRow="1" bandCol="1">
                <a:tableStyleId>{5940675A-B579-460E-94D1-54222C63F5DA}</a:tableStyleId>
              </a:tblPr>
              <a:tblGrid>
                <a:gridCol w="1588230">
                  <a:extLst>
                    <a:ext uri="{9D8B030D-6E8A-4147-A177-3AD203B41FA5}">
                      <a16:colId xmlns:a16="http://schemas.microsoft.com/office/drawing/2014/main" val="383634734"/>
                    </a:ext>
                  </a:extLst>
                </a:gridCol>
                <a:gridCol w="1688370">
                  <a:extLst>
                    <a:ext uri="{9D8B030D-6E8A-4147-A177-3AD203B41FA5}">
                      <a16:colId xmlns:a16="http://schemas.microsoft.com/office/drawing/2014/main" val="98922133"/>
                    </a:ext>
                  </a:extLst>
                </a:gridCol>
                <a:gridCol w="1579082">
                  <a:extLst>
                    <a:ext uri="{9D8B030D-6E8A-4147-A177-3AD203B41FA5}">
                      <a16:colId xmlns:a16="http://schemas.microsoft.com/office/drawing/2014/main" val="3758277084"/>
                    </a:ext>
                  </a:extLst>
                </a:gridCol>
                <a:gridCol w="1621318">
                  <a:extLst>
                    <a:ext uri="{9D8B030D-6E8A-4147-A177-3AD203B41FA5}">
                      <a16:colId xmlns:a16="http://schemas.microsoft.com/office/drawing/2014/main" val="2179539495"/>
                    </a:ext>
                  </a:extLst>
                </a:gridCol>
              </a:tblGrid>
              <a:tr h="169025">
                <a:tc>
                  <a:txBody>
                    <a:bodyPr/>
                    <a:lstStyle/>
                    <a:p>
                      <a:pPr marL="296545">
                        <a:lnSpc>
                          <a:spcPts val="1300"/>
                        </a:lnSpc>
                        <a:spcAft>
                          <a:spcPts val="0"/>
                        </a:spcAft>
                      </a:pPr>
                      <a:r>
                        <a:rPr lang="en-US" sz="1200" dirty="0">
                          <a:effectLst/>
                        </a:rPr>
                        <a:t>22.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dirty="0">
                          <a:effectLst/>
                        </a:rPr>
                        <a:t>loccode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71282792"/>
                  </a:ext>
                </a:extLst>
              </a:tr>
              <a:tr h="169025">
                <a:tc>
                  <a:txBody>
                    <a:bodyPr/>
                    <a:lstStyle/>
                    <a:p>
                      <a:pPr marL="296545">
                        <a:lnSpc>
                          <a:spcPts val="1305"/>
                        </a:lnSpc>
                        <a:spcAft>
                          <a:spcPts val="0"/>
                        </a:spcAft>
                      </a:pPr>
                      <a:r>
                        <a:rPr lang="en-US" sz="1200" dirty="0">
                          <a:effectLst/>
                        </a:rPr>
                        <a:t>23.</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Aft>
                          <a:spcPts val="0"/>
                        </a:spcAft>
                      </a:pPr>
                      <a:r>
                        <a:rPr lang="en-US" sz="1200">
                          <a:effectLst/>
                        </a:rPr>
                        <a:t>clicode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26503611"/>
                  </a:ext>
                </a:extLst>
              </a:tr>
              <a:tr h="169025">
                <a:tc>
                  <a:txBody>
                    <a:bodyPr/>
                    <a:lstStyle/>
                    <a:p>
                      <a:pPr marL="296545">
                        <a:lnSpc>
                          <a:spcPts val="1315"/>
                        </a:lnSpc>
                        <a:spcAft>
                          <a:spcPts val="0"/>
                        </a:spcAft>
                      </a:pPr>
                      <a:r>
                        <a:rPr lang="en-US" sz="1200">
                          <a:effectLst/>
                        </a:rPr>
                        <a:t>24.</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200">
                          <a:effectLst/>
                        </a:rPr>
                        <a:t>expmonth</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49734458"/>
                  </a:ext>
                </a:extLst>
              </a:tr>
              <a:tr h="169025">
                <a:tc>
                  <a:txBody>
                    <a:bodyPr/>
                    <a:lstStyle/>
                    <a:p>
                      <a:pPr marL="296545">
                        <a:lnSpc>
                          <a:spcPts val="1300"/>
                        </a:lnSpc>
                        <a:spcAft>
                          <a:spcPts val="0"/>
                        </a:spcAft>
                      </a:pPr>
                      <a:r>
                        <a:rPr lang="en-US" sz="1200" dirty="0">
                          <a:effectLst/>
                        </a:rPr>
                        <a:t>25.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a:effectLst/>
                        </a:rPr>
                        <a:t>expyear</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4308296"/>
                  </a:ext>
                </a:extLst>
              </a:tr>
              <a:tr h="169025">
                <a:tc>
                  <a:txBody>
                    <a:bodyPr/>
                    <a:lstStyle/>
                    <a:p>
                      <a:pPr marL="296545">
                        <a:lnSpc>
                          <a:spcPts val="1315"/>
                        </a:lnSpc>
                        <a:spcAft>
                          <a:spcPts val="0"/>
                        </a:spcAft>
                      </a:pPr>
                      <a:r>
                        <a:rPr lang="en-US" sz="1200">
                          <a:effectLst/>
                        </a:rPr>
                        <a:t>26.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200" dirty="0">
                          <a:effectLst/>
                        </a:rPr>
                        <a:t>bloodgroup</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13480694"/>
                  </a:ext>
                </a:extLst>
              </a:tr>
              <a:tr h="169025">
                <a:tc>
                  <a:txBody>
                    <a:bodyPr/>
                    <a:lstStyle/>
                    <a:p>
                      <a:pPr marL="296545">
                        <a:lnSpc>
                          <a:spcPts val="1300"/>
                        </a:lnSpc>
                        <a:spcAft>
                          <a:spcPts val="0"/>
                        </a:spcAft>
                      </a:pPr>
                      <a:r>
                        <a:rPr lang="en-US" sz="1200" dirty="0">
                          <a:effectLst/>
                        </a:rPr>
                        <a:t>27.</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a:effectLst/>
                        </a:rPr>
                        <a:t>dateofretirement</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89330492"/>
                  </a:ext>
                </a:extLst>
              </a:tr>
              <a:tr h="169025">
                <a:tc>
                  <a:txBody>
                    <a:bodyPr/>
                    <a:lstStyle/>
                    <a:p>
                      <a:pPr marL="296545">
                        <a:lnSpc>
                          <a:spcPts val="1300"/>
                        </a:lnSpc>
                        <a:spcAft>
                          <a:spcPts val="0"/>
                        </a:spcAft>
                      </a:pPr>
                      <a:r>
                        <a:rPr lang="en-US" sz="1200" dirty="0">
                          <a:effectLst/>
                        </a:rPr>
                        <a:t>28.</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a:effectLst/>
                        </a:rPr>
                        <a:t>firstchildbirthdate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30565672"/>
                  </a:ext>
                </a:extLst>
              </a:tr>
              <a:tr h="169025">
                <a:tc>
                  <a:txBody>
                    <a:bodyPr/>
                    <a:lstStyle/>
                    <a:p>
                      <a:pPr marL="296545">
                        <a:lnSpc>
                          <a:spcPts val="1315"/>
                        </a:lnSpc>
                        <a:spcAft>
                          <a:spcPts val="0"/>
                        </a:spcAft>
                      </a:pPr>
                      <a:r>
                        <a:rPr lang="en-US" sz="1200" dirty="0">
                          <a:effectLst/>
                        </a:rPr>
                        <a:t>29.</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200">
                          <a:effectLst/>
                        </a:rPr>
                        <a:t>secondchildbirthdate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21095796"/>
                  </a:ext>
                </a:extLst>
              </a:tr>
              <a:tr h="169025">
                <a:tc>
                  <a:txBody>
                    <a:bodyPr/>
                    <a:lstStyle/>
                    <a:p>
                      <a:pPr marL="296545">
                        <a:lnSpc>
                          <a:spcPts val="1300"/>
                        </a:lnSpc>
                        <a:spcAft>
                          <a:spcPts val="0"/>
                        </a:spcAft>
                      </a:pPr>
                      <a:r>
                        <a:rPr lang="en-US" sz="1200" dirty="0">
                          <a:effectLst/>
                        </a:rPr>
                        <a:t>30.</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dirty="0">
                          <a:effectLst/>
                        </a:rPr>
                        <a:t>dateofconfirm</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41968509"/>
                  </a:ext>
                </a:extLst>
              </a:tr>
              <a:tr h="169025">
                <a:tc>
                  <a:txBody>
                    <a:bodyPr/>
                    <a:lstStyle/>
                    <a:p>
                      <a:pPr marL="296545">
                        <a:lnSpc>
                          <a:spcPts val="1315"/>
                        </a:lnSpc>
                        <a:spcAft>
                          <a:spcPts val="0"/>
                        </a:spcAft>
                      </a:pPr>
                      <a:r>
                        <a:rPr lang="en-US" sz="1200">
                          <a:effectLst/>
                        </a:rPr>
                        <a:t>31.</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200" dirty="0">
                          <a:effectLst/>
                        </a:rPr>
                        <a:t>resignflag</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a:effectLst/>
                        </a:rPr>
                        <a:t>bit</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95803746"/>
                  </a:ext>
                </a:extLst>
              </a:tr>
              <a:tr h="169025">
                <a:tc>
                  <a:txBody>
                    <a:bodyPr/>
                    <a:lstStyle/>
                    <a:p>
                      <a:pPr marL="296545">
                        <a:lnSpc>
                          <a:spcPts val="1300"/>
                        </a:lnSpc>
                        <a:spcAft>
                          <a:spcPts val="0"/>
                        </a:spcAft>
                      </a:pPr>
                      <a:r>
                        <a:rPr lang="en-US" sz="1200">
                          <a:effectLst/>
                        </a:rPr>
                        <a:t>32.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dirty="0">
                          <a:effectLst/>
                        </a:rPr>
                        <a:t>capacity</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numeric(18,</a:t>
                      </a:r>
                      <a:r>
                        <a:rPr lang="en-US" sz="1200" spc="-20">
                          <a:effectLst/>
                        </a:rPr>
                        <a:t> </a:t>
                      </a:r>
                      <a:r>
                        <a:rPr lang="en-US" sz="1200">
                          <a:effectLst/>
                        </a:rPr>
                        <a:t>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86755796"/>
                  </a:ext>
                </a:extLst>
              </a:tr>
              <a:tr h="169025">
                <a:tc>
                  <a:txBody>
                    <a:bodyPr/>
                    <a:lstStyle/>
                    <a:p>
                      <a:pPr marL="296545">
                        <a:lnSpc>
                          <a:spcPts val="1300"/>
                        </a:lnSpc>
                        <a:spcAft>
                          <a:spcPts val="0"/>
                        </a:spcAft>
                      </a:pPr>
                      <a:r>
                        <a:rPr lang="en-US" sz="1200">
                          <a:effectLst/>
                        </a:rPr>
                        <a:t>33.</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dirty="0">
                          <a:effectLst/>
                        </a:rPr>
                        <a:t>childflagRecipt1</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dirty="0">
                          <a:effectLst/>
                        </a:rPr>
                        <a:t>bit</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96618168"/>
                  </a:ext>
                </a:extLst>
              </a:tr>
              <a:tr h="169025">
                <a:tc>
                  <a:txBody>
                    <a:bodyPr/>
                    <a:lstStyle/>
                    <a:p>
                      <a:pPr marL="296545">
                        <a:lnSpc>
                          <a:spcPts val="1315"/>
                        </a:lnSpc>
                        <a:spcAft>
                          <a:spcPts val="0"/>
                        </a:spcAft>
                      </a:pPr>
                      <a:r>
                        <a:rPr lang="en-US" sz="1200">
                          <a:effectLst/>
                        </a:rPr>
                        <a:t>34.</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200">
                          <a:effectLst/>
                        </a:rPr>
                        <a:t>childflagRecipt2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dirty="0">
                          <a:effectLst/>
                        </a:rPr>
                        <a:t>bit</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25104758"/>
                  </a:ext>
                </a:extLst>
              </a:tr>
              <a:tr h="169025">
                <a:tc>
                  <a:txBody>
                    <a:bodyPr/>
                    <a:lstStyle/>
                    <a:p>
                      <a:pPr marL="296545">
                        <a:lnSpc>
                          <a:spcPts val="1300"/>
                        </a:lnSpc>
                        <a:spcAft>
                          <a:spcPts val="0"/>
                        </a:spcAft>
                      </a:pPr>
                      <a:r>
                        <a:rPr lang="en-US" sz="1200">
                          <a:effectLst/>
                        </a:rPr>
                        <a:t>35.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a:effectLst/>
                        </a:rPr>
                        <a:t>ptflag</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varchar(20)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3171849"/>
                  </a:ext>
                </a:extLst>
              </a:tr>
              <a:tr h="169025">
                <a:tc>
                  <a:txBody>
                    <a:bodyPr/>
                    <a:lstStyle/>
                    <a:p>
                      <a:pPr marL="296545">
                        <a:lnSpc>
                          <a:spcPts val="1315"/>
                        </a:lnSpc>
                        <a:spcAft>
                          <a:spcPts val="0"/>
                        </a:spcAft>
                      </a:pPr>
                      <a:r>
                        <a:rPr lang="en-US" sz="1200">
                          <a:effectLst/>
                        </a:rPr>
                        <a:t>36.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200">
                          <a:effectLst/>
                        </a:rPr>
                        <a:t>ptno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a:effectLst/>
                        </a:rPr>
                        <a:t>varchar(20)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56542618"/>
                  </a:ext>
                </a:extLst>
              </a:tr>
            </a:tbl>
          </a:graphicData>
        </a:graphic>
      </p:graphicFrame>
      <p:sp>
        <p:nvSpPr>
          <p:cNvPr id="5" name="Rectangle 1"/>
          <p:cNvSpPr>
            <a:spLocks noChangeArrowheads="1"/>
          </p:cNvSpPr>
          <p:nvPr/>
        </p:nvSpPr>
        <p:spPr bwMode="auto">
          <a:xfrm>
            <a:off x="889000" y="54441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3189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01653375"/>
              </p:ext>
            </p:extLst>
          </p:nvPr>
        </p:nvGraphicFramePr>
        <p:xfrm>
          <a:off x="1700212" y="1011872"/>
          <a:ext cx="6719887" cy="1129667"/>
        </p:xfrm>
        <a:graphic>
          <a:graphicData uri="http://schemas.openxmlformats.org/drawingml/2006/table">
            <a:tbl>
              <a:tblPr firstRow="1" firstCol="1" lastRow="1" lastCol="1" bandRow="1" bandCol="1">
                <a:tableStyleId>{5940675A-B579-460E-94D1-54222C63F5DA}</a:tableStyleId>
              </a:tblPr>
              <a:tblGrid>
                <a:gridCol w="1669963">
                  <a:extLst>
                    <a:ext uri="{9D8B030D-6E8A-4147-A177-3AD203B41FA5}">
                      <a16:colId xmlns:a16="http://schemas.microsoft.com/office/drawing/2014/main" val="1360995775"/>
                    </a:ext>
                  </a:extLst>
                </a:gridCol>
                <a:gridCol w="1671393">
                  <a:extLst>
                    <a:ext uri="{9D8B030D-6E8A-4147-A177-3AD203B41FA5}">
                      <a16:colId xmlns:a16="http://schemas.microsoft.com/office/drawing/2014/main" val="2536366846"/>
                    </a:ext>
                  </a:extLst>
                </a:gridCol>
                <a:gridCol w="1685691">
                  <a:extLst>
                    <a:ext uri="{9D8B030D-6E8A-4147-A177-3AD203B41FA5}">
                      <a16:colId xmlns:a16="http://schemas.microsoft.com/office/drawing/2014/main" val="1417953919"/>
                    </a:ext>
                  </a:extLst>
                </a:gridCol>
                <a:gridCol w="1692840">
                  <a:extLst>
                    <a:ext uri="{9D8B030D-6E8A-4147-A177-3AD203B41FA5}">
                      <a16:colId xmlns:a16="http://schemas.microsoft.com/office/drawing/2014/main" val="2645694752"/>
                    </a:ext>
                  </a:extLst>
                </a:gridCol>
              </a:tblGrid>
              <a:tr h="526749">
                <a:tc>
                  <a:txBody>
                    <a:bodyPr/>
                    <a:lstStyle/>
                    <a:p>
                      <a:pPr marL="56515" marR="724535"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spcAft>
                          <a:spcPts val="0"/>
                        </a:spcAft>
                      </a:pPr>
                      <a:r>
                        <a:rPr lang="en-US" sz="1400" b="1" dirty="0">
                          <a:effectLst/>
                        </a:rPr>
                        <a:t>Constraints</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0417029"/>
                  </a:ext>
                </a:extLst>
              </a:tr>
              <a:tr h="302532">
                <a:tc>
                  <a:txBody>
                    <a:bodyPr/>
                    <a:lstStyle/>
                    <a:p>
                      <a:pPr marL="20955" marR="777240" algn="ctr">
                        <a:lnSpc>
                          <a:spcPts val="1305"/>
                        </a:lnSpc>
                        <a:spcBef>
                          <a:spcPts val="10"/>
                        </a:spcBef>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1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05"/>
                        </a:lnSpc>
                        <a:spcBef>
                          <a:spcPts val="10"/>
                        </a:spcBef>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66984589"/>
                  </a:ext>
                </a:extLst>
              </a:tr>
              <a:tr h="300386">
                <a:tc>
                  <a:txBody>
                    <a:bodyPr/>
                    <a:lstStyle/>
                    <a:p>
                      <a:pPr marL="20955" marR="777240" algn="ctr">
                        <a:lnSpc>
                          <a:spcPts val="1300"/>
                        </a:lnSpc>
                        <a:spcAft>
                          <a:spcPts val="0"/>
                        </a:spcAft>
                      </a:pPr>
                      <a:r>
                        <a:rPr lang="en-US" sz="1400" dirty="0">
                          <a:effectLst/>
                        </a:rPr>
                        <a:t>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clidesc</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3630739"/>
                  </a:ext>
                </a:extLst>
              </a:tr>
            </a:tbl>
          </a:graphicData>
        </a:graphic>
      </p:graphicFrame>
      <p:sp>
        <p:nvSpPr>
          <p:cNvPr id="3" name="Rectangle 1"/>
          <p:cNvSpPr>
            <a:spLocks noChangeArrowheads="1"/>
          </p:cNvSpPr>
          <p:nvPr/>
        </p:nvSpPr>
        <p:spPr bwMode="auto">
          <a:xfrm>
            <a:off x="4062413" y="37417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4" name="Table 3"/>
          <p:cNvGraphicFramePr>
            <a:graphicFrameLocks noGrp="1"/>
          </p:cNvGraphicFramePr>
          <p:nvPr>
            <p:extLst>
              <p:ext uri="{D42A27DB-BD31-4B8C-83A1-F6EECF244321}">
                <p14:modId xmlns:p14="http://schemas.microsoft.com/office/powerpoint/2010/main" val="293347171"/>
              </p:ext>
            </p:extLst>
          </p:nvPr>
        </p:nvGraphicFramePr>
        <p:xfrm>
          <a:off x="1700212" y="3123406"/>
          <a:ext cx="7024687" cy="1236664"/>
        </p:xfrm>
        <a:graphic>
          <a:graphicData uri="http://schemas.openxmlformats.org/drawingml/2006/table">
            <a:tbl>
              <a:tblPr firstRow="1" firstCol="1" lastRow="1" lastCol="1" bandRow="1" bandCol="1">
                <a:tableStyleId>{5940675A-B579-460E-94D1-54222C63F5DA}</a:tableStyleId>
              </a:tblPr>
              <a:tblGrid>
                <a:gridCol w="1744024">
                  <a:extLst>
                    <a:ext uri="{9D8B030D-6E8A-4147-A177-3AD203B41FA5}">
                      <a16:colId xmlns:a16="http://schemas.microsoft.com/office/drawing/2014/main" val="3687104206"/>
                    </a:ext>
                  </a:extLst>
                </a:gridCol>
                <a:gridCol w="1749257">
                  <a:extLst>
                    <a:ext uri="{9D8B030D-6E8A-4147-A177-3AD203B41FA5}">
                      <a16:colId xmlns:a16="http://schemas.microsoft.com/office/drawing/2014/main" val="20850195"/>
                    </a:ext>
                  </a:extLst>
                </a:gridCol>
                <a:gridCol w="1761965">
                  <a:extLst>
                    <a:ext uri="{9D8B030D-6E8A-4147-A177-3AD203B41FA5}">
                      <a16:colId xmlns:a16="http://schemas.microsoft.com/office/drawing/2014/main" val="1962353366"/>
                    </a:ext>
                  </a:extLst>
                </a:gridCol>
                <a:gridCol w="1769441">
                  <a:extLst>
                    <a:ext uri="{9D8B030D-6E8A-4147-A177-3AD203B41FA5}">
                      <a16:colId xmlns:a16="http://schemas.microsoft.com/office/drawing/2014/main" val="2621325454"/>
                    </a:ext>
                  </a:extLst>
                </a:gridCol>
              </a:tblGrid>
              <a:tr h="454833">
                <a:tc>
                  <a:txBody>
                    <a:bodyPr/>
                    <a:lstStyle/>
                    <a:p>
                      <a:pPr marL="57150" marR="723265"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Constraints</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06785008"/>
                  </a:ext>
                </a:extLst>
              </a:tr>
              <a:tr h="261228">
                <a:tc>
                  <a:txBody>
                    <a:bodyPr/>
                    <a:lstStyle/>
                    <a:p>
                      <a:pPr marL="57150" marR="822325" algn="ctr">
                        <a:lnSpc>
                          <a:spcPts val="1315"/>
                        </a:lnSpc>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dirty="0">
                          <a:effectLst/>
                        </a:rPr>
                        <a:t>Primary</a:t>
                      </a:r>
                      <a:r>
                        <a:rPr lang="en-US" sz="1400" spc="-10"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88891805"/>
                  </a:ext>
                </a:extLst>
              </a:tr>
              <a:tr h="259375">
                <a:tc>
                  <a:txBody>
                    <a:bodyPr/>
                    <a:lstStyle/>
                    <a:p>
                      <a:pPr marL="57150" marR="822325" algn="ctr">
                        <a:lnSpc>
                          <a:spcPts val="1300"/>
                        </a:lnSpc>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dirty="0">
                          <a:effectLst/>
                        </a:rPr>
                        <a:t>divdesc</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96818659"/>
                  </a:ext>
                </a:extLst>
              </a:tr>
              <a:tr h="261228">
                <a:tc>
                  <a:txBody>
                    <a:bodyPr/>
                    <a:lstStyle/>
                    <a:p>
                      <a:pPr marL="57150" marR="822325" algn="ctr">
                        <a:lnSpc>
                          <a:spcPts val="1315"/>
                        </a:lnSpc>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02713427"/>
                  </a:ext>
                </a:extLst>
              </a:tr>
            </a:tbl>
          </a:graphicData>
        </a:graphic>
      </p:graphicFrame>
      <p:sp>
        <p:nvSpPr>
          <p:cNvPr id="5" name="TextBox 4"/>
          <p:cNvSpPr txBox="1"/>
          <p:nvPr/>
        </p:nvSpPr>
        <p:spPr>
          <a:xfrm>
            <a:off x="1718469" y="599519"/>
            <a:ext cx="4140200" cy="369332"/>
          </a:xfrm>
          <a:prstGeom prst="rect">
            <a:avLst/>
          </a:prstGeom>
          <a:noFill/>
        </p:spPr>
        <p:txBody>
          <a:bodyPr wrap="square" rtlCol="0">
            <a:spAutoFit/>
          </a:bodyPr>
          <a:lstStyle/>
          <a:p>
            <a:r>
              <a:rPr lang="en-US" b="1" dirty="0"/>
              <a:t>Table Name: </a:t>
            </a:r>
            <a:r>
              <a:rPr lang="en-US" b="1" dirty="0" smtClean="0"/>
              <a:t>MClient</a:t>
            </a:r>
            <a:endParaRPr lang="en-IN" dirty="0"/>
          </a:p>
        </p:txBody>
      </p:sp>
      <p:sp>
        <p:nvSpPr>
          <p:cNvPr id="6" name="TextBox 5"/>
          <p:cNvSpPr txBox="1"/>
          <p:nvPr/>
        </p:nvSpPr>
        <p:spPr>
          <a:xfrm>
            <a:off x="1718469" y="2814240"/>
            <a:ext cx="4687888" cy="369332"/>
          </a:xfrm>
          <a:prstGeom prst="rect">
            <a:avLst/>
          </a:prstGeom>
          <a:noFill/>
        </p:spPr>
        <p:txBody>
          <a:bodyPr wrap="square" rtlCol="0">
            <a:spAutoFit/>
          </a:bodyPr>
          <a:lstStyle/>
          <a:p>
            <a:r>
              <a:rPr lang="en-US" b="1" dirty="0"/>
              <a:t>Table Name: MDivision</a:t>
            </a:r>
            <a:endParaRPr lang="en-IN" dirty="0"/>
          </a:p>
        </p:txBody>
      </p:sp>
    </p:spTree>
    <p:extLst>
      <p:ext uri="{BB962C8B-B14F-4D97-AF65-F5344CB8AC3E}">
        <p14:creationId xmlns:p14="http://schemas.microsoft.com/office/powerpoint/2010/main" val="28043188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3926" y="198521"/>
            <a:ext cx="2836033" cy="369332"/>
          </a:xfrm>
          <a:prstGeom prst="rect">
            <a:avLst/>
          </a:prstGeom>
        </p:spPr>
        <p:txBody>
          <a:bodyPr wrap="none">
            <a:spAutoFit/>
          </a:bodyPr>
          <a:lstStyle/>
          <a:p>
            <a:r>
              <a:rPr lang="en-US" b="1" dirty="0"/>
              <a:t>Table Name: MLocation</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767946160"/>
              </p:ext>
            </p:extLst>
          </p:nvPr>
        </p:nvGraphicFramePr>
        <p:xfrm>
          <a:off x="1793927" y="691513"/>
          <a:ext cx="7056817" cy="2813686"/>
        </p:xfrm>
        <a:graphic>
          <a:graphicData uri="http://schemas.openxmlformats.org/drawingml/2006/table">
            <a:tbl>
              <a:tblPr firstRow="1" firstCol="1" lastRow="1" lastCol="1" bandRow="1" bandCol="1">
                <a:tableStyleId>{5940675A-B579-460E-94D1-54222C63F5DA}</a:tableStyleId>
              </a:tblPr>
              <a:tblGrid>
                <a:gridCol w="1744871">
                  <a:extLst>
                    <a:ext uri="{9D8B030D-6E8A-4147-A177-3AD203B41FA5}">
                      <a16:colId xmlns:a16="http://schemas.microsoft.com/office/drawing/2014/main" val="3457357721"/>
                    </a:ext>
                  </a:extLst>
                </a:gridCol>
                <a:gridCol w="1756884">
                  <a:extLst>
                    <a:ext uri="{9D8B030D-6E8A-4147-A177-3AD203B41FA5}">
                      <a16:colId xmlns:a16="http://schemas.microsoft.com/office/drawing/2014/main" val="1693157824"/>
                    </a:ext>
                  </a:extLst>
                </a:gridCol>
                <a:gridCol w="1780910">
                  <a:extLst>
                    <a:ext uri="{9D8B030D-6E8A-4147-A177-3AD203B41FA5}">
                      <a16:colId xmlns:a16="http://schemas.microsoft.com/office/drawing/2014/main" val="3479209922"/>
                    </a:ext>
                  </a:extLst>
                </a:gridCol>
                <a:gridCol w="1774152">
                  <a:extLst>
                    <a:ext uri="{9D8B030D-6E8A-4147-A177-3AD203B41FA5}">
                      <a16:colId xmlns:a16="http://schemas.microsoft.com/office/drawing/2014/main" val="664870382"/>
                    </a:ext>
                  </a:extLst>
                </a:gridCol>
              </a:tblGrid>
              <a:tr h="357721">
                <a:tc>
                  <a:txBody>
                    <a:bodyPr/>
                    <a:lstStyle/>
                    <a:p>
                      <a:pPr marL="57150" marR="717550"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spcAft>
                          <a:spcPts val="0"/>
                        </a:spcAft>
                      </a:pPr>
                      <a:r>
                        <a:rPr lang="en-US" sz="1400" b="1" dirty="0">
                          <a:effectLst/>
                        </a:rPr>
                        <a:t>Constraints</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20743883"/>
                  </a:ext>
                </a:extLst>
              </a:tr>
              <a:tr h="205453">
                <a:tc>
                  <a:txBody>
                    <a:bodyPr/>
                    <a:lstStyle/>
                    <a:p>
                      <a:pPr marL="57150" marR="816610" algn="ctr">
                        <a:lnSpc>
                          <a:spcPts val="1315"/>
                        </a:lnSpc>
                        <a:spcAft>
                          <a:spcPts val="0"/>
                        </a:spcAft>
                      </a:pPr>
                      <a:r>
                        <a:rPr lang="en-US" sz="1200" dirty="0">
                          <a:effectLst/>
                        </a:rPr>
                        <a:t>1.</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loccode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varchar(5)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15"/>
                        </a:lnSpc>
                        <a:spcAft>
                          <a:spcPts val="0"/>
                        </a:spcAft>
                      </a:pPr>
                      <a:r>
                        <a:rPr lang="en-US" sz="1200">
                          <a:effectLst/>
                        </a:rPr>
                        <a:t>Primary</a:t>
                      </a:r>
                      <a:r>
                        <a:rPr lang="en-US" sz="1200" spc="-10">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72636800"/>
                  </a:ext>
                </a:extLst>
              </a:tr>
              <a:tr h="203996">
                <a:tc>
                  <a:txBody>
                    <a:bodyPr/>
                    <a:lstStyle/>
                    <a:p>
                      <a:pPr marL="57150" marR="816610" algn="ctr">
                        <a:lnSpc>
                          <a:spcPts val="1300"/>
                        </a:lnSpc>
                        <a:spcAft>
                          <a:spcPts val="0"/>
                        </a:spcAft>
                      </a:pPr>
                      <a:r>
                        <a:rPr lang="en-US" sz="1200" dirty="0">
                          <a:effectLst/>
                        </a:rPr>
                        <a:t>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locname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41066556"/>
                  </a:ext>
                </a:extLst>
              </a:tr>
              <a:tr h="205453">
                <a:tc>
                  <a:txBody>
                    <a:bodyPr/>
                    <a:lstStyle/>
                    <a:p>
                      <a:pPr marL="57150" marR="816610" algn="ctr">
                        <a:lnSpc>
                          <a:spcPts val="1315"/>
                        </a:lnSpc>
                        <a:spcAft>
                          <a:spcPts val="0"/>
                        </a:spcAft>
                      </a:pPr>
                      <a:r>
                        <a:rPr lang="en-US" sz="1200" dirty="0">
                          <a:effectLst/>
                        </a:rPr>
                        <a:t>3.</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add1</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varchar(100)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15"/>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78388867"/>
                  </a:ext>
                </a:extLst>
              </a:tr>
              <a:tr h="203996">
                <a:tc>
                  <a:txBody>
                    <a:bodyPr/>
                    <a:lstStyle/>
                    <a:p>
                      <a:pPr marL="57150" marR="816610" algn="ctr">
                        <a:lnSpc>
                          <a:spcPts val="1300"/>
                        </a:lnSpc>
                        <a:spcAft>
                          <a:spcPts val="0"/>
                        </a:spcAft>
                      </a:pPr>
                      <a:r>
                        <a:rPr lang="en-US" sz="1200" dirty="0">
                          <a:effectLst/>
                        </a:rPr>
                        <a:t>4.</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add2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varchar(100)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83037511"/>
                  </a:ext>
                </a:extLst>
              </a:tr>
              <a:tr h="204724">
                <a:tc>
                  <a:txBody>
                    <a:bodyPr/>
                    <a:lstStyle/>
                    <a:p>
                      <a:pPr marL="57150" marR="816610" algn="ctr">
                        <a:lnSpc>
                          <a:spcPts val="1305"/>
                        </a:lnSpc>
                        <a:spcAft>
                          <a:spcPts val="0"/>
                        </a:spcAft>
                      </a:pPr>
                      <a:r>
                        <a:rPr lang="en-US" sz="1200" dirty="0">
                          <a:effectLst/>
                        </a:rPr>
                        <a:t>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Aft>
                          <a:spcPts val="0"/>
                        </a:spcAft>
                      </a:pPr>
                      <a:r>
                        <a:rPr lang="en-US" sz="1200" dirty="0">
                          <a:effectLst/>
                        </a:rPr>
                        <a:t>add3</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Aft>
                          <a:spcPts val="0"/>
                        </a:spcAft>
                      </a:pPr>
                      <a:r>
                        <a:rPr lang="en-US" sz="1200">
                          <a:effectLst/>
                        </a:rPr>
                        <a:t>varchar(100)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5"/>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16570719"/>
                  </a:ext>
                </a:extLst>
              </a:tr>
              <a:tr h="205453">
                <a:tc>
                  <a:txBody>
                    <a:bodyPr/>
                    <a:lstStyle/>
                    <a:p>
                      <a:pPr marL="57150" marR="816610" algn="ctr">
                        <a:lnSpc>
                          <a:spcPts val="1305"/>
                        </a:lnSpc>
                        <a:spcBef>
                          <a:spcPts val="10"/>
                        </a:spcBef>
                        <a:spcAft>
                          <a:spcPts val="0"/>
                        </a:spcAft>
                      </a:pPr>
                      <a:r>
                        <a:rPr lang="en-US" sz="1200">
                          <a:effectLst/>
                        </a:rPr>
                        <a:t>6.</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Bef>
                          <a:spcPts val="10"/>
                        </a:spcBef>
                        <a:spcAft>
                          <a:spcPts val="0"/>
                        </a:spcAft>
                      </a:pPr>
                      <a:r>
                        <a:rPr lang="en-US" sz="1200" dirty="0">
                          <a:effectLst/>
                        </a:rPr>
                        <a:t>city</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Bef>
                          <a:spcPts val="10"/>
                        </a:spcBef>
                        <a:spcAft>
                          <a:spcPts val="0"/>
                        </a:spcAft>
                      </a:pPr>
                      <a:r>
                        <a:rPr lang="en-US" sz="1200">
                          <a:effectLst/>
                        </a:rPr>
                        <a:t>varchar(20)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5"/>
                        </a:lnSpc>
                        <a:spcBef>
                          <a:spcPts val="10"/>
                        </a:spcBef>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5988009"/>
                  </a:ext>
                </a:extLst>
              </a:tr>
              <a:tr h="203996">
                <a:tc>
                  <a:txBody>
                    <a:bodyPr/>
                    <a:lstStyle/>
                    <a:p>
                      <a:pPr marL="57150" marR="816610" algn="ctr">
                        <a:lnSpc>
                          <a:spcPts val="1300"/>
                        </a:lnSpc>
                        <a:spcAft>
                          <a:spcPts val="0"/>
                        </a:spcAft>
                      </a:pPr>
                      <a:r>
                        <a:rPr lang="en-US" sz="1200">
                          <a:effectLst/>
                        </a:rPr>
                        <a:t>7.</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dirty="0">
                          <a:effectLst/>
                        </a:rPr>
                        <a:t>state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dirty="0">
                          <a:effectLst/>
                        </a:rPr>
                        <a:t>varchar(20)</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60681183"/>
                  </a:ext>
                </a:extLst>
              </a:tr>
              <a:tr h="205453">
                <a:tc>
                  <a:txBody>
                    <a:bodyPr/>
                    <a:lstStyle/>
                    <a:p>
                      <a:pPr marL="57150" marR="816610" algn="ctr">
                        <a:lnSpc>
                          <a:spcPts val="1315"/>
                        </a:lnSpc>
                        <a:spcAft>
                          <a:spcPts val="0"/>
                        </a:spcAft>
                      </a:pPr>
                      <a:r>
                        <a:rPr lang="en-US" sz="1200">
                          <a:effectLst/>
                        </a:rPr>
                        <a:t>8.</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pincode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dirty="0">
                          <a:effectLst/>
                        </a:rPr>
                        <a:t>varchar(10)</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15"/>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42800574"/>
                  </a:ext>
                </a:extLst>
              </a:tr>
              <a:tr h="203996">
                <a:tc>
                  <a:txBody>
                    <a:bodyPr/>
                    <a:lstStyle/>
                    <a:p>
                      <a:pPr marL="57150" marR="816610" algn="ctr">
                        <a:lnSpc>
                          <a:spcPts val="1300"/>
                        </a:lnSpc>
                        <a:spcAft>
                          <a:spcPts val="0"/>
                        </a:spcAft>
                      </a:pPr>
                      <a:r>
                        <a:rPr lang="en-US" sz="1200">
                          <a:effectLst/>
                        </a:rPr>
                        <a:t>9.</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country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dirty="0">
                          <a:effectLst/>
                        </a:rPr>
                        <a:t>varchar(20)</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dirty="0">
                          <a:effectLst/>
                        </a:rPr>
                        <a:t>Not</a:t>
                      </a:r>
                      <a:r>
                        <a:rPr lang="en-US" sz="1200" spc="-10" dirty="0">
                          <a:effectLst/>
                        </a:rPr>
                        <a:t> </a:t>
                      </a:r>
                      <a:r>
                        <a:rPr lang="en-US" sz="1200" dirty="0">
                          <a:effectLst/>
                        </a:rPr>
                        <a:t>Null</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32737263"/>
                  </a:ext>
                </a:extLst>
              </a:tr>
              <a:tr h="203996">
                <a:tc>
                  <a:txBody>
                    <a:bodyPr/>
                    <a:lstStyle/>
                    <a:p>
                      <a:pPr marL="41910" marR="717550" algn="ctr">
                        <a:lnSpc>
                          <a:spcPts val="1300"/>
                        </a:lnSpc>
                        <a:spcAft>
                          <a:spcPts val="0"/>
                        </a:spcAft>
                      </a:pPr>
                      <a:r>
                        <a:rPr lang="en-US" sz="1200">
                          <a:effectLst/>
                        </a:rPr>
                        <a:t>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phno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varchar(15)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dirty="0">
                          <a:effectLst/>
                        </a:rPr>
                        <a:t>Not</a:t>
                      </a:r>
                      <a:r>
                        <a:rPr lang="en-US" sz="1200" spc="-10" dirty="0">
                          <a:effectLst/>
                        </a:rPr>
                        <a:t> </a:t>
                      </a:r>
                      <a:r>
                        <a:rPr lang="en-US" sz="1200" dirty="0">
                          <a:effectLst/>
                        </a:rPr>
                        <a:t>Null</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13537607"/>
                  </a:ext>
                </a:extLst>
              </a:tr>
              <a:tr h="205453">
                <a:tc>
                  <a:txBody>
                    <a:bodyPr/>
                    <a:lstStyle/>
                    <a:p>
                      <a:pPr marL="41910" marR="717550" algn="ctr">
                        <a:lnSpc>
                          <a:spcPts val="1305"/>
                        </a:lnSpc>
                        <a:spcBef>
                          <a:spcPts val="10"/>
                        </a:spcBef>
                        <a:spcAft>
                          <a:spcPts val="0"/>
                        </a:spcAft>
                      </a:pPr>
                      <a:r>
                        <a:rPr lang="en-US" sz="1200">
                          <a:effectLst/>
                        </a:rPr>
                        <a:t>11.</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Bef>
                          <a:spcPts val="10"/>
                        </a:spcBef>
                        <a:spcAft>
                          <a:spcPts val="0"/>
                        </a:spcAft>
                      </a:pPr>
                      <a:r>
                        <a:rPr lang="en-US" sz="1200">
                          <a:effectLst/>
                        </a:rPr>
                        <a:t>faxno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Bef>
                          <a:spcPts val="10"/>
                        </a:spcBef>
                        <a:spcAft>
                          <a:spcPts val="0"/>
                        </a:spcAft>
                      </a:pPr>
                      <a:r>
                        <a:rPr lang="en-US" sz="1200">
                          <a:effectLst/>
                        </a:rPr>
                        <a:t>varchar(15)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5"/>
                        </a:lnSpc>
                        <a:spcBef>
                          <a:spcPts val="10"/>
                        </a:spcBef>
                        <a:spcAft>
                          <a:spcPts val="0"/>
                        </a:spcAft>
                      </a:pPr>
                      <a:r>
                        <a:rPr lang="en-US" sz="1200" dirty="0">
                          <a:effectLst/>
                        </a:rPr>
                        <a:t>Not</a:t>
                      </a:r>
                      <a:r>
                        <a:rPr lang="en-US" sz="1200" spc="-10" dirty="0">
                          <a:effectLst/>
                        </a:rPr>
                        <a:t> </a:t>
                      </a:r>
                      <a:r>
                        <a:rPr lang="en-US" sz="1200" dirty="0">
                          <a:effectLst/>
                        </a:rPr>
                        <a:t>Null</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14693194"/>
                  </a:ext>
                </a:extLst>
              </a:tr>
              <a:tr h="203996">
                <a:tc>
                  <a:txBody>
                    <a:bodyPr/>
                    <a:lstStyle/>
                    <a:p>
                      <a:pPr marL="41910" marR="717550" algn="ctr">
                        <a:lnSpc>
                          <a:spcPts val="1300"/>
                        </a:lnSpc>
                        <a:spcAft>
                          <a:spcPts val="0"/>
                        </a:spcAft>
                      </a:pPr>
                      <a:r>
                        <a:rPr lang="en-US" sz="1200">
                          <a:effectLst/>
                        </a:rPr>
                        <a:t>12.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eccno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varchar(20)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dirty="0">
                          <a:effectLst/>
                        </a:rPr>
                        <a:t>Not</a:t>
                      </a:r>
                      <a:r>
                        <a:rPr lang="en-US" sz="1200" spc="-10" dirty="0">
                          <a:effectLst/>
                        </a:rPr>
                        <a:t> </a:t>
                      </a:r>
                      <a:r>
                        <a:rPr lang="en-US" sz="1200" dirty="0">
                          <a:effectLst/>
                        </a:rPr>
                        <a:t>Null</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8302922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91111298"/>
              </p:ext>
            </p:extLst>
          </p:nvPr>
        </p:nvGraphicFramePr>
        <p:xfrm>
          <a:off x="1793927" y="3505199"/>
          <a:ext cx="7056817" cy="2514600"/>
        </p:xfrm>
        <a:graphic>
          <a:graphicData uri="http://schemas.openxmlformats.org/drawingml/2006/table">
            <a:tbl>
              <a:tblPr firstRow="1" firstCol="1" lastRow="1" lastCol="1" bandRow="1" bandCol="1">
                <a:tableStyleId>{5940675A-B579-460E-94D1-54222C63F5DA}</a:tableStyleId>
              </a:tblPr>
              <a:tblGrid>
                <a:gridCol w="1744871">
                  <a:extLst>
                    <a:ext uri="{9D8B030D-6E8A-4147-A177-3AD203B41FA5}">
                      <a16:colId xmlns:a16="http://schemas.microsoft.com/office/drawing/2014/main" val="1620119696"/>
                    </a:ext>
                  </a:extLst>
                </a:gridCol>
                <a:gridCol w="1756884">
                  <a:extLst>
                    <a:ext uri="{9D8B030D-6E8A-4147-A177-3AD203B41FA5}">
                      <a16:colId xmlns:a16="http://schemas.microsoft.com/office/drawing/2014/main" val="147215109"/>
                    </a:ext>
                  </a:extLst>
                </a:gridCol>
                <a:gridCol w="1780910">
                  <a:extLst>
                    <a:ext uri="{9D8B030D-6E8A-4147-A177-3AD203B41FA5}">
                      <a16:colId xmlns:a16="http://schemas.microsoft.com/office/drawing/2014/main" val="4176441246"/>
                    </a:ext>
                  </a:extLst>
                </a:gridCol>
                <a:gridCol w="1774152">
                  <a:extLst>
                    <a:ext uri="{9D8B030D-6E8A-4147-A177-3AD203B41FA5}">
                      <a16:colId xmlns:a16="http://schemas.microsoft.com/office/drawing/2014/main" val="236470232"/>
                    </a:ext>
                  </a:extLst>
                </a:gridCol>
              </a:tblGrid>
              <a:tr h="228008">
                <a:tc>
                  <a:txBody>
                    <a:bodyPr/>
                    <a:lstStyle/>
                    <a:p>
                      <a:pPr marL="296545">
                        <a:lnSpc>
                          <a:spcPts val="1300"/>
                        </a:lnSpc>
                        <a:spcAft>
                          <a:spcPts val="0"/>
                        </a:spcAft>
                      </a:pPr>
                      <a:r>
                        <a:rPr lang="en-US" sz="1200" dirty="0">
                          <a:effectLst/>
                        </a:rPr>
                        <a:t>13.</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eccdt</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12689175"/>
                  </a:ext>
                </a:extLst>
              </a:tr>
              <a:tr h="228008">
                <a:tc>
                  <a:txBody>
                    <a:bodyPr/>
                    <a:lstStyle/>
                    <a:p>
                      <a:pPr marL="296545">
                        <a:lnSpc>
                          <a:spcPts val="1305"/>
                        </a:lnSpc>
                        <a:spcAft>
                          <a:spcPts val="0"/>
                        </a:spcAft>
                      </a:pPr>
                      <a:r>
                        <a:rPr lang="en-US" sz="1200" dirty="0">
                          <a:effectLst/>
                        </a:rPr>
                        <a:t>14.</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Aft>
                          <a:spcPts val="0"/>
                        </a:spcAft>
                      </a:pPr>
                      <a:r>
                        <a:rPr lang="en-US" sz="1200">
                          <a:effectLst/>
                        </a:rPr>
                        <a:t>range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Aft>
                          <a:spcPts val="0"/>
                        </a:spcAft>
                      </a:pPr>
                      <a:r>
                        <a:rPr lang="en-US" sz="1200">
                          <a:effectLst/>
                        </a:rPr>
                        <a:t>varchar(20)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5"/>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88572955"/>
                  </a:ext>
                </a:extLst>
              </a:tr>
              <a:tr h="229636">
                <a:tc>
                  <a:txBody>
                    <a:bodyPr/>
                    <a:lstStyle/>
                    <a:p>
                      <a:pPr marL="296545">
                        <a:lnSpc>
                          <a:spcPts val="1315"/>
                        </a:lnSpc>
                        <a:spcAft>
                          <a:spcPts val="0"/>
                        </a:spcAft>
                      </a:pPr>
                      <a:r>
                        <a:rPr lang="en-US" sz="1200" dirty="0">
                          <a:effectLst/>
                        </a:rPr>
                        <a:t>15.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rangedt</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15"/>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35382370"/>
                  </a:ext>
                </a:extLst>
              </a:tr>
              <a:tr h="228008">
                <a:tc>
                  <a:txBody>
                    <a:bodyPr/>
                    <a:lstStyle/>
                    <a:p>
                      <a:pPr marL="296545">
                        <a:lnSpc>
                          <a:spcPts val="1300"/>
                        </a:lnSpc>
                        <a:spcAft>
                          <a:spcPts val="0"/>
                        </a:spcAft>
                      </a:pPr>
                      <a:r>
                        <a:rPr lang="en-US" sz="1200" dirty="0">
                          <a:effectLst/>
                        </a:rPr>
                        <a:t>16.</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vatregno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varchar(20)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79280962"/>
                  </a:ext>
                </a:extLst>
              </a:tr>
              <a:tr h="229636">
                <a:tc>
                  <a:txBody>
                    <a:bodyPr/>
                    <a:lstStyle/>
                    <a:p>
                      <a:pPr marL="296545">
                        <a:lnSpc>
                          <a:spcPts val="1315"/>
                        </a:lnSpc>
                        <a:spcAft>
                          <a:spcPts val="0"/>
                        </a:spcAft>
                      </a:pPr>
                      <a:r>
                        <a:rPr lang="en-US" sz="1200" dirty="0">
                          <a:effectLst/>
                        </a:rPr>
                        <a:t>17.</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vatdt</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15"/>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47942206"/>
                  </a:ext>
                </a:extLst>
              </a:tr>
              <a:tr h="228008">
                <a:tc>
                  <a:txBody>
                    <a:bodyPr/>
                    <a:lstStyle/>
                    <a:p>
                      <a:pPr marL="296545">
                        <a:lnSpc>
                          <a:spcPts val="1300"/>
                        </a:lnSpc>
                        <a:spcAft>
                          <a:spcPts val="0"/>
                        </a:spcAft>
                      </a:pPr>
                      <a:r>
                        <a:rPr lang="en-US" sz="1200">
                          <a:effectLst/>
                        </a:rPr>
                        <a:t>18.</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dirty="0">
                          <a:effectLst/>
                        </a:rPr>
                        <a:t>servtaxno</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varchar(20)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18947956"/>
                  </a:ext>
                </a:extLst>
              </a:tr>
              <a:tr h="228008">
                <a:tc>
                  <a:txBody>
                    <a:bodyPr/>
                    <a:lstStyle/>
                    <a:p>
                      <a:pPr marL="296545">
                        <a:lnSpc>
                          <a:spcPts val="1300"/>
                        </a:lnSpc>
                        <a:spcAft>
                          <a:spcPts val="0"/>
                        </a:spcAft>
                      </a:pPr>
                      <a:r>
                        <a:rPr lang="en-US" sz="1200">
                          <a:effectLst/>
                        </a:rPr>
                        <a:t>19.</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dirty="0">
                          <a:effectLst/>
                        </a:rPr>
                        <a:t>servtaxdt</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a:effectLst/>
                        </a:rPr>
                        <a:t>Not</a:t>
                      </a:r>
                      <a:r>
                        <a:rPr lang="en-US" sz="1200" spc="-10">
                          <a:effectLst/>
                        </a:rPr>
                        <a:t> </a:t>
                      </a:r>
                      <a:r>
                        <a:rPr lang="en-US" sz="1200">
                          <a:effectLst/>
                        </a:rPr>
                        <a:t>Null</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54946520"/>
                  </a:ext>
                </a:extLst>
              </a:tr>
              <a:tr h="229636">
                <a:tc>
                  <a:txBody>
                    <a:bodyPr/>
                    <a:lstStyle/>
                    <a:p>
                      <a:pPr marL="296545">
                        <a:lnSpc>
                          <a:spcPts val="1315"/>
                        </a:lnSpc>
                        <a:spcAft>
                          <a:spcPts val="0"/>
                        </a:spcAft>
                      </a:pPr>
                      <a:r>
                        <a:rPr lang="en-US" sz="1200">
                          <a:effectLst/>
                        </a:rPr>
                        <a:t>20.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dirty="0">
                          <a:effectLst/>
                        </a:rPr>
                        <a:t>divcode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dirty="0">
                          <a:effectLst/>
                        </a:rPr>
                        <a:t>varchar(5)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15"/>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85797157"/>
                  </a:ext>
                </a:extLst>
              </a:tr>
              <a:tr h="228008">
                <a:tc>
                  <a:txBody>
                    <a:bodyPr/>
                    <a:lstStyle/>
                    <a:p>
                      <a:pPr marL="296545">
                        <a:lnSpc>
                          <a:spcPts val="1300"/>
                        </a:lnSpc>
                        <a:spcAft>
                          <a:spcPts val="0"/>
                        </a:spcAft>
                      </a:pPr>
                      <a:r>
                        <a:rPr lang="en-US" sz="1200">
                          <a:effectLst/>
                        </a:rPr>
                        <a:t>21.</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clicode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dirty="0">
                          <a:effectLst/>
                        </a:rPr>
                        <a:t>varchar(5)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00"/>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98859082"/>
                  </a:ext>
                </a:extLst>
              </a:tr>
              <a:tr h="229636">
                <a:tc>
                  <a:txBody>
                    <a:bodyPr/>
                    <a:lstStyle/>
                    <a:p>
                      <a:pPr marL="296545">
                        <a:lnSpc>
                          <a:spcPts val="1315"/>
                        </a:lnSpc>
                        <a:spcAft>
                          <a:spcPts val="0"/>
                        </a:spcAft>
                      </a:pPr>
                      <a:r>
                        <a:rPr lang="en-US" sz="1200">
                          <a:effectLst/>
                        </a:rPr>
                        <a:t>22.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userid</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200">
                          <a:effectLst/>
                        </a:rPr>
                        <a:t>uniqueidentifier</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040">
                        <a:lnSpc>
                          <a:spcPts val="1315"/>
                        </a:lnSpc>
                        <a:spcAft>
                          <a:spcPts val="0"/>
                        </a:spcAft>
                      </a:pPr>
                      <a:r>
                        <a:rPr lang="en-US" sz="1200" dirty="0">
                          <a:effectLst/>
                        </a:rPr>
                        <a:t>Foreign</a:t>
                      </a:r>
                      <a:r>
                        <a:rPr lang="en-US" sz="1200" spc="-15" dirty="0">
                          <a:effectLst/>
                        </a:rPr>
                        <a:t> </a:t>
                      </a:r>
                      <a:r>
                        <a:rPr lang="en-US" sz="1200" dirty="0">
                          <a:effectLst/>
                        </a:rPr>
                        <a:t>Key</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47450930"/>
                  </a:ext>
                </a:extLst>
              </a:tr>
              <a:tr h="228008">
                <a:tc>
                  <a:txBody>
                    <a:bodyPr/>
                    <a:lstStyle/>
                    <a:p>
                      <a:pPr marL="296545">
                        <a:lnSpc>
                          <a:spcPts val="1300"/>
                        </a:lnSpc>
                        <a:spcAft>
                          <a:spcPts val="0"/>
                        </a:spcAft>
                      </a:pPr>
                      <a:r>
                        <a:rPr lang="en-US" sz="1200">
                          <a:effectLst/>
                        </a:rPr>
                        <a:t>23.</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sysdate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97319696"/>
                  </a:ext>
                </a:extLst>
              </a:tr>
            </a:tbl>
          </a:graphicData>
        </a:graphic>
      </p:graphicFrame>
    </p:spTree>
    <p:extLst>
      <p:ext uri="{BB962C8B-B14F-4D97-AF65-F5344CB8AC3E}">
        <p14:creationId xmlns:p14="http://schemas.microsoft.com/office/powerpoint/2010/main" val="34235895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45409" y="425966"/>
            <a:ext cx="3797300" cy="369332"/>
          </a:xfrm>
          <a:prstGeom prst="rect">
            <a:avLst/>
          </a:prstGeom>
          <a:noFill/>
        </p:spPr>
        <p:txBody>
          <a:bodyPr wrap="square" rtlCol="0">
            <a:spAutoFit/>
          </a:bodyPr>
          <a:lstStyle/>
          <a:p>
            <a:r>
              <a:rPr lang="en-US" b="1" dirty="0"/>
              <a:t>Table Name: </a:t>
            </a:r>
            <a:r>
              <a:rPr lang="en-US" b="1" dirty="0" smtClean="0"/>
              <a:t>MCustomer</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544806033"/>
              </p:ext>
            </p:extLst>
          </p:nvPr>
        </p:nvGraphicFramePr>
        <p:xfrm>
          <a:off x="1943100" y="905510"/>
          <a:ext cx="6349999" cy="5869941"/>
        </p:xfrm>
        <a:graphic>
          <a:graphicData uri="http://schemas.openxmlformats.org/drawingml/2006/table">
            <a:tbl>
              <a:tblPr firstRow="1" firstCol="1" lastRow="1" lastCol="1" bandRow="1" bandCol="1">
                <a:tableStyleId>{5940675A-B579-460E-94D1-54222C63F5DA}</a:tableStyleId>
              </a:tblPr>
              <a:tblGrid>
                <a:gridCol w="1553377">
                  <a:extLst>
                    <a:ext uri="{9D8B030D-6E8A-4147-A177-3AD203B41FA5}">
                      <a16:colId xmlns:a16="http://schemas.microsoft.com/office/drawing/2014/main" val="4280359397"/>
                    </a:ext>
                  </a:extLst>
                </a:gridCol>
                <a:gridCol w="1610811">
                  <a:extLst>
                    <a:ext uri="{9D8B030D-6E8A-4147-A177-3AD203B41FA5}">
                      <a16:colId xmlns:a16="http://schemas.microsoft.com/office/drawing/2014/main" val="281832231"/>
                    </a:ext>
                  </a:extLst>
                </a:gridCol>
                <a:gridCol w="1595947">
                  <a:extLst>
                    <a:ext uri="{9D8B030D-6E8A-4147-A177-3AD203B41FA5}">
                      <a16:colId xmlns:a16="http://schemas.microsoft.com/office/drawing/2014/main" val="4037091837"/>
                    </a:ext>
                  </a:extLst>
                </a:gridCol>
                <a:gridCol w="1589864">
                  <a:extLst>
                    <a:ext uri="{9D8B030D-6E8A-4147-A177-3AD203B41FA5}">
                      <a16:colId xmlns:a16="http://schemas.microsoft.com/office/drawing/2014/main" val="3800087749"/>
                    </a:ext>
                  </a:extLst>
                </a:gridCol>
              </a:tblGrid>
              <a:tr h="213996">
                <a:tc>
                  <a:txBody>
                    <a:bodyPr/>
                    <a:lstStyle/>
                    <a:p>
                      <a:pPr marL="57150" marR="701675" algn="ctr">
                        <a:spcBef>
                          <a:spcPts val="10"/>
                        </a:spcBef>
                        <a:spcAft>
                          <a:spcPts val="0"/>
                        </a:spcAft>
                      </a:pPr>
                      <a:r>
                        <a:rPr lang="en-US" sz="1200" b="1" dirty="0">
                          <a:effectLst/>
                        </a:rPr>
                        <a:t>Field</a:t>
                      </a:r>
                      <a:r>
                        <a:rPr lang="en-US" sz="1200" b="1" spc="-10" dirty="0">
                          <a:effectLst/>
                        </a:rPr>
                        <a:t> </a:t>
                      </a:r>
                      <a:r>
                        <a:rPr lang="en-US" sz="1200" b="1" dirty="0">
                          <a:effectLst/>
                        </a:rPr>
                        <a:t>No</a:t>
                      </a:r>
                      <a:endParaRPr lang="en-IN" sz="12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spcBef>
                          <a:spcPts val="10"/>
                        </a:spcBef>
                        <a:spcAft>
                          <a:spcPts val="0"/>
                        </a:spcAft>
                      </a:pPr>
                      <a:r>
                        <a:rPr lang="en-US" sz="1200" b="1" dirty="0">
                          <a:effectLst/>
                        </a:rPr>
                        <a:t>Field</a:t>
                      </a:r>
                      <a:r>
                        <a:rPr lang="en-US" sz="1200" b="1" spc="-10" dirty="0">
                          <a:effectLst/>
                        </a:rPr>
                        <a:t> </a:t>
                      </a:r>
                      <a:r>
                        <a:rPr lang="en-US" sz="1200" b="1" dirty="0">
                          <a:effectLst/>
                        </a:rPr>
                        <a:t>Name</a:t>
                      </a:r>
                      <a:endParaRPr lang="en-IN" sz="12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Bef>
                          <a:spcPts val="10"/>
                        </a:spcBef>
                        <a:spcAft>
                          <a:spcPts val="0"/>
                        </a:spcAft>
                      </a:pPr>
                      <a:r>
                        <a:rPr lang="en-US" sz="1200" b="1" dirty="0">
                          <a:effectLst/>
                        </a:rPr>
                        <a:t>Data</a:t>
                      </a:r>
                      <a:r>
                        <a:rPr lang="en-US" sz="1200" b="1" spc="-15" dirty="0">
                          <a:effectLst/>
                        </a:rPr>
                        <a:t> </a:t>
                      </a:r>
                      <a:r>
                        <a:rPr lang="en-US" sz="1200" b="1" dirty="0">
                          <a:effectLst/>
                        </a:rPr>
                        <a:t>Type</a:t>
                      </a:r>
                      <a:endParaRPr lang="en-IN" sz="12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spcBef>
                          <a:spcPts val="10"/>
                        </a:spcBef>
                        <a:spcAft>
                          <a:spcPts val="0"/>
                        </a:spcAft>
                      </a:pPr>
                      <a:r>
                        <a:rPr lang="en-US" sz="1200" b="1" dirty="0">
                          <a:effectLst/>
                        </a:rPr>
                        <a:t>Constraints</a:t>
                      </a:r>
                      <a:endParaRPr lang="en-IN" sz="12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867935"/>
                  </a:ext>
                </a:extLst>
              </a:tr>
              <a:tr h="169545">
                <a:tc>
                  <a:txBody>
                    <a:bodyPr/>
                    <a:lstStyle/>
                    <a:p>
                      <a:pPr marL="57150" marR="800735" algn="ctr">
                        <a:lnSpc>
                          <a:spcPts val="1300"/>
                        </a:lnSpc>
                        <a:spcAft>
                          <a:spcPts val="0"/>
                        </a:spcAft>
                      </a:pPr>
                      <a:r>
                        <a:rPr lang="en-US" sz="1200" dirty="0">
                          <a:effectLst/>
                        </a:rPr>
                        <a:t>1.</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pcode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200">
                          <a:effectLst/>
                        </a:rPr>
                        <a:t>Primary</a:t>
                      </a:r>
                      <a:r>
                        <a:rPr lang="en-US" sz="1200" spc="-10">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59213741"/>
                  </a:ext>
                </a:extLst>
              </a:tr>
              <a:tr h="169545">
                <a:tc>
                  <a:txBody>
                    <a:bodyPr/>
                    <a:lstStyle/>
                    <a:p>
                      <a:pPr marL="57150" marR="800735" algn="ctr">
                        <a:lnSpc>
                          <a:spcPts val="1315"/>
                        </a:lnSpc>
                        <a:spcAft>
                          <a:spcPts val="0"/>
                        </a:spcAft>
                      </a:pPr>
                      <a:r>
                        <a:rPr lang="en-US" sz="1200">
                          <a:effectLst/>
                        </a:rPr>
                        <a:t>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200">
                          <a:effectLst/>
                        </a:rPr>
                        <a:t>pdesc</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a:effectLst/>
                        </a:rPr>
                        <a:t>varchar(100)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70394061"/>
                  </a:ext>
                </a:extLst>
              </a:tr>
              <a:tr h="169545">
                <a:tc>
                  <a:txBody>
                    <a:bodyPr/>
                    <a:lstStyle/>
                    <a:p>
                      <a:pPr marL="57150" marR="800735" algn="ctr">
                        <a:lnSpc>
                          <a:spcPts val="1300"/>
                        </a:lnSpc>
                        <a:spcAft>
                          <a:spcPts val="0"/>
                        </a:spcAft>
                      </a:pPr>
                      <a:r>
                        <a:rPr lang="en-US" sz="1200" dirty="0">
                          <a:effectLst/>
                        </a:rPr>
                        <a:t>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add1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varchar(150)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23498450"/>
                  </a:ext>
                </a:extLst>
              </a:tr>
              <a:tr h="169545">
                <a:tc>
                  <a:txBody>
                    <a:bodyPr/>
                    <a:lstStyle/>
                    <a:p>
                      <a:pPr marL="57150" marR="800735" algn="ctr">
                        <a:lnSpc>
                          <a:spcPts val="1300"/>
                        </a:lnSpc>
                        <a:spcAft>
                          <a:spcPts val="0"/>
                        </a:spcAft>
                      </a:pPr>
                      <a:r>
                        <a:rPr lang="en-US" sz="1200" dirty="0">
                          <a:effectLst/>
                        </a:rPr>
                        <a:t>4.</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add2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varchar(50)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36357950"/>
                  </a:ext>
                </a:extLst>
              </a:tr>
              <a:tr h="169545">
                <a:tc>
                  <a:txBody>
                    <a:bodyPr/>
                    <a:lstStyle/>
                    <a:p>
                      <a:pPr marL="57150" marR="800735" algn="ctr">
                        <a:lnSpc>
                          <a:spcPts val="1305"/>
                        </a:lnSpc>
                        <a:spcBef>
                          <a:spcPts val="10"/>
                        </a:spcBef>
                        <a:spcAft>
                          <a:spcPts val="0"/>
                        </a:spcAft>
                      </a:pPr>
                      <a:r>
                        <a:rPr lang="en-US" sz="1200" dirty="0">
                          <a:effectLst/>
                        </a:rPr>
                        <a:t>5.</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200">
                          <a:effectLst/>
                        </a:rPr>
                        <a:t>add3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a:effectLst/>
                        </a:rPr>
                        <a:t>varchar(50)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32871308"/>
                  </a:ext>
                </a:extLst>
              </a:tr>
              <a:tr h="169545">
                <a:tc>
                  <a:txBody>
                    <a:bodyPr/>
                    <a:lstStyle/>
                    <a:p>
                      <a:pPr marL="57150" marR="800735" algn="ctr">
                        <a:lnSpc>
                          <a:spcPts val="1300"/>
                        </a:lnSpc>
                        <a:spcAft>
                          <a:spcPts val="0"/>
                        </a:spcAft>
                      </a:pPr>
                      <a:r>
                        <a:rPr lang="en-US" sz="1200" dirty="0">
                          <a:effectLst/>
                        </a:rPr>
                        <a:t>6.</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city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varchar(20)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41465020"/>
                  </a:ext>
                </a:extLst>
              </a:tr>
              <a:tr h="169545">
                <a:tc>
                  <a:txBody>
                    <a:bodyPr/>
                    <a:lstStyle/>
                    <a:p>
                      <a:pPr marL="57150" marR="800735" algn="ctr">
                        <a:lnSpc>
                          <a:spcPts val="1315"/>
                        </a:lnSpc>
                        <a:spcAft>
                          <a:spcPts val="0"/>
                        </a:spcAft>
                      </a:pPr>
                      <a:r>
                        <a:rPr lang="en-US" sz="1200">
                          <a:effectLst/>
                        </a:rPr>
                        <a:t>7.</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200" dirty="0">
                          <a:effectLst/>
                        </a:rPr>
                        <a:t>pin</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05879631"/>
                  </a:ext>
                </a:extLst>
              </a:tr>
              <a:tr h="169545">
                <a:tc>
                  <a:txBody>
                    <a:bodyPr/>
                    <a:lstStyle/>
                    <a:p>
                      <a:pPr marL="57150" marR="800735" algn="ctr">
                        <a:lnSpc>
                          <a:spcPts val="1300"/>
                        </a:lnSpc>
                        <a:spcAft>
                          <a:spcPts val="0"/>
                        </a:spcAft>
                      </a:pPr>
                      <a:r>
                        <a:rPr lang="en-US" sz="1200" dirty="0">
                          <a:effectLst/>
                        </a:rPr>
                        <a:t>8.</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state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varchar(15)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37886172"/>
                  </a:ext>
                </a:extLst>
              </a:tr>
              <a:tr h="169545">
                <a:tc>
                  <a:txBody>
                    <a:bodyPr/>
                    <a:lstStyle/>
                    <a:p>
                      <a:pPr marL="57150" marR="800735" algn="ctr">
                        <a:lnSpc>
                          <a:spcPts val="1300"/>
                        </a:lnSpc>
                        <a:spcAft>
                          <a:spcPts val="0"/>
                        </a:spcAft>
                      </a:pPr>
                      <a:r>
                        <a:rPr lang="en-US" sz="1200" dirty="0">
                          <a:effectLst/>
                        </a:rPr>
                        <a:t>9.</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country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varchar(20)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55306593"/>
                  </a:ext>
                </a:extLst>
              </a:tr>
              <a:tr h="169545">
                <a:tc>
                  <a:txBody>
                    <a:bodyPr/>
                    <a:lstStyle/>
                    <a:p>
                      <a:pPr marL="41910" marR="701675" algn="ctr">
                        <a:lnSpc>
                          <a:spcPts val="1305"/>
                        </a:lnSpc>
                        <a:spcBef>
                          <a:spcPts val="10"/>
                        </a:spcBef>
                        <a:spcAft>
                          <a:spcPts val="0"/>
                        </a:spcAft>
                      </a:pPr>
                      <a:r>
                        <a:rPr lang="en-US" sz="1200" dirty="0">
                          <a:effectLst/>
                        </a:rPr>
                        <a:t>10.</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200">
                          <a:effectLst/>
                        </a:rPr>
                        <a:t>phoneno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a:effectLst/>
                        </a:rPr>
                        <a:t>varchar(15)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26434660"/>
                  </a:ext>
                </a:extLst>
              </a:tr>
              <a:tr h="169545">
                <a:tc>
                  <a:txBody>
                    <a:bodyPr/>
                    <a:lstStyle/>
                    <a:p>
                      <a:pPr marL="41910" marR="701675" algn="ctr">
                        <a:lnSpc>
                          <a:spcPts val="1290"/>
                        </a:lnSpc>
                        <a:spcAft>
                          <a:spcPts val="0"/>
                        </a:spcAft>
                      </a:pPr>
                      <a:r>
                        <a:rPr lang="en-US" sz="1200">
                          <a:effectLst/>
                        </a:rPr>
                        <a:t>11.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290"/>
                        </a:lnSpc>
                        <a:spcAft>
                          <a:spcPts val="0"/>
                        </a:spcAft>
                      </a:pPr>
                      <a:r>
                        <a:rPr lang="en-US" sz="1200">
                          <a:effectLst/>
                        </a:rPr>
                        <a:t>mobileno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290"/>
                        </a:lnSpc>
                        <a:spcAft>
                          <a:spcPts val="0"/>
                        </a:spcAft>
                      </a:pPr>
                      <a:r>
                        <a:rPr lang="en-US" sz="1200">
                          <a:effectLst/>
                        </a:rPr>
                        <a:t>varchar(15)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71089883"/>
                  </a:ext>
                </a:extLst>
              </a:tr>
              <a:tr h="169545">
                <a:tc>
                  <a:txBody>
                    <a:bodyPr/>
                    <a:lstStyle/>
                    <a:p>
                      <a:pPr marL="41910" marR="701675" algn="ctr">
                        <a:lnSpc>
                          <a:spcPts val="1305"/>
                        </a:lnSpc>
                        <a:spcAft>
                          <a:spcPts val="0"/>
                        </a:spcAft>
                      </a:pPr>
                      <a:r>
                        <a:rPr lang="en-US" sz="1200" dirty="0">
                          <a:effectLst/>
                        </a:rPr>
                        <a:t>12.</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Aft>
                          <a:spcPts val="0"/>
                        </a:spcAft>
                      </a:pPr>
                      <a:r>
                        <a:rPr lang="en-US" sz="1200">
                          <a:effectLst/>
                        </a:rPr>
                        <a:t>telex</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Aft>
                          <a:spcPts val="0"/>
                        </a:spcAft>
                      </a:pPr>
                      <a:r>
                        <a:rPr lang="en-US" sz="1200">
                          <a:effectLst/>
                        </a:rPr>
                        <a:t>varchar(15)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2607218"/>
                  </a:ext>
                </a:extLst>
              </a:tr>
              <a:tr h="169545">
                <a:tc>
                  <a:txBody>
                    <a:bodyPr/>
                    <a:lstStyle/>
                    <a:p>
                      <a:pPr marL="41910" marR="701675" algn="ctr">
                        <a:lnSpc>
                          <a:spcPts val="1300"/>
                        </a:lnSpc>
                        <a:spcAft>
                          <a:spcPts val="0"/>
                        </a:spcAft>
                      </a:pPr>
                      <a:r>
                        <a:rPr lang="en-US" sz="1200">
                          <a:effectLst/>
                        </a:rPr>
                        <a:t>13.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fax</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varchar(15)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55661224"/>
                  </a:ext>
                </a:extLst>
              </a:tr>
              <a:tr h="169545">
                <a:tc>
                  <a:txBody>
                    <a:bodyPr/>
                    <a:lstStyle/>
                    <a:p>
                      <a:pPr marL="41910" marR="701675" algn="ctr">
                        <a:lnSpc>
                          <a:spcPts val="1300"/>
                        </a:lnSpc>
                        <a:spcAft>
                          <a:spcPts val="0"/>
                        </a:spcAft>
                      </a:pPr>
                      <a:r>
                        <a:rPr lang="en-US" sz="1200" dirty="0">
                          <a:effectLst/>
                        </a:rPr>
                        <a:t>14.</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webSite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varchar(25)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78720346"/>
                  </a:ext>
                </a:extLst>
              </a:tr>
              <a:tr h="169545">
                <a:tc>
                  <a:txBody>
                    <a:bodyPr/>
                    <a:lstStyle/>
                    <a:p>
                      <a:pPr marL="41910" marR="701675" algn="ctr">
                        <a:lnSpc>
                          <a:spcPts val="1305"/>
                        </a:lnSpc>
                        <a:spcBef>
                          <a:spcPts val="10"/>
                        </a:spcBef>
                        <a:spcAft>
                          <a:spcPts val="0"/>
                        </a:spcAft>
                      </a:pPr>
                      <a:r>
                        <a:rPr lang="en-US" sz="1200" dirty="0">
                          <a:effectLst/>
                        </a:rPr>
                        <a:t>15.</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200">
                          <a:effectLst/>
                        </a:rPr>
                        <a:t>email</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a:effectLst/>
                        </a:rPr>
                        <a:t>varchar(80)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8674559"/>
                  </a:ext>
                </a:extLst>
              </a:tr>
              <a:tr h="169545">
                <a:tc>
                  <a:txBody>
                    <a:bodyPr/>
                    <a:lstStyle/>
                    <a:p>
                      <a:pPr marL="41910" marR="701675" algn="ctr">
                        <a:lnSpc>
                          <a:spcPts val="1300"/>
                        </a:lnSpc>
                        <a:spcAft>
                          <a:spcPts val="0"/>
                        </a:spcAft>
                      </a:pPr>
                      <a:r>
                        <a:rPr lang="en-US" sz="1200" dirty="0">
                          <a:effectLst/>
                        </a:rPr>
                        <a:t>16.</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contactperson</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varchar(80)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50209610"/>
                  </a:ext>
                </a:extLst>
              </a:tr>
              <a:tr h="169545">
                <a:tc>
                  <a:txBody>
                    <a:bodyPr/>
                    <a:lstStyle/>
                    <a:p>
                      <a:pPr marL="41910" marR="701675" algn="ctr">
                        <a:lnSpc>
                          <a:spcPts val="1315"/>
                        </a:lnSpc>
                        <a:spcAft>
                          <a:spcPts val="0"/>
                        </a:spcAft>
                      </a:pPr>
                      <a:r>
                        <a:rPr lang="en-US" sz="1200">
                          <a:effectLst/>
                        </a:rPr>
                        <a:t>17.</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200" dirty="0">
                          <a:effectLst/>
                        </a:rPr>
                        <a:t>eccno</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a:effectLst/>
                        </a:rPr>
                        <a:t>varchar(20)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41111635"/>
                  </a:ext>
                </a:extLst>
              </a:tr>
              <a:tr h="169545">
                <a:tc>
                  <a:txBody>
                    <a:bodyPr/>
                    <a:lstStyle/>
                    <a:p>
                      <a:pPr marL="41910" marR="701675" algn="ctr">
                        <a:lnSpc>
                          <a:spcPts val="1300"/>
                        </a:lnSpc>
                        <a:spcAft>
                          <a:spcPts val="0"/>
                        </a:spcAft>
                      </a:pPr>
                      <a:r>
                        <a:rPr lang="en-US" sz="1200">
                          <a:effectLst/>
                        </a:rPr>
                        <a:t>18.</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dirty="0">
                          <a:effectLst/>
                        </a:rPr>
                        <a:t>vendorcode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varchar(30)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01862377"/>
                  </a:ext>
                </a:extLst>
              </a:tr>
              <a:tr h="169545">
                <a:tc>
                  <a:txBody>
                    <a:bodyPr/>
                    <a:lstStyle/>
                    <a:p>
                      <a:pPr marL="41910" marR="701675" algn="ctr">
                        <a:lnSpc>
                          <a:spcPts val="1300"/>
                        </a:lnSpc>
                        <a:spcAft>
                          <a:spcPts val="0"/>
                        </a:spcAft>
                      </a:pPr>
                      <a:r>
                        <a:rPr lang="en-US" sz="1200">
                          <a:effectLst/>
                        </a:rPr>
                        <a:t>19.</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dirty="0">
                          <a:effectLst/>
                        </a:rPr>
                        <a:t>cstno</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varchar(20)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70728861"/>
                  </a:ext>
                </a:extLst>
              </a:tr>
              <a:tr h="169545">
                <a:tc>
                  <a:txBody>
                    <a:bodyPr/>
                    <a:lstStyle/>
                    <a:p>
                      <a:pPr marL="41910" marR="701675" algn="ctr">
                        <a:lnSpc>
                          <a:spcPts val="1305"/>
                        </a:lnSpc>
                        <a:spcBef>
                          <a:spcPts val="10"/>
                        </a:spcBef>
                        <a:spcAft>
                          <a:spcPts val="0"/>
                        </a:spcAft>
                      </a:pPr>
                      <a:r>
                        <a:rPr lang="en-US" sz="1200">
                          <a:effectLst/>
                        </a:rPr>
                        <a:t>20.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200" dirty="0">
                          <a:effectLst/>
                        </a:rPr>
                        <a:t>cstdate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a:effectLst/>
                        </a:rPr>
                        <a:t>datetime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14665220"/>
                  </a:ext>
                </a:extLst>
              </a:tr>
              <a:tr h="169545">
                <a:tc>
                  <a:txBody>
                    <a:bodyPr/>
                    <a:lstStyle/>
                    <a:p>
                      <a:pPr marL="41910" marR="701675" algn="ctr">
                        <a:lnSpc>
                          <a:spcPts val="1300"/>
                        </a:lnSpc>
                        <a:spcAft>
                          <a:spcPts val="0"/>
                        </a:spcAft>
                      </a:pPr>
                      <a:r>
                        <a:rPr lang="en-US" sz="1200">
                          <a:effectLst/>
                        </a:rPr>
                        <a:t>21.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dirty="0">
                          <a:effectLst/>
                        </a:rPr>
                        <a:t>mstno</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varchar(20)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43746365"/>
                  </a:ext>
                </a:extLst>
              </a:tr>
              <a:tr h="169545">
                <a:tc>
                  <a:txBody>
                    <a:bodyPr/>
                    <a:lstStyle/>
                    <a:p>
                      <a:pPr marL="41910" marR="701675" algn="ctr">
                        <a:lnSpc>
                          <a:spcPts val="1315"/>
                        </a:lnSpc>
                        <a:spcAft>
                          <a:spcPts val="0"/>
                        </a:spcAft>
                      </a:pPr>
                      <a:r>
                        <a:rPr lang="en-US" sz="1200">
                          <a:effectLst/>
                        </a:rPr>
                        <a:t>22.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200">
                          <a:effectLst/>
                        </a:rPr>
                        <a:t>mstdate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dirty="0">
                          <a:effectLst/>
                        </a:rPr>
                        <a:t>datetime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18280813"/>
                  </a:ext>
                </a:extLst>
              </a:tr>
              <a:tr h="169545">
                <a:tc>
                  <a:txBody>
                    <a:bodyPr/>
                    <a:lstStyle/>
                    <a:p>
                      <a:pPr marL="41910" marR="701675" algn="ctr">
                        <a:lnSpc>
                          <a:spcPts val="1300"/>
                        </a:lnSpc>
                        <a:spcAft>
                          <a:spcPts val="0"/>
                        </a:spcAft>
                      </a:pPr>
                      <a:r>
                        <a:rPr lang="en-US" sz="1200">
                          <a:effectLst/>
                        </a:rPr>
                        <a:t>23.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pdefination</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dirty="0">
                          <a:effectLst/>
                        </a:rPr>
                        <a:t>varchar(10)</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14220024"/>
                  </a:ext>
                </a:extLst>
              </a:tr>
              <a:tr h="169545">
                <a:tc>
                  <a:txBody>
                    <a:bodyPr/>
                    <a:lstStyle/>
                    <a:p>
                      <a:pPr marL="41910" marR="701675" algn="ctr">
                        <a:lnSpc>
                          <a:spcPts val="1305"/>
                        </a:lnSpc>
                        <a:spcAft>
                          <a:spcPts val="0"/>
                        </a:spcAft>
                      </a:pPr>
                      <a:r>
                        <a:rPr lang="en-US" sz="1200">
                          <a:effectLst/>
                        </a:rPr>
                        <a:t>24.</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Aft>
                          <a:spcPts val="0"/>
                        </a:spcAft>
                      </a:pPr>
                      <a:r>
                        <a:rPr lang="en-US" sz="1200">
                          <a:effectLst/>
                        </a:rPr>
                        <a:t>cgcode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Aft>
                          <a:spcPts val="0"/>
                        </a:spcAft>
                      </a:pPr>
                      <a:r>
                        <a:rPr lang="en-US" sz="1200" dirty="0">
                          <a:effectLst/>
                        </a:rPr>
                        <a:t>varchar(10)</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82447172"/>
                  </a:ext>
                </a:extLst>
              </a:tr>
              <a:tr h="169545">
                <a:tc>
                  <a:txBody>
                    <a:bodyPr/>
                    <a:lstStyle/>
                    <a:p>
                      <a:pPr marL="41910" marR="701675" algn="ctr">
                        <a:lnSpc>
                          <a:spcPts val="1305"/>
                        </a:lnSpc>
                        <a:spcBef>
                          <a:spcPts val="10"/>
                        </a:spcBef>
                        <a:spcAft>
                          <a:spcPts val="0"/>
                        </a:spcAft>
                      </a:pPr>
                      <a:r>
                        <a:rPr lang="en-US" sz="1200">
                          <a:effectLst/>
                        </a:rPr>
                        <a:t>25.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200">
                          <a:effectLst/>
                        </a:rPr>
                        <a:t>pcategory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dirty="0">
                          <a:effectLst/>
                        </a:rPr>
                        <a:t>varchar(20)</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88810725"/>
                  </a:ext>
                </a:extLst>
              </a:tr>
              <a:tr h="169545">
                <a:tc>
                  <a:txBody>
                    <a:bodyPr/>
                    <a:lstStyle/>
                    <a:p>
                      <a:pPr marL="41910" marR="701675" algn="ctr">
                        <a:lnSpc>
                          <a:spcPts val="1300"/>
                        </a:lnSpc>
                        <a:spcAft>
                          <a:spcPts val="0"/>
                        </a:spcAft>
                      </a:pPr>
                      <a:r>
                        <a:rPr lang="en-US" sz="1200">
                          <a:effectLst/>
                        </a:rPr>
                        <a:t>26.</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panno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dirty="0">
                          <a:effectLst/>
                        </a:rPr>
                        <a:t>varchar(20)</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71238646"/>
                  </a:ext>
                </a:extLst>
              </a:tr>
              <a:tr h="169545">
                <a:tc>
                  <a:txBody>
                    <a:bodyPr/>
                    <a:lstStyle/>
                    <a:p>
                      <a:pPr marL="41910" marR="701675" algn="ctr">
                        <a:lnSpc>
                          <a:spcPts val="1315"/>
                        </a:lnSpc>
                        <a:spcAft>
                          <a:spcPts val="0"/>
                        </a:spcAft>
                      </a:pPr>
                      <a:r>
                        <a:rPr lang="en-US" sz="1200">
                          <a:effectLst/>
                        </a:rPr>
                        <a:t>27.</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200">
                          <a:effectLst/>
                        </a:rPr>
                        <a:t>tanno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a:effectLst/>
                        </a:rPr>
                        <a:t>varchar(20)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28067418"/>
                  </a:ext>
                </a:extLst>
              </a:tr>
              <a:tr h="169545">
                <a:tc>
                  <a:txBody>
                    <a:bodyPr/>
                    <a:lstStyle/>
                    <a:p>
                      <a:pPr marL="41910" marR="701675" algn="ctr">
                        <a:lnSpc>
                          <a:spcPts val="1300"/>
                        </a:lnSpc>
                        <a:spcAft>
                          <a:spcPts val="0"/>
                        </a:spcAft>
                      </a:pPr>
                      <a:r>
                        <a:rPr lang="en-US" sz="1200">
                          <a:effectLst/>
                        </a:rPr>
                        <a:t>28.</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tinno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varchar(20)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94005536"/>
                  </a:ext>
                </a:extLst>
              </a:tr>
              <a:tr h="169545">
                <a:tc>
                  <a:txBody>
                    <a:bodyPr/>
                    <a:lstStyle/>
                    <a:p>
                      <a:pPr marL="41910" marR="701675" algn="ctr">
                        <a:lnSpc>
                          <a:spcPts val="1300"/>
                        </a:lnSpc>
                        <a:spcAft>
                          <a:spcPts val="0"/>
                        </a:spcAft>
                      </a:pPr>
                      <a:r>
                        <a:rPr lang="en-US" sz="1200">
                          <a:effectLst/>
                        </a:rPr>
                        <a:t>29.</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region</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82832866"/>
                  </a:ext>
                </a:extLst>
              </a:tr>
              <a:tr h="169545">
                <a:tc>
                  <a:txBody>
                    <a:bodyPr/>
                    <a:lstStyle/>
                    <a:p>
                      <a:pPr marL="41910" marR="701675" algn="ctr">
                        <a:lnSpc>
                          <a:spcPts val="1305"/>
                        </a:lnSpc>
                        <a:spcBef>
                          <a:spcPts val="10"/>
                        </a:spcBef>
                        <a:spcAft>
                          <a:spcPts val="0"/>
                        </a:spcAft>
                      </a:pPr>
                      <a:r>
                        <a:rPr lang="en-US" sz="1200">
                          <a:effectLst/>
                        </a:rPr>
                        <a:t>30.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200">
                          <a:effectLst/>
                        </a:rPr>
                        <a:t>companytype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a:effectLst/>
                        </a:rPr>
                        <a:t>varchar(50)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04657393"/>
                  </a:ext>
                </a:extLst>
              </a:tr>
              <a:tr h="169545">
                <a:tc>
                  <a:txBody>
                    <a:bodyPr/>
                    <a:lstStyle/>
                    <a:p>
                      <a:pPr marL="41910" marR="701675" algn="ctr">
                        <a:lnSpc>
                          <a:spcPts val="1300"/>
                        </a:lnSpc>
                        <a:spcAft>
                          <a:spcPts val="0"/>
                        </a:spcAft>
                      </a:pPr>
                      <a:r>
                        <a:rPr lang="en-US" sz="1200">
                          <a:effectLst/>
                        </a:rPr>
                        <a:t>31.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tdsdeduct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varchar(3)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91805276"/>
                  </a:ext>
                </a:extLst>
              </a:tr>
            </a:tbl>
          </a:graphicData>
        </a:graphic>
      </p:graphicFrame>
    </p:spTree>
    <p:extLst>
      <p:ext uri="{BB962C8B-B14F-4D97-AF65-F5344CB8AC3E}">
        <p14:creationId xmlns:p14="http://schemas.microsoft.com/office/powerpoint/2010/main" val="13552420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63390814"/>
              </p:ext>
            </p:extLst>
          </p:nvPr>
        </p:nvGraphicFramePr>
        <p:xfrm>
          <a:off x="2060674" y="409286"/>
          <a:ext cx="7276135" cy="5334000"/>
        </p:xfrm>
        <a:graphic>
          <a:graphicData uri="http://schemas.openxmlformats.org/drawingml/2006/table">
            <a:tbl>
              <a:tblPr firstRow="1" firstCol="1" lastRow="1" lastCol="1" bandRow="1" bandCol="1">
                <a:tableStyleId>{5940675A-B579-460E-94D1-54222C63F5DA}</a:tableStyleId>
              </a:tblPr>
              <a:tblGrid>
                <a:gridCol w="1779935">
                  <a:extLst>
                    <a:ext uri="{9D8B030D-6E8A-4147-A177-3AD203B41FA5}">
                      <a16:colId xmlns:a16="http://schemas.microsoft.com/office/drawing/2014/main" val="3780897355"/>
                    </a:ext>
                  </a:extLst>
                </a:gridCol>
                <a:gridCol w="1845745">
                  <a:extLst>
                    <a:ext uri="{9D8B030D-6E8A-4147-A177-3AD203B41FA5}">
                      <a16:colId xmlns:a16="http://schemas.microsoft.com/office/drawing/2014/main" val="1941011221"/>
                    </a:ext>
                  </a:extLst>
                </a:gridCol>
                <a:gridCol w="1828712">
                  <a:extLst>
                    <a:ext uri="{9D8B030D-6E8A-4147-A177-3AD203B41FA5}">
                      <a16:colId xmlns:a16="http://schemas.microsoft.com/office/drawing/2014/main" val="3618794288"/>
                    </a:ext>
                  </a:extLst>
                </a:gridCol>
                <a:gridCol w="1821743">
                  <a:extLst>
                    <a:ext uri="{9D8B030D-6E8A-4147-A177-3AD203B41FA5}">
                      <a16:colId xmlns:a16="http://schemas.microsoft.com/office/drawing/2014/main" val="3264705884"/>
                    </a:ext>
                  </a:extLst>
                </a:gridCol>
              </a:tblGrid>
              <a:tr h="208534">
                <a:tc>
                  <a:txBody>
                    <a:bodyPr/>
                    <a:lstStyle/>
                    <a:p>
                      <a:pPr marL="296545">
                        <a:lnSpc>
                          <a:spcPts val="1300"/>
                        </a:lnSpc>
                        <a:spcAft>
                          <a:spcPts val="0"/>
                        </a:spcAft>
                      </a:pPr>
                      <a:r>
                        <a:rPr lang="en-US" sz="1400" dirty="0">
                          <a:effectLst/>
                        </a:rPr>
                        <a:t>32.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divcode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20150977"/>
                  </a:ext>
                </a:extLst>
              </a:tr>
              <a:tr h="208534">
                <a:tc>
                  <a:txBody>
                    <a:bodyPr/>
                    <a:lstStyle/>
                    <a:p>
                      <a:pPr marL="296545">
                        <a:lnSpc>
                          <a:spcPts val="1305"/>
                        </a:lnSpc>
                        <a:spcAft>
                          <a:spcPts val="0"/>
                        </a:spcAft>
                      </a:pPr>
                      <a:r>
                        <a:rPr lang="en-US" sz="1400" dirty="0">
                          <a:effectLst/>
                        </a:rPr>
                        <a:t>33.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Aft>
                          <a:spcPts val="0"/>
                        </a:spcAft>
                      </a:pPr>
                      <a:r>
                        <a:rPr lang="en-US" sz="1400">
                          <a:effectLst/>
                        </a:rPr>
                        <a:t>loccode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61925325"/>
                  </a:ext>
                </a:extLst>
              </a:tr>
              <a:tr h="208534">
                <a:tc>
                  <a:txBody>
                    <a:bodyPr/>
                    <a:lstStyle/>
                    <a:p>
                      <a:pPr marL="296545">
                        <a:lnSpc>
                          <a:spcPts val="1315"/>
                        </a:lnSpc>
                        <a:spcAft>
                          <a:spcPts val="0"/>
                        </a:spcAft>
                      </a:pPr>
                      <a:r>
                        <a:rPr lang="en-US" sz="1400" dirty="0">
                          <a:effectLst/>
                        </a:rPr>
                        <a:t>34.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a:effectLst/>
                        </a:rPr>
                        <a:t>clicode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55820766"/>
                  </a:ext>
                </a:extLst>
              </a:tr>
              <a:tr h="208534">
                <a:tc>
                  <a:txBody>
                    <a:bodyPr/>
                    <a:lstStyle/>
                    <a:p>
                      <a:pPr marL="296545">
                        <a:lnSpc>
                          <a:spcPts val="1300"/>
                        </a:lnSpc>
                        <a:spcAft>
                          <a:spcPts val="0"/>
                        </a:spcAft>
                      </a:pPr>
                      <a:r>
                        <a:rPr lang="en-US" sz="1400" dirty="0">
                          <a:effectLst/>
                        </a:rPr>
                        <a:t>35.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userid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uniqueidentifier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13928160"/>
                  </a:ext>
                </a:extLst>
              </a:tr>
              <a:tr h="208534">
                <a:tc>
                  <a:txBody>
                    <a:bodyPr/>
                    <a:lstStyle/>
                    <a:p>
                      <a:pPr marL="296545">
                        <a:lnSpc>
                          <a:spcPts val="1315"/>
                        </a:lnSpc>
                        <a:spcAft>
                          <a:spcPts val="0"/>
                        </a:spcAft>
                      </a:pPr>
                      <a:r>
                        <a:rPr lang="en-US" sz="1400" dirty="0">
                          <a:effectLst/>
                        </a:rPr>
                        <a:t>36.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a:effectLst/>
                        </a:rPr>
                        <a:t>sysdate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34654129"/>
                  </a:ext>
                </a:extLst>
              </a:tr>
              <a:tr h="208534">
                <a:tc>
                  <a:txBody>
                    <a:bodyPr/>
                    <a:lstStyle/>
                    <a:p>
                      <a:pPr marL="296545">
                        <a:lnSpc>
                          <a:spcPts val="1300"/>
                        </a:lnSpc>
                        <a:spcAft>
                          <a:spcPts val="0"/>
                        </a:spcAft>
                      </a:pPr>
                      <a:r>
                        <a:rPr lang="en-US" sz="1400" dirty="0">
                          <a:effectLst/>
                        </a:rPr>
                        <a:t>37.</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dirty="0">
                          <a:effectLst/>
                        </a:rPr>
                        <a:t>tdscode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0519684"/>
                  </a:ext>
                </a:extLst>
              </a:tr>
              <a:tr h="208534">
                <a:tc>
                  <a:txBody>
                    <a:bodyPr/>
                    <a:lstStyle/>
                    <a:p>
                      <a:pPr marL="296545">
                        <a:lnSpc>
                          <a:spcPts val="1300"/>
                        </a:lnSpc>
                        <a:spcAft>
                          <a:spcPts val="0"/>
                        </a:spcAft>
                      </a:pPr>
                      <a:r>
                        <a:rPr lang="en-US" sz="1400" dirty="0">
                          <a:effectLst/>
                        </a:rPr>
                        <a:t>38.</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partytype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varchar(15)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58149709"/>
                  </a:ext>
                </a:extLst>
              </a:tr>
              <a:tr h="208534">
                <a:tc>
                  <a:txBody>
                    <a:bodyPr/>
                    <a:lstStyle/>
                    <a:p>
                      <a:pPr marL="296545">
                        <a:lnSpc>
                          <a:spcPts val="1315"/>
                        </a:lnSpc>
                        <a:spcAft>
                          <a:spcPts val="0"/>
                        </a:spcAft>
                      </a:pPr>
                      <a:r>
                        <a:rPr lang="en-US" sz="1400" dirty="0">
                          <a:effectLst/>
                        </a:rPr>
                        <a:t>39.</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a:effectLst/>
                        </a:rPr>
                        <a:t>dcode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22561404"/>
                  </a:ext>
                </a:extLst>
              </a:tr>
              <a:tr h="208534">
                <a:tc>
                  <a:txBody>
                    <a:bodyPr/>
                    <a:lstStyle/>
                    <a:p>
                      <a:pPr marL="296545">
                        <a:lnSpc>
                          <a:spcPts val="1300"/>
                        </a:lnSpc>
                        <a:spcAft>
                          <a:spcPts val="0"/>
                        </a:spcAft>
                      </a:pPr>
                      <a:r>
                        <a:rPr lang="en-US" sz="1400" dirty="0">
                          <a:effectLst/>
                        </a:rPr>
                        <a:t>40.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cexregno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10771167"/>
                  </a:ext>
                </a:extLst>
              </a:tr>
              <a:tr h="208534">
                <a:tc>
                  <a:txBody>
                    <a:bodyPr/>
                    <a:lstStyle/>
                    <a:p>
                      <a:pPr marL="296545">
                        <a:lnSpc>
                          <a:spcPts val="1315"/>
                        </a:lnSpc>
                        <a:spcAft>
                          <a:spcPts val="0"/>
                        </a:spcAft>
                      </a:pPr>
                      <a:r>
                        <a:rPr lang="en-US" sz="1400" dirty="0">
                          <a:effectLst/>
                        </a:rPr>
                        <a:t>41.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a:effectLst/>
                        </a:rPr>
                        <a:t>range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varchar(30)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10916182"/>
                  </a:ext>
                </a:extLst>
              </a:tr>
              <a:tr h="208534">
                <a:tc>
                  <a:txBody>
                    <a:bodyPr/>
                    <a:lstStyle/>
                    <a:p>
                      <a:pPr marL="296545">
                        <a:lnSpc>
                          <a:spcPts val="1300"/>
                        </a:lnSpc>
                        <a:spcAft>
                          <a:spcPts val="0"/>
                        </a:spcAft>
                      </a:pPr>
                      <a:r>
                        <a:rPr lang="en-US" sz="1400">
                          <a:effectLst/>
                        </a:rPr>
                        <a:t>42.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division</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varchar(15)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70057477"/>
                  </a:ext>
                </a:extLst>
              </a:tr>
              <a:tr h="208534">
                <a:tc>
                  <a:txBody>
                    <a:bodyPr/>
                    <a:lstStyle/>
                    <a:p>
                      <a:pPr marL="296545">
                        <a:lnSpc>
                          <a:spcPts val="1300"/>
                        </a:lnSpc>
                        <a:spcAft>
                          <a:spcPts val="0"/>
                        </a:spcAft>
                      </a:pPr>
                      <a:r>
                        <a:rPr lang="en-US" sz="1400" dirty="0">
                          <a:effectLst/>
                        </a:rPr>
                        <a:t>43.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dirty="0">
                          <a:effectLst/>
                        </a:rPr>
                        <a:t>markrepcode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42760469"/>
                  </a:ext>
                </a:extLst>
              </a:tr>
              <a:tr h="208534">
                <a:tc>
                  <a:txBody>
                    <a:bodyPr/>
                    <a:lstStyle/>
                    <a:p>
                      <a:pPr marL="296545">
                        <a:lnSpc>
                          <a:spcPts val="1315"/>
                        </a:lnSpc>
                        <a:spcAft>
                          <a:spcPts val="0"/>
                        </a:spcAft>
                      </a:pPr>
                      <a:r>
                        <a:rPr lang="en-US" sz="1400" dirty="0">
                          <a:effectLst/>
                        </a:rPr>
                        <a:t>44.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dirty="0">
                          <a:effectLst/>
                        </a:rPr>
                        <a:t>creditlimit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numeric(18,</a:t>
                      </a:r>
                      <a:r>
                        <a:rPr lang="en-US" sz="1400" spc="-20">
                          <a:effectLst/>
                        </a:rPr>
                        <a:t> </a:t>
                      </a:r>
                      <a:r>
                        <a:rPr lang="en-US" sz="1400">
                          <a:effectLst/>
                        </a:rPr>
                        <a:t>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54395596"/>
                  </a:ext>
                </a:extLst>
              </a:tr>
              <a:tr h="208534">
                <a:tc>
                  <a:txBody>
                    <a:bodyPr/>
                    <a:lstStyle/>
                    <a:p>
                      <a:pPr marL="296545">
                        <a:lnSpc>
                          <a:spcPts val="1300"/>
                        </a:lnSpc>
                        <a:spcAft>
                          <a:spcPts val="0"/>
                        </a:spcAft>
                      </a:pPr>
                      <a:r>
                        <a:rPr lang="en-US" sz="1400">
                          <a:effectLst/>
                        </a:rPr>
                        <a:t>45.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dirty="0">
                          <a:effectLst/>
                        </a:rPr>
                        <a:t>translimit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numeric(18,</a:t>
                      </a:r>
                      <a:r>
                        <a:rPr lang="en-US" sz="1400" spc="-20">
                          <a:effectLst/>
                        </a:rPr>
                        <a:t> </a:t>
                      </a:r>
                      <a:r>
                        <a:rPr lang="en-US" sz="1400">
                          <a:effectLst/>
                        </a:rPr>
                        <a:t>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08027320"/>
                  </a:ext>
                </a:extLst>
              </a:tr>
              <a:tr h="208534">
                <a:tc>
                  <a:txBody>
                    <a:bodyPr/>
                    <a:lstStyle/>
                    <a:p>
                      <a:pPr marL="296545">
                        <a:lnSpc>
                          <a:spcPts val="1315"/>
                        </a:lnSpc>
                        <a:spcAft>
                          <a:spcPts val="0"/>
                        </a:spcAft>
                      </a:pPr>
                      <a:r>
                        <a:rPr lang="en-US" sz="1400">
                          <a:effectLst/>
                        </a:rPr>
                        <a:t>46.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dirty="0">
                          <a:effectLst/>
                        </a:rPr>
                        <a:t>vatno</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95506009"/>
                  </a:ext>
                </a:extLst>
              </a:tr>
              <a:tr h="208534">
                <a:tc>
                  <a:txBody>
                    <a:bodyPr/>
                    <a:lstStyle/>
                    <a:p>
                      <a:pPr marL="296545">
                        <a:lnSpc>
                          <a:spcPts val="1300"/>
                        </a:lnSpc>
                        <a:spcAft>
                          <a:spcPts val="0"/>
                        </a:spcAft>
                      </a:pPr>
                      <a:r>
                        <a:rPr lang="en-US" sz="1400">
                          <a:effectLst/>
                        </a:rPr>
                        <a:t>47.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dirty="0">
                          <a:effectLst/>
                        </a:rPr>
                        <a:t>vatdate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4240099"/>
                  </a:ext>
                </a:extLst>
              </a:tr>
              <a:tr h="208534">
                <a:tc>
                  <a:txBody>
                    <a:bodyPr/>
                    <a:lstStyle/>
                    <a:p>
                      <a:pPr marL="296545">
                        <a:lnSpc>
                          <a:spcPts val="1300"/>
                        </a:lnSpc>
                        <a:spcAft>
                          <a:spcPts val="0"/>
                        </a:spcAft>
                      </a:pPr>
                      <a:r>
                        <a:rPr lang="en-US" sz="1400">
                          <a:effectLst/>
                        </a:rPr>
                        <a:t>48.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dirty="0">
                          <a:effectLst/>
                        </a:rPr>
                        <a:t>phoneno2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dirty="0">
                          <a:effectLst/>
                        </a:rPr>
                        <a:t>varchar(15)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76573408"/>
                  </a:ext>
                </a:extLst>
              </a:tr>
              <a:tr h="208534">
                <a:tc>
                  <a:txBody>
                    <a:bodyPr/>
                    <a:lstStyle/>
                    <a:p>
                      <a:pPr marL="296545">
                        <a:lnSpc>
                          <a:spcPts val="1315"/>
                        </a:lnSpc>
                        <a:spcAft>
                          <a:spcPts val="0"/>
                        </a:spcAft>
                      </a:pPr>
                      <a:r>
                        <a:rPr lang="en-US" sz="1400">
                          <a:effectLst/>
                        </a:rPr>
                        <a:t>49.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a:effectLst/>
                        </a:rPr>
                        <a:t>subledgercode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dirty="0">
                          <a:effectLst/>
                        </a:rPr>
                        <a:t>varchar(50)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06682438"/>
                  </a:ext>
                </a:extLst>
              </a:tr>
              <a:tr h="208534">
                <a:tc>
                  <a:txBody>
                    <a:bodyPr/>
                    <a:lstStyle/>
                    <a:p>
                      <a:pPr marL="296545">
                        <a:lnSpc>
                          <a:spcPts val="1300"/>
                        </a:lnSpc>
                        <a:spcAft>
                          <a:spcPts val="0"/>
                        </a:spcAft>
                      </a:pPr>
                      <a:r>
                        <a:rPr lang="en-US" sz="1400">
                          <a:effectLst/>
                        </a:rPr>
                        <a:t>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pcode1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dirty="0">
                          <a:effectLst/>
                        </a:rPr>
                        <a:t>varchar(50)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33568205"/>
                  </a:ext>
                </a:extLst>
              </a:tr>
              <a:tr h="208534">
                <a:tc>
                  <a:txBody>
                    <a:bodyPr/>
                    <a:lstStyle/>
                    <a:p>
                      <a:pPr marL="296545">
                        <a:lnSpc>
                          <a:spcPts val="1315"/>
                        </a:lnSpc>
                        <a:spcAft>
                          <a:spcPts val="0"/>
                        </a:spcAft>
                      </a:pPr>
                      <a:r>
                        <a:rPr lang="en-US" sz="1400">
                          <a:effectLst/>
                        </a:rPr>
                        <a:t>51.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a:effectLst/>
                        </a:rPr>
                        <a:t>pcode2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dirty="0">
                          <a:effectLst/>
                        </a:rPr>
                        <a:t>varchar(50)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95908156"/>
                  </a:ext>
                </a:extLst>
              </a:tr>
              <a:tr h="208534">
                <a:tc>
                  <a:txBody>
                    <a:bodyPr/>
                    <a:lstStyle/>
                    <a:p>
                      <a:pPr marL="296545">
                        <a:lnSpc>
                          <a:spcPts val="1300"/>
                        </a:lnSpc>
                        <a:spcAft>
                          <a:spcPts val="0"/>
                        </a:spcAft>
                      </a:pPr>
                      <a:r>
                        <a:rPr lang="en-US" sz="1400">
                          <a:effectLst/>
                        </a:rPr>
                        <a:t>52.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IsLastAutomailsent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80295726"/>
                  </a:ext>
                </a:extLst>
              </a:tr>
              <a:tr h="208534">
                <a:tc>
                  <a:txBody>
                    <a:bodyPr/>
                    <a:lstStyle/>
                    <a:p>
                      <a:pPr marL="296545">
                        <a:lnSpc>
                          <a:spcPts val="1300"/>
                        </a:lnSpc>
                        <a:spcAft>
                          <a:spcPts val="0"/>
                        </a:spcAft>
                      </a:pPr>
                      <a:r>
                        <a:rPr lang="en-US" sz="1400">
                          <a:effectLst/>
                        </a:rPr>
                        <a:t>53.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isautomail</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bit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77073107"/>
                  </a:ext>
                </a:extLst>
              </a:tr>
              <a:tr h="208534">
                <a:tc>
                  <a:txBody>
                    <a:bodyPr/>
                    <a:lstStyle/>
                    <a:p>
                      <a:pPr marL="296545">
                        <a:lnSpc>
                          <a:spcPts val="1315"/>
                        </a:lnSpc>
                        <a:spcAft>
                          <a:spcPts val="0"/>
                        </a:spcAft>
                      </a:pPr>
                      <a:r>
                        <a:rPr lang="en-US" sz="1400">
                          <a:effectLst/>
                        </a:rPr>
                        <a:t>54.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a:effectLst/>
                        </a:rPr>
                        <a:t>gstin</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38528752"/>
                  </a:ext>
                </a:extLst>
              </a:tr>
              <a:tr h="208534">
                <a:tc>
                  <a:txBody>
                    <a:bodyPr/>
                    <a:lstStyle/>
                    <a:p>
                      <a:pPr marL="296545">
                        <a:lnSpc>
                          <a:spcPts val="1300"/>
                        </a:lnSpc>
                        <a:spcAft>
                          <a:spcPts val="0"/>
                        </a:spcAft>
                      </a:pPr>
                      <a:r>
                        <a:rPr lang="en-US" sz="1400">
                          <a:effectLst/>
                        </a:rPr>
                        <a:t>55.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gstdate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02089411"/>
                  </a:ext>
                </a:extLst>
              </a:tr>
              <a:tr h="208534">
                <a:tc>
                  <a:txBody>
                    <a:bodyPr/>
                    <a:lstStyle/>
                    <a:p>
                      <a:pPr marL="296545">
                        <a:lnSpc>
                          <a:spcPts val="1315"/>
                        </a:lnSpc>
                        <a:spcAft>
                          <a:spcPts val="0"/>
                        </a:spcAft>
                      </a:pPr>
                      <a:r>
                        <a:rPr lang="en-US" sz="1400">
                          <a:effectLst/>
                        </a:rPr>
                        <a:t>56.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a:effectLst/>
                        </a:rPr>
                        <a:t>statecode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varchar(2)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24543338"/>
                  </a:ext>
                </a:extLst>
              </a:tr>
            </a:tbl>
          </a:graphicData>
        </a:graphic>
      </p:graphicFrame>
    </p:spTree>
    <p:extLst>
      <p:ext uri="{BB962C8B-B14F-4D97-AF65-F5344CB8AC3E}">
        <p14:creationId xmlns:p14="http://schemas.microsoft.com/office/powerpoint/2010/main" val="28385606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691" y="552966"/>
            <a:ext cx="4470400" cy="369332"/>
          </a:xfrm>
          <a:prstGeom prst="rect">
            <a:avLst/>
          </a:prstGeom>
          <a:noFill/>
        </p:spPr>
        <p:txBody>
          <a:bodyPr wrap="square" rtlCol="0">
            <a:spAutoFit/>
          </a:bodyPr>
          <a:lstStyle/>
          <a:p>
            <a:r>
              <a:rPr lang="en-US" b="1" dirty="0"/>
              <a:t>Table Name: </a:t>
            </a:r>
            <a:r>
              <a:rPr lang="en-US" b="1" dirty="0" smtClean="0"/>
              <a:t>MPara</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913779464"/>
              </p:ext>
            </p:extLst>
          </p:nvPr>
        </p:nvGraphicFramePr>
        <p:xfrm>
          <a:off x="1751011" y="939801"/>
          <a:ext cx="6935788" cy="3200400"/>
        </p:xfrm>
        <a:graphic>
          <a:graphicData uri="http://schemas.openxmlformats.org/drawingml/2006/table">
            <a:tbl>
              <a:tblPr firstRow="1" firstCol="1" lastRow="1" lastCol="1" bandRow="1" bandCol="1">
                <a:tableStyleId>{5940675A-B579-460E-94D1-54222C63F5DA}</a:tableStyleId>
              </a:tblPr>
              <a:tblGrid>
                <a:gridCol w="1714763">
                  <a:extLst>
                    <a:ext uri="{9D8B030D-6E8A-4147-A177-3AD203B41FA5}">
                      <a16:colId xmlns:a16="http://schemas.microsoft.com/office/drawing/2014/main" val="3930643894"/>
                    </a:ext>
                  </a:extLst>
                </a:gridCol>
                <a:gridCol w="1728782">
                  <a:extLst>
                    <a:ext uri="{9D8B030D-6E8A-4147-A177-3AD203B41FA5}">
                      <a16:colId xmlns:a16="http://schemas.microsoft.com/office/drawing/2014/main" val="4053869352"/>
                    </a:ext>
                  </a:extLst>
                </a:gridCol>
                <a:gridCol w="1748704">
                  <a:extLst>
                    <a:ext uri="{9D8B030D-6E8A-4147-A177-3AD203B41FA5}">
                      <a16:colId xmlns:a16="http://schemas.microsoft.com/office/drawing/2014/main" val="787733576"/>
                    </a:ext>
                  </a:extLst>
                </a:gridCol>
                <a:gridCol w="1743539">
                  <a:extLst>
                    <a:ext uri="{9D8B030D-6E8A-4147-A177-3AD203B41FA5}">
                      <a16:colId xmlns:a16="http://schemas.microsoft.com/office/drawing/2014/main" val="2132115560"/>
                    </a:ext>
                  </a:extLst>
                </a:gridCol>
              </a:tblGrid>
              <a:tr h="373673">
                <a:tc>
                  <a:txBody>
                    <a:bodyPr/>
                    <a:lstStyle/>
                    <a:p>
                      <a:pPr marL="57150" marR="717550" algn="ctr">
                        <a:spcBef>
                          <a:spcPts val="10"/>
                        </a:spcBef>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Bef>
                          <a:spcPts val="10"/>
                        </a:spcBef>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spcBef>
                          <a:spcPts val="10"/>
                        </a:spcBef>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Bef>
                          <a:spcPts val="10"/>
                        </a:spcBef>
                        <a:spcAft>
                          <a:spcPts val="0"/>
                        </a:spcAft>
                      </a:pPr>
                      <a:r>
                        <a:rPr lang="en-US" sz="1400" b="1" dirty="0">
                          <a:effectLst/>
                        </a:rPr>
                        <a:t>Constraints</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58711827"/>
                  </a:ext>
                </a:extLst>
              </a:tr>
              <a:tr h="234792">
                <a:tc>
                  <a:txBody>
                    <a:bodyPr/>
                    <a:lstStyle/>
                    <a:p>
                      <a:pPr marL="57150" marR="816610" algn="ctr">
                        <a:lnSpc>
                          <a:spcPts val="1300"/>
                        </a:lnSpc>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paracode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dirty="0">
                          <a:effectLst/>
                        </a:rPr>
                        <a:t>varchar(7)</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dirty="0">
                          <a:effectLst/>
                        </a:rPr>
                        <a:t>Primary</a:t>
                      </a:r>
                      <a:r>
                        <a:rPr lang="en-US" sz="1400" spc="-10"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46831847"/>
                  </a:ext>
                </a:extLst>
              </a:tr>
              <a:tr h="236469">
                <a:tc>
                  <a:txBody>
                    <a:bodyPr/>
                    <a:lstStyle/>
                    <a:p>
                      <a:pPr marL="57150" marR="816610" algn="ctr">
                        <a:lnSpc>
                          <a:spcPts val="1315"/>
                        </a:lnSpc>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a:effectLst/>
                        </a:rPr>
                        <a:t>typecode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Aft>
                          <a:spcPts val="0"/>
                        </a:spcAft>
                      </a:pPr>
                      <a:r>
                        <a:rPr lang="en-US" sz="1400">
                          <a:effectLst/>
                        </a:rPr>
                        <a:t>varchar(20)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836561105"/>
                  </a:ext>
                </a:extLst>
              </a:tr>
              <a:tr h="234792">
                <a:tc>
                  <a:txBody>
                    <a:bodyPr/>
                    <a:lstStyle/>
                    <a:p>
                      <a:pPr marL="57150" marR="816610" algn="ctr">
                        <a:lnSpc>
                          <a:spcPts val="1300"/>
                        </a:lnSpc>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paraname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varchar(200)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70870911"/>
                  </a:ext>
                </a:extLst>
              </a:tr>
              <a:tr h="234792">
                <a:tc>
                  <a:txBody>
                    <a:bodyPr/>
                    <a:lstStyle/>
                    <a:p>
                      <a:pPr marL="57150" marR="816610" algn="ctr">
                        <a:lnSpc>
                          <a:spcPts val="1300"/>
                        </a:lnSpc>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value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varchar(7)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30330338"/>
                  </a:ext>
                </a:extLst>
              </a:tr>
              <a:tr h="236469">
                <a:tc>
                  <a:txBody>
                    <a:bodyPr/>
                    <a:lstStyle/>
                    <a:p>
                      <a:pPr marL="57150" marR="816610" algn="ctr">
                        <a:lnSpc>
                          <a:spcPts val="1315"/>
                        </a:lnSpc>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45733545"/>
                  </a:ext>
                </a:extLst>
              </a:tr>
              <a:tr h="234792">
                <a:tc>
                  <a:txBody>
                    <a:bodyPr/>
                    <a:lstStyle/>
                    <a:p>
                      <a:pPr marL="57150" marR="816610" algn="ctr">
                        <a:lnSpc>
                          <a:spcPts val="1300"/>
                        </a:lnSpc>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89420811"/>
                  </a:ext>
                </a:extLst>
              </a:tr>
              <a:tr h="236469">
                <a:tc>
                  <a:txBody>
                    <a:bodyPr/>
                    <a:lstStyle/>
                    <a:p>
                      <a:pPr marL="57150" marR="816610" algn="ctr">
                        <a:lnSpc>
                          <a:spcPts val="1315"/>
                        </a:lnSpc>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58191545"/>
                  </a:ext>
                </a:extLst>
              </a:tr>
              <a:tr h="234792">
                <a:tc>
                  <a:txBody>
                    <a:bodyPr/>
                    <a:lstStyle/>
                    <a:p>
                      <a:pPr marL="57150" marR="816610" algn="ctr">
                        <a:lnSpc>
                          <a:spcPts val="1300"/>
                        </a:lnSpc>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86276197"/>
                  </a:ext>
                </a:extLst>
              </a:tr>
              <a:tr h="234792">
                <a:tc>
                  <a:txBody>
                    <a:bodyPr/>
                    <a:lstStyle/>
                    <a:p>
                      <a:pPr marL="57150" marR="816610" algn="ctr">
                        <a:lnSpc>
                          <a:spcPts val="1300"/>
                        </a:lnSpc>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5865374"/>
                  </a:ext>
                </a:extLst>
              </a:tr>
              <a:tr h="237307">
                <a:tc>
                  <a:txBody>
                    <a:bodyPr/>
                    <a:lstStyle/>
                    <a:p>
                      <a:pPr marL="41910" marR="717550" algn="ctr">
                        <a:lnSpc>
                          <a:spcPts val="1305"/>
                        </a:lnSpc>
                        <a:spcBef>
                          <a:spcPts val="10"/>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400">
                          <a:effectLst/>
                        </a:rPr>
                        <a:t>parancode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5"/>
                        </a:lnSpc>
                        <a:spcBef>
                          <a:spcPts val="10"/>
                        </a:spcBef>
                        <a:spcAft>
                          <a:spcPts val="0"/>
                        </a:spcAft>
                      </a:pPr>
                      <a:r>
                        <a:rPr lang="en-US" sz="1400">
                          <a:effectLst/>
                        </a:rPr>
                        <a:t>varchar(7)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75666991"/>
                  </a:ext>
                </a:extLst>
              </a:tr>
              <a:tr h="234792">
                <a:tc>
                  <a:txBody>
                    <a:bodyPr/>
                    <a:lstStyle/>
                    <a:p>
                      <a:pPr marL="41910" marR="717550" algn="ctr">
                        <a:lnSpc>
                          <a:spcPts val="1300"/>
                        </a:lnSpc>
                        <a:spcAft>
                          <a:spcPts val="0"/>
                        </a:spcAft>
                      </a:pPr>
                      <a:r>
                        <a:rPr lang="en-US" sz="1400">
                          <a:effectLst/>
                        </a:rPr>
                        <a:t>11.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int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2227508"/>
                  </a:ext>
                </a:extLst>
              </a:tr>
              <a:tr h="236469">
                <a:tc>
                  <a:txBody>
                    <a:bodyPr/>
                    <a:lstStyle/>
                    <a:p>
                      <a:pPr marL="41910" marR="717550" algn="ctr">
                        <a:lnSpc>
                          <a:spcPts val="1315"/>
                        </a:lnSpc>
                        <a:spcAft>
                          <a:spcPts val="0"/>
                        </a:spcAft>
                      </a:pPr>
                      <a:r>
                        <a:rPr lang="en-US" sz="1400">
                          <a:effectLst/>
                        </a:rPr>
                        <a:t>12.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a:effectLst/>
                        </a:rPr>
                        <a:t>paracode2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Aft>
                          <a:spcPts val="0"/>
                        </a:spcAft>
                      </a:pPr>
                      <a:r>
                        <a:rPr lang="en-US" sz="1400">
                          <a:effectLst/>
                        </a:rPr>
                        <a:t>varchar(7)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44404588"/>
                  </a:ext>
                </a:extLst>
              </a:tr>
            </a:tbl>
          </a:graphicData>
        </a:graphic>
      </p:graphicFrame>
    </p:spTree>
    <p:extLst>
      <p:ext uri="{BB962C8B-B14F-4D97-AF65-F5344CB8AC3E}">
        <p14:creationId xmlns:p14="http://schemas.microsoft.com/office/powerpoint/2010/main" val="16497901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5617" y="422791"/>
            <a:ext cx="5486400" cy="369332"/>
          </a:xfrm>
          <a:prstGeom prst="rect">
            <a:avLst/>
          </a:prstGeom>
          <a:noFill/>
        </p:spPr>
        <p:txBody>
          <a:bodyPr wrap="square" rtlCol="0">
            <a:spAutoFit/>
          </a:bodyPr>
          <a:lstStyle/>
          <a:p>
            <a:r>
              <a:rPr lang="en-US" b="1" dirty="0"/>
              <a:t>Table Name: </a:t>
            </a:r>
            <a:r>
              <a:rPr lang="en-US" b="1" dirty="0" smtClean="0"/>
              <a:t>MOperationWiseEmployee</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631420462"/>
              </p:ext>
            </p:extLst>
          </p:nvPr>
        </p:nvGraphicFramePr>
        <p:xfrm>
          <a:off x="1765300" y="882650"/>
          <a:ext cx="5966460" cy="2236470"/>
        </p:xfrm>
        <a:graphic>
          <a:graphicData uri="http://schemas.openxmlformats.org/drawingml/2006/table">
            <a:tbl>
              <a:tblPr firstRow="1" firstCol="1" lastRow="1" lastCol="1" bandRow="1" bandCol="1">
                <a:tableStyleId>{5940675A-B579-460E-94D1-54222C63F5DA}</a:tableStyleId>
              </a:tblPr>
              <a:tblGrid>
                <a:gridCol w="1467485">
                  <a:extLst>
                    <a:ext uri="{9D8B030D-6E8A-4147-A177-3AD203B41FA5}">
                      <a16:colId xmlns:a16="http://schemas.microsoft.com/office/drawing/2014/main" val="2549093114"/>
                    </a:ext>
                  </a:extLst>
                </a:gridCol>
                <a:gridCol w="1501140">
                  <a:extLst>
                    <a:ext uri="{9D8B030D-6E8A-4147-A177-3AD203B41FA5}">
                      <a16:colId xmlns:a16="http://schemas.microsoft.com/office/drawing/2014/main" val="2971982209"/>
                    </a:ext>
                  </a:extLst>
                </a:gridCol>
                <a:gridCol w="1501140">
                  <a:extLst>
                    <a:ext uri="{9D8B030D-6E8A-4147-A177-3AD203B41FA5}">
                      <a16:colId xmlns:a16="http://schemas.microsoft.com/office/drawing/2014/main" val="2716143513"/>
                    </a:ext>
                  </a:extLst>
                </a:gridCol>
                <a:gridCol w="1496695">
                  <a:extLst>
                    <a:ext uri="{9D8B030D-6E8A-4147-A177-3AD203B41FA5}">
                      <a16:colId xmlns:a16="http://schemas.microsoft.com/office/drawing/2014/main" val="133292405"/>
                    </a:ext>
                  </a:extLst>
                </a:gridCol>
              </a:tblGrid>
              <a:tr h="312420">
                <a:tc>
                  <a:txBody>
                    <a:bodyPr/>
                    <a:lstStyle/>
                    <a:p>
                      <a:pPr marL="57150" marR="707390"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Constraints</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68184643"/>
                  </a:ext>
                </a:extLst>
              </a:tr>
              <a:tr h="177800">
                <a:tc>
                  <a:txBody>
                    <a:bodyPr/>
                    <a:lstStyle/>
                    <a:p>
                      <a:pPr marL="57150" marR="806450" algn="ctr">
                        <a:lnSpc>
                          <a:spcPts val="1300"/>
                        </a:lnSpc>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00"/>
                        </a:lnSpc>
                        <a:spcAft>
                          <a:spcPts val="0"/>
                        </a:spcAft>
                      </a:pPr>
                      <a:r>
                        <a:rPr lang="en-US" sz="1400">
                          <a:effectLst/>
                        </a:rPr>
                        <a:t>SrNo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a:effectLst/>
                        </a:rPr>
                        <a:t>int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52225869"/>
                  </a:ext>
                </a:extLst>
              </a:tr>
              <a:tr h="179070">
                <a:tc>
                  <a:txBody>
                    <a:bodyPr/>
                    <a:lstStyle/>
                    <a:p>
                      <a:pPr marL="57150" marR="806450" algn="ctr">
                        <a:lnSpc>
                          <a:spcPts val="1305"/>
                        </a:lnSpc>
                        <a:spcBef>
                          <a:spcPts val="10"/>
                        </a:spcBef>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05"/>
                        </a:lnSpc>
                        <a:spcBef>
                          <a:spcPts val="10"/>
                        </a:spcBef>
                        <a:spcAft>
                          <a:spcPts val="0"/>
                        </a:spcAft>
                      </a:pPr>
                      <a:r>
                        <a:rPr lang="en-US" sz="1400">
                          <a:effectLst/>
                        </a:rPr>
                        <a:t>oprcode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10"/>
                        </a:spcBef>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86626755"/>
                  </a:ext>
                </a:extLst>
              </a:tr>
              <a:tr h="177800">
                <a:tc>
                  <a:txBody>
                    <a:bodyPr/>
                    <a:lstStyle/>
                    <a:p>
                      <a:pPr marL="57150" marR="806450" algn="ctr">
                        <a:lnSpc>
                          <a:spcPts val="1300"/>
                        </a:lnSpc>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00"/>
                        </a:lnSpc>
                        <a:spcAft>
                          <a:spcPts val="0"/>
                        </a:spcAft>
                      </a:pPr>
                      <a:r>
                        <a:rPr lang="en-US" sz="1400" dirty="0">
                          <a:effectLst/>
                        </a:rPr>
                        <a:t>oprdesc</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a:effectLst/>
                        </a:rPr>
                        <a:t>varchar(100)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08158245"/>
                  </a:ext>
                </a:extLst>
              </a:tr>
              <a:tr h="179070">
                <a:tc>
                  <a:txBody>
                    <a:bodyPr/>
                    <a:lstStyle/>
                    <a:p>
                      <a:pPr marL="57150" marR="806450" algn="ctr">
                        <a:lnSpc>
                          <a:spcPts val="1315"/>
                        </a:lnSpc>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15"/>
                        </a:lnSpc>
                        <a:spcAft>
                          <a:spcPts val="0"/>
                        </a:spcAft>
                      </a:pPr>
                      <a:r>
                        <a:rPr lang="en-US" sz="1400" dirty="0">
                          <a:effectLst/>
                        </a:rPr>
                        <a:t>EmployeeCode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51464297"/>
                  </a:ext>
                </a:extLst>
              </a:tr>
              <a:tr h="177800">
                <a:tc>
                  <a:txBody>
                    <a:bodyPr/>
                    <a:lstStyle/>
                    <a:p>
                      <a:pPr marL="57150" marR="806450" algn="ctr">
                        <a:lnSpc>
                          <a:spcPts val="1300"/>
                        </a:lnSpc>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00"/>
                        </a:lnSpc>
                        <a:spcAft>
                          <a:spcPts val="0"/>
                        </a:spcAft>
                      </a:pPr>
                      <a:r>
                        <a:rPr lang="en-US" sz="1400">
                          <a:effectLst/>
                        </a:rPr>
                        <a:t>EmployeeName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a:effectLst/>
                        </a:rPr>
                        <a:t>varchar(100)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09280188"/>
                  </a:ext>
                </a:extLst>
              </a:tr>
              <a:tr h="177800">
                <a:tc>
                  <a:txBody>
                    <a:bodyPr/>
                    <a:lstStyle/>
                    <a:p>
                      <a:pPr marL="57150" marR="806450" algn="ctr">
                        <a:lnSpc>
                          <a:spcPts val="1300"/>
                        </a:lnSpc>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00"/>
                        </a:lnSpc>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25203201"/>
                  </a:ext>
                </a:extLst>
              </a:tr>
              <a:tr h="179070">
                <a:tc>
                  <a:txBody>
                    <a:bodyPr/>
                    <a:lstStyle/>
                    <a:p>
                      <a:pPr marL="57150" marR="806450" algn="ctr">
                        <a:lnSpc>
                          <a:spcPts val="1305"/>
                        </a:lnSpc>
                        <a:spcBef>
                          <a:spcPts val="1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05"/>
                        </a:lnSpc>
                        <a:spcBef>
                          <a:spcPts val="10"/>
                        </a:spcBef>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Bef>
                          <a:spcPts val="10"/>
                        </a:spcBef>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5"/>
                        </a:lnSpc>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49588217"/>
                  </a:ext>
                </a:extLst>
              </a:tr>
              <a:tr h="177800">
                <a:tc>
                  <a:txBody>
                    <a:bodyPr/>
                    <a:lstStyle/>
                    <a:p>
                      <a:pPr marL="57150" marR="806450" algn="ctr">
                        <a:lnSpc>
                          <a:spcPts val="1300"/>
                        </a:lnSpc>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00"/>
                        </a:lnSpc>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78826271"/>
                  </a:ext>
                </a:extLst>
              </a:tr>
              <a:tr h="179070">
                <a:tc>
                  <a:txBody>
                    <a:bodyPr/>
                    <a:lstStyle/>
                    <a:p>
                      <a:pPr marL="57150" marR="806450" algn="ctr">
                        <a:lnSpc>
                          <a:spcPts val="1315"/>
                        </a:lnSpc>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15"/>
                        </a:lnSpc>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44609596"/>
                  </a:ext>
                </a:extLst>
              </a:tr>
              <a:tr h="177800">
                <a:tc>
                  <a:txBody>
                    <a:bodyPr/>
                    <a:lstStyle/>
                    <a:p>
                      <a:pPr marL="41910" marR="707390" algn="ctr">
                        <a:lnSpc>
                          <a:spcPts val="1300"/>
                        </a:lnSpc>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5405">
                        <a:lnSpc>
                          <a:spcPts val="1300"/>
                        </a:lnSpc>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86600294"/>
                  </a:ext>
                </a:extLst>
              </a:tr>
            </a:tbl>
          </a:graphicData>
        </a:graphic>
      </p:graphicFrame>
      <p:sp>
        <p:nvSpPr>
          <p:cNvPr id="4" name="Rectangle 1"/>
          <p:cNvSpPr>
            <a:spLocks noChangeArrowheads="1"/>
          </p:cNvSpPr>
          <p:nvPr/>
        </p:nvSpPr>
        <p:spPr bwMode="auto">
          <a:xfrm>
            <a:off x="1765617" y="882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TextBox 4"/>
          <p:cNvSpPr txBox="1"/>
          <p:nvPr/>
        </p:nvSpPr>
        <p:spPr>
          <a:xfrm>
            <a:off x="1638300" y="3441700"/>
            <a:ext cx="6121400" cy="369332"/>
          </a:xfrm>
          <a:prstGeom prst="rect">
            <a:avLst/>
          </a:prstGeom>
          <a:noFill/>
        </p:spPr>
        <p:txBody>
          <a:bodyPr wrap="square" rtlCol="0">
            <a:spAutoFit/>
          </a:bodyPr>
          <a:lstStyle/>
          <a:p>
            <a:r>
              <a:rPr lang="en-US" b="1" dirty="0"/>
              <a:t>Table Name: </a:t>
            </a:r>
            <a:r>
              <a:rPr lang="en-US" b="1" dirty="0" smtClean="0"/>
              <a:t>MOperationWiseMachineGrp</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18121279"/>
              </p:ext>
            </p:extLst>
          </p:nvPr>
        </p:nvGraphicFramePr>
        <p:xfrm>
          <a:off x="1690687" y="3811032"/>
          <a:ext cx="6016625" cy="2876126"/>
        </p:xfrm>
        <a:graphic>
          <a:graphicData uri="http://schemas.openxmlformats.org/drawingml/2006/table">
            <a:tbl>
              <a:tblPr firstRow="1" firstCol="1" lastRow="1" lastCol="1" bandRow="1" bandCol="1">
                <a:tableStyleId>{5940675A-B579-460E-94D1-54222C63F5DA}</a:tableStyleId>
              </a:tblPr>
              <a:tblGrid>
                <a:gridCol w="1470546">
                  <a:extLst>
                    <a:ext uri="{9D8B030D-6E8A-4147-A177-3AD203B41FA5}">
                      <a16:colId xmlns:a16="http://schemas.microsoft.com/office/drawing/2014/main" val="3486129589"/>
                    </a:ext>
                  </a:extLst>
                </a:gridCol>
                <a:gridCol w="1529444">
                  <a:extLst>
                    <a:ext uri="{9D8B030D-6E8A-4147-A177-3AD203B41FA5}">
                      <a16:colId xmlns:a16="http://schemas.microsoft.com/office/drawing/2014/main" val="77727634"/>
                    </a:ext>
                  </a:extLst>
                </a:gridCol>
                <a:gridCol w="1512159">
                  <a:extLst>
                    <a:ext uri="{9D8B030D-6E8A-4147-A177-3AD203B41FA5}">
                      <a16:colId xmlns:a16="http://schemas.microsoft.com/office/drawing/2014/main" val="1007315501"/>
                    </a:ext>
                  </a:extLst>
                </a:gridCol>
                <a:gridCol w="1504476">
                  <a:extLst>
                    <a:ext uri="{9D8B030D-6E8A-4147-A177-3AD203B41FA5}">
                      <a16:colId xmlns:a16="http://schemas.microsoft.com/office/drawing/2014/main" val="404690671"/>
                    </a:ext>
                  </a:extLst>
                </a:gridCol>
              </a:tblGrid>
              <a:tr h="375134">
                <a:tc>
                  <a:txBody>
                    <a:bodyPr/>
                    <a:lstStyle/>
                    <a:p>
                      <a:pPr marL="57150" marR="700405" algn="ctr">
                        <a:spcBef>
                          <a:spcPts val="10"/>
                        </a:spcBef>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Bef>
                          <a:spcPts val="10"/>
                        </a:spcBef>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Bef>
                          <a:spcPts val="10"/>
                        </a:spcBef>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spcBef>
                          <a:spcPts val="10"/>
                        </a:spcBef>
                        <a:spcAft>
                          <a:spcPts val="0"/>
                        </a:spcAft>
                      </a:pPr>
                      <a:r>
                        <a:rPr lang="en-US" sz="1400" b="1" dirty="0">
                          <a:effectLst/>
                        </a:rPr>
                        <a:t>Constraints</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22630937"/>
                  </a:ext>
                </a:extLst>
              </a:tr>
              <a:tr h="213058">
                <a:tc>
                  <a:txBody>
                    <a:bodyPr/>
                    <a:lstStyle/>
                    <a:p>
                      <a:pPr marL="57150" marR="799465" algn="ctr">
                        <a:lnSpc>
                          <a:spcPts val="1300"/>
                        </a:lnSpc>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SrNo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int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12962799"/>
                  </a:ext>
                </a:extLst>
              </a:tr>
              <a:tr h="214580">
                <a:tc>
                  <a:txBody>
                    <a:bodyPr/>
                    <a:lstStyle/>
                    <a:p>
                      <a:pPr marL="57150" marR="799465" algn="ctr">
                        <a:lnSpc>
                          <a:spcPts val="1315"/>
                        </a:lnSpc>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dirty="0">
                          <a:effectLst/>
                        </a:rPr>
                        <a:t>oprcode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59876154"/>
                  </a:ext>
                </a:extLst>
              </a:tr>
              <a:tr h="213058">
                <a:tc>
                  <a:txBody>
                    <a:bodyPr/>
                    <a:lstStyle/>
                    <a:p>
                      <a:pPr marL="57150" marR="799465" algn="ctr">
                        <a:lnSpc>
                          <a:spcPts val="1300"/>
                        </a:lnSpc>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oprdesc</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varchar(100)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35068740"/>
                  </a:ext>
                </a:extLst>
              </a:tr>
              <a:tr h="395679">
                <a:tc>
                  <a:txBody>
                    <a:bodyPr/>
                    <a:lstStyle/>
                    <a:p>
                      <a:pPr marL="57150" marR="799465" algn="ctr">
                        <a:lnSpc>
                          <a:spcPts val="1300"/>
                        </a:lnSpc>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MachineGroupCode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55069202"/>
                  </a:ext>
                </a:extLst>
              </a:tr>
              <a:tr h="395679">
                <a:tc>
                  <a:txBody>
                    <a:bodyPr/>
                    <a:lstStyle/>
                    <a:p>
                      <a:pPr marL="57150" marR="799465" algn="ctr">
                        <a:lnSpc>
                          <a:spcPts val="1305"/>
                        </a:lnSpc>
                        <a:spcBef>
                          <a:spcPts val="10"/>
                        </a:spcBef>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400">
                          <a:effectLst/>
                        </a:rPr>
                        <a:t>MachineGroupName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10"/>
                        </a:spcBef>
                        <a:spcAft>
                          <a:spcPts val="0"/>
                        </a:spcAft>
                      </a:pPr>
                      <a:r>
                        <a:rPr lang="en-US" sz="1400">
                          <a:effectLst/>
                        </a:rPr>
                        <a:t>varchar(100)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33696874"/>
                  </a:ext>
                </a:extLst>
              </a:tr>
              <a:tr h="213058">
                <a:tc>
                  <a:txBody>
                    <a:bodyPr/>
                    <a:lstStyle/>
                    <a:p>
                      <a:pPr marL="57150" marR="799465" algn="ctr">
                        <a:lnSpc>
                          <a:spcPts val="1300"/>
                        </a:lnSpc>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62988047"/>
                  </a:ext>
                </a:extLst>
              </a:tr>
              <a:tr h="214580">
                <a:tc>
                  <a:txBody>
                    <a:bodyPr/>
                    <a:lstStyle/>
                    <a:p>
                      <a:pPr marL="57150" marR="799465" algn="ctr">
                        <a:lnSpc>
                          <a:spcPts val="1315"/>
                        </a:lnSpc>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0604055"/>
                  </a:ext>
                </a:extLst>
              </a:tr>
              <a:tr h="213058">
                <a:tc>
                  <a:txBody>
                    <a:bodyPr/>
                    <a:lstStyle/>
                    <a:p>
                      <a:pPr marL="57150" marR="799465" algn="ctr">
                        <a:lnSpc>
                          <a:spcPts val="1300"/>
                        </a:lnSpc>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04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75495135"/>
                  </a:ext>
                </a:extLst>
              </a:tr>
              <a:tr h="213058">
                <a:tc>
                  <a:txBody>
                    <a:bodyPr/>
                    <a:lstStyle/>
                    <a:p>
                      <a:pPr marL="57150" marR="799465" algn="ctr">
                        <a:lnSpc>
                          <a:spcPts val="1305"/>
                        </a:lnSpc>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Aft>
                          <a:spcPts val="0"/>
                        </a:spcAft>
                      </a:pPr>
                      <a:r>
                        <a:rPr lang="en-US" sz="1400" dirty="0">
                          <a:effectLst/>
                        </a:rPr>
                        <a:t>userid</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05000187"/>
                  </a:ext>
                </a:extLst>
              </a:tr>
              <a:tr h="214580">
                <a:tc>
                  <a:txBody>
                    <a:bodyPr/>
                    <a:lstStyle/>
                    <a:p>
                      <a:pPr marL="41910" marR="700405" algn="ctr">
                        <a:lnSpc>
                          <a:spcPts val="1305"/>
                        </a:lnSpc>
                        <a:spcBef>
                          <a:spcPts val="10"/>
                        </a:spcBef>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10"/>
                        </a:spcBef>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86445367"/>
                  </a:ext>
                </a:extLst>
              </a:tr>
            </a:tbl>
          </a:graphicData>
        </a:graphic>
      </p:graphicFrame>
    </p:spTree>
    <p:extLst>
      <p:ext uri="{BB962C8B-B14F-4D97-AF65-F5344CB8AC3E}">
        <p14:creationId xmlns:p14="http://schemas.microsoft.com/office/powerpoint/2010/main" val="33602420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500" y="406400"/>
            <a:ext cx="3784600" cy="406400"/>
          </a:xfrm>
          <a:prstGeom prst="rect">
            <a:avLst/>
          </a:prstGeom>
          <a:noFill/>
        </p:spPr>
        <p:txBody>
          <a:bodyPr wrap="square" rtlCol="0">
            <a:spAutoFit/>
          </a:bodyPr>
          <a:lstStyle/>
          <a:p>
            <a:endParaRPr lang="en-IN" dirty="0"/>
          </a:p>
        </p:txBody>
      </p:sp>
      <p:sp>
        <p:nvSpPr>
          <p:cNvPr id="3" name="TextBox 2"/>
          <p:cNvSpPr txBox="1"/>
          <p:nvPr/>
        </p:nvSpPr>
        <p:spPr>
          <a:xfrm>
            <a:off x="1706793" y="90116"/>
            <a:ext cx="5600700" cy="369332"/>
          </a:xfrm>
          <a:prstGeom prst="rect">
            <a:avLst/>
          </a:prstGeom>
          <a:noFill/>
        </p:spPr>
        <p:txBody>
          <a:bodyPr wrap="square" rtlCol="0">
            <a:spAutoFit/>
          </a:bodyPr>
          <a:lstStyle/>
          <a:p>
            <a:r>
              <a:rPr lang="en-US" b="1" dirty="0"/>
              <a:t>Table Name: </a:t>
            </a:r>
            <a:r>
              <a:rPr lang="en-US" b="1" dirty="0" smtClean="0"/>
              <a:t>wip_machinemaster</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4106303593"/>
              </p:ext>
            </p:extLst>
          </p:nvPr>
        </p:nvGraphicFramePr>
        <p:xfrm>
          <a:off x="1658302" y="475673"/>
          <a:ext cx="5967095" cy="3161030"/>
        </p:xfrm>
        <a:graphic>
          <a:graphicData uri="http://schemas.openxmlformats.org/drawingml/2006/table">
            <a:tbl>
              <a:tblPr firstRow="1" firstCol="1" lastRow="1" lastCol="1" bandRow="1" bandCol="1">
                <a:tableStyleId>{5940675A-B579-460E-94D1-54222C63F5DA}</a:tableStyleId>
              </a:tblPr>
              <a:tblGrid>
                <a:gridCol w="1469390">
                  <a:extLst>
                    <a:ext uri="{9D8B030D-6E8A-4147-A177-3AD203B41FA5}">
                      <a16:colId xmlns:a16="http://schemas.microsoft.com/office/drawing/2014/main" val="196565502"/>
                    </a:ext>
                  </a:extLst>
                </a:gridCol>
                <a:gridCol w="1496695">
                  <a:extLst>
                    <a:ext uri="{9D8B030D-6E8A-4147-A177-3AD203B41FA5}">
                      <a16:colId xmlns:a16="http://schemas.microsoft.com/office/drawing/2014/main" val="21055307"/>
                    </a:ext>
                  </a:extLst>
                </a:gridCol>
                <a:gridCol w="1504315">
                  <a:extLst>
                    <a:ext uri="{9D8B030D-6E8A-4147-A177-3AD203B41FA5}">
                      <a16:colId xmlns:a16="http://schemas.microsoft.com/office/drawing/2014/main" val="941654479"/>
                    </a:ext>
                  </a:extLst>
                </a:gridCol>
                <a:gridCol w="1496695">
                  <a:extLst>
                    <a:ext uri="{9D8B030D-6E8A-4147-A177-3AD203B41FA5}">
                      <a16:colId xmlns:a16="http://schemas.microsoft.com/office/drawing/2014/main" val="201303727"/>
                    </a:ext>
                  </a:extLst>
                </a:gridCol>
              </a:tblGrid>
              <a:tr h="313690">
                <a:tc>
                  <a:txBody>
                    <a:bodyPr/>
                    <a:lstStyle/>
                    <a:p>
                      <a:pPr marL="56515" marR="710565" algn="ctr">
                        <a:spcBef>
                          <a:spcPts val="10"/>
                        </a:spcBef>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spcBef>
                          <a:spcPts val="10"/>
                        </a:spcBef>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Bef>
                          <a:spcPts val="10"/>
                        </a:spcBef>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Bef>
                          <a:spcPts val="10"/>
                        </a:spcBef>
                        <a:spcAft>
                          <a:spcPts val="0"/>
                        </a:spcAft>
                      </a:pPr>
                      <a:r>
                        <a:rPr lang="en-US" sz="1400" b="1" dirty="0">
                          <a:effectLst/>
                        </a:rPr>
                        <a:t>Constraints</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76282243"/>
                  </a:ext>
                </a:extLst>
              </a:tr>
              <a:tr h="177800">
                <a:tc>
                  <a:txBody>
                    <a:bodyPr/>
                    <a:lstStyle/>
                    <a:p>
                      <a:pPr marL="56515" marR="809625" algn="ctr">
                        <a:lnSpc>
                          <a:spcPts val="1300"/>
                        </a:lnSpc>
                        <a:spcAft>
                          <a:spcPts val="0"/>
                        </a:spcAft>
                      </a:pPr>
                      <a:r>
                        <a:rPr lang="en-US" sz="1400" dirty="0">
                          <a:effectLst/>
                        </a:rPr>
                        <a:t>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a:effectLst/>
                        </a:rPr>
                        <a:t>machinecode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Primary</a:t>
                      </a:r>
                      <a:r>
                        <a:rPr lang="en-US" sz="1400" spc="-10">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71693501"/>
                  </a:ext>
                </a:extLst>
              </a:tr>
              <a:tr h="177800">
                <a:tc>
                  <a:txBody>
                    <a:bodyPr/>
                    <a:lstStyle/>
                    <a:p>
                      <a:pPr marL="56515" marR="809625" algn="ctr">
                        <a:lnSpc>
                          <a:spcPts val="1300"/>
                        </a:lnSpc>
                        <a:spcAft>
                          <a:spcPts val="0"/>
                        </a:spcAft>
                      </a:pPr>
                      <a:r>
                        <a:rPr lang="en-US" sz="1400" dirty="0">
                          <a:effectLst/>
                        </a:rPr>
                        <a:t>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a:effectLst/>
                        </a:rPr>
                        <a:t>machinename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varchar(255)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57609998"/>
                  </a:ext>
                </a:extLst>
              </a:tr>
              <a:tr h="179070">
                <a:tc>
                  <a:txBody>
                    <a:bodyPr/>
                    <a:lstStyle/>
                    <a:p>
                      <a:pPr marL="56515" marR="809625" algn="ctr">
                        <a:lnSpc>
                          <a:spcPts val="1305"/>
                        </a:lnSpc>
                        <a:spcBef>
                          <a:spcPts val="10"/>
                        </a:spcBef>
                        <a:spcAft>
                          <a:spcPts val="0"/>
                        </a:spcAft>
                      </a:pPr>
                      <a:r>
                        <a:rPr lang="en-US" sz="1400" dirty="0">
                          <a:effectLst/>
                        </a:rPr>
                        <a:t>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Bef>
                          <a:spcPts val="10"/>
                        </a:spcBef>
                        <a:spcAft>
                          <a:spcPts val="0"/>
                        </a:spcAft>
                      </a:pPr>
                      <a:r>
                        <a:rPr lang="en-US" sz="1400" dirty="0">
                          <a:effectLst/>
                        </a:rPr>
                        <a:t>manufacture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11647655"/>
                  </a:ext>
                </a:extLst>
              </a:tr>
              <a:tr h="177800">
                <a:tc>
                  <a:txBody>
                    <a:bodyPr/>
                    <a:lstStyle/>
                    <a:p>
                      <a:pPr marL="56515" marR="809625" algn="ctr">
                        <a:lnSpc>
                          <a:spcPts val="1300"/>
                        </a:lnSpc>
                        <a:spcAft>
                          <a:spcPts val="0"/>
                        </a:spcAft>
                      </a:pP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dirty="0">
                          <a:effectLst/>
                        </a:rPr>
                        <a:t>srno</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varchar(30)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34964114"/>
                  </a:ext>
                </a:extLst>
              </a:tr>
              <a:tr h="179070">
                <a:tc>
                  <a:txBody>
                    <a:bodyPr/>
                    <a:lstStyle/>
                    <a:p>
                      <a:pPr marL="56515" marR="809625" algn="ctr">
                        <a:lnSpc>
                          <a:spcPts val="1315"/>
                        </a:lnSpc>
                        <a:spcAft>
                          <a:spcPts val="0"/>
                        </a:spcAft>
                      </a:pPr>
                      <a:r>
                        <a:rPr lang="en-US" sz="1400" dirty="0">
                          <a:effectLst/>
                        </a:rPr>
                        <a:t>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400" dirty="0">
                          <a:effectLst/>
                        </a:rPr>
                        <a:t>specification</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varchar(30)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98483924"/>
                  </a:ext>
                </a:extLst>
              </a:tr>
              <a:tr h="177800">
                <a:tc>
                  <a:txBody>
                    <a:bodyPr/>
                    <a:lstStyle/>
                    <a:p>
                      <a:pPr marL="56515" marR="809625" algn="ctr">
                        <a:lnSpc>
                          <a:spcPts val="1305"/>
                        </a:lnSpc>
                        <a:spcAft>
                          <a:spcPts val="0"/>
                        </a:spcAft>
                      </a:pPr>
                      <a:r>
                        <a:rPr lang="en-US" sz="1400" dirty="0">
                          <a:effectLst/>
                        </a:rPr>
                        <a:t>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Aft>
                          <a:spcPts val="0"/>
                        </a:spcAft>
                      </a:pPr>
                      <a:r>
                        <a:rPr lang="en-US" sz="1400" dirty="0">
                          <a:effectLst/>
                        </a:rPr>
                        <a:t>shopcode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33690109"/>
                  </a:ext>
                </a:extLst>
              </a:tr>
              <a:tr h="177800">
                <a:tc>
                  <a:txBody>
                    <a:bodyPr/>
                    <a:lstStyle/>
                    <a:p>
                      <a:pPr marL="56515" marR="809625" algn="ctr">
                        <a:lnSpc>
                          <a:spcPts val="1300"/>
                        </a:lnSpc>
                        <a:spcAft>
                          <a:spcPts val="0"/>
                        </a:spcAft>
                      </a:pPr>
                      <a:r>
                        <a:rPr lang="en-US" sz="1400" dirty="0">
                          <a:effectLst/>
                        </a:rPr>
                        <a:t>7.</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dirty="0">
                          <a:effectLst/>
                        </a:rPr>
                        <a:t>model</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74752347"/>
                  </a:ext>
                </a:extLst>
              </a:tr>
              <a:tr h="179070">
                <a:tc>
                  <a:txBody>
                    <a:bodyPr/>
                    <a:lstStyle/>
                    <a:p>
                      <a:pPr marL="56515" marR="809625" algn="ctr">
                        <a:lnSpc>
                          <a:spcPts val="1305"/>
                        </a:lnSpc>
                        <a:spcBef>
                          <a:spcPts val="10"/>
                        </a:spcBef>
                        <a:spcAft>
                          <a:spcPts val="0"/>
                        </a:spcAft>
                      </a:pPr>
                      <a:r>
                        <a:rPr lang="en-US" sz="1400" dirty="0">
                          <a:effectLst/>
                        </a:rPr>
                        <a:t>8.</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5"/>
                        </a:lnSpc>
                        <a:spcBef>
                          <a:spcPts val="10"/>
                        </a:spcBef>
                        <a:spcAft>
                          <a:spcPts val="0"/>
                        </a:spcAft>
                      </a:pPr>
                      <a:r>
                        <a:rPr lang="en-US" sz="1400" dirty="0">
                          <a:effectLst/>
                        </a:rPr>
                        <a:t>capacity</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400">
                          <a:effectLst/>
                        </a:rPr>
                        <a:t>decimal(12,</a:t>
                      </a:r>
                      <a:r>
                        <a:rPr lang="en-US" sz="1400" spc="-15">
                          <a:effectLst/>
                        </a:rPr>
                        <a:t> </a:t>
                      </a:r>
                      <a:r>
                        <a:rPr lang="en-US" sz="1400">
                          <a:effectLst/>
                        </a:rPr>
                        <a:t>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27849842"/>
                  </a:ext>
                </a:extLst>
              </a:tr>
              <a:tr h="177800">
                <a:tc>
                  <a:txBody>
                    <a:bodyPr/>
                    <a:lstStyle/>
                    <a:p>
                      <a:pPr marL="56515" marR="809625" algn="ctr">
                        <a:lnSpc>
                          <a:spcPts val="1300"/>
                        </a:lnSpc>
                        <a:spcAft>
                          <a:spcPts val="0"/>
                        </a:spcAft>
                      </a:pPr>
                      <a:r>
                        <a:rPr lang="en-US" sz="1400" dirty="0">
                          <a:effectLst/>
                        </a:rPr>
                        <a:t>9.</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a:effectLst/>
                        </a:rPr>
                        <a:t>mahhrsrate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decimal(18,</a:t>
                      </a:r>
                      <a:r>
                        <a:rPr lang="en-US" sz="1400" spc="-15">
                          <a:effectLst/>
                        </a:rPr>
                        <a:t> </a:t>
                      </a:r>
                      <a:r>
                        <a:rPr lang="en-US" sz="1400">
                          <a:effectLst/>
                        </a:rPr>
                        <a:t>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17545296"/>
                  </a:ext>
                </a:extLst>
              </a:tr>
              <a:tr h="179070">
                <a:tc>
                  <a:txBody>
                    <a:bodyPr/>
                    <a:lstStyle/>
                    <a:p>
                      <a:pPr marL="41910" marR="711200" algn="ctr">
                        <a:lnSpc>
                          <a:spcPts val="1315"/>
                        </a:lnSpc>
                        <a:spcAft>
                          <a:spcPts val="0"/>
                        </a:spcAft>
                      </a:pPr>
                      <a:r>
                        <a:rPr lang="en-US" sz="1400">
                          <a:effectLst/>
                        </a:rPr>
                        <a:t>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400" dirty="0">
                          <a:effectLst/>
                        </a:rPr>
                        <a:t>divcode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26607115"/>
                  </a:ext>
                </a:extLst>
              </a:tr>
              <a:tr h="177800">
                <a:tc>
                  <a:txBody>
                    <a:bodyPr/>
                    <a:lstStyle/>
                    <a:p>
                      <a:pPr marL="41910" marR="711200" algn="ctr">
                        <a:lnSpc>
                          <a:spcPts val="1300"/>
                        </a:lnSpc>
                        <a:spcAft>
                          <a:spcPts val="0"/>
                        </a:spcAft>
                      </a:pPr>
                      <a:r>
                        <a:rPr lang="en-US" sz="1400">
                          <a:effectLst/>
                        </a:rPr>
                        <a:t>11.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dirty="0">
                          <a:effectLst/>
                        </a:rPr>
                        <a:t>loccode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40032009"/>
                  </a:ext>
                </a:extLst>
              </a:tr>
              <a:tr h="179070">
                <a:tc>
                  <a:txBody>
                    <a:bodyPr/>
                    <a:lstStyle/>
                    <a:p>
                      <a:pPr marL="41910" marR="711200" algn="ctr">
                        <a:lnSpc>
                          <a:spcPts val="1315"/>
                        </a:lnSpc>
                        <a:spcAft>
                          <a:spcPts val="0"/>
                        </a:spcAft>
                      </a:pPr>
                      <a:r>
                        <a:rPr lang="en-US" sz="1400">
                          <a:effectLst/>
                        </a:rPr>
                        <a:t>12.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400" dirty="0">
                          <a:effectLst/>
                        </a:rPr>
                        <a:t>clicode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37922875"/>
                  </a:ext>
                </a:extLst>
              </a:tr>
              <a:tr h="177800">
                <a:tc>
                  <a:txBody>
                    <a:bodyPr/>
                    <a:lstStyle/>
                    <a:p>
                      <a:pPr marL="41910" marR="711200" algn="ctr">
                        <a:lnSpc>
                          <a:spcPts val="1300"/>
                        </a:lnSpc>
                        <a:spcAft>
                          <a:spcPts val="0"/>
                        </a:spcAft>
                      </a:pPr>
                      <a:r>
                        <a:rPr lang="en-US" sz="1400">
                          <a:effectLst/>
                        </a:rPr>
                        <a:t>13.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a:effectLst/>
                        </a:rPr>
                        <a:t>userid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dirty="0">
                          <a:effectLst/>
                        </a:rPr>
                        <a:t>uniqueidentifier</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30910240"/>
                  </a:ext>
                </a:extLst>
              </a:tr>
              <a:tr h="177800">
                <a:tc>
                  <a:txBody>
                    <a:bodyPr/>
                    <a:lstStyle/>
                    <a:p>
                      <a:pPr marL="41910" marR="711200" algn="ctr">
                        <a:lnSpc>
                          <a:spcPts val="1300"/>
                        </a:lnSpc>
                        <a:spcAft>
                          <a:spcPts val="0"/>
                        </a:spcAft>
                      </a:pPr>
                      <a:r>
                        <a:rPr lang="en-US" sz="1400">
                          <a:effectLst/>
                        </a:rPr>
                        <a:t>14.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a:effectLst/>
                        </a:rPr>
                        <a:t>sysdate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dirty="0">
                          <a:effectLst/>
                        </a:rPr>
                        <a:t>datetime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1203846"/>
                  </a:ext>
                </a:extLst>
              </a:tr>
            </a:tbl>
          </a:graphicData>
        </a:graphic>
      </p:graphicFrame>
      <p:sp>
        <p:nvSpPr>
          <p:cNvPr id="5" name="TextBox 4"/>
          <p:cNvSpPr txBox="1"/>
          <p:nvPr/>
        </p:nvSpPr>
        <p:spPr>
          <a:xfrm>
            <a:off x="1706793" y="3954304"/>
            <a:ext cx="5435600" cy="369332"/>
          </a:xfrm>
          <a:prstGeom prst="rect">
            <a:avLst/>
          </a:prstGeom>
          <a:noFill/>
        </p:spPr>
        <p:txBody>
          <a:bodyPr wrap="square" rtlCol="0">
            <a:spAutoFit/>
          </a:bodyPr>
          <a:lstStyle/>
          <a:p>
            <a:r>
              <a:rPr lang="en-US" b="1" dirty="0"/>
              <a:t>Table Name: </a:t>
            </a:r>
            <a:r>
              <a:rPr lang="en-US" b="1" dirty="0" smtClean="0"/>
              <a:t>MActivity</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913394373"/>
              </p:ext>
            </p:extLst>
          </p:nvPr>
        </p:nvGraphicFramePr>
        <p:xfrm>
          <a:off x="1658302" y="4323636"/>
          <a:ext cx="5967094" cy="2484755"/>
        </p:xfrm>
        <a:graphic>
          <a:graphicData uri="http://schemas.openxmlformats.org/drawingml/2006/table">
            <a:tbl>
              <a:tblPr firstRow="1" firstCol="1" lastRow="1" lastCol="1" bandRow="1" bandCol="1">
                <a:tableStyleId>{5940675A-B579-460E-94D1-54222C63F5DA}</a:tableStyleId>
              </a:tblPr>
              <a:tblGrid>
                <a:gridCol w="1474305">
                  <a:extLst>
                    <a:ext uri="{9D8B030D-6E8A-4147-A177-3AD203B41FA5}">
                      <a16:colId xmlns:a16="http://schemas.microsoft.com/office/drawing/2014/main" val="3719328479"/>
                    </a:ext>
                  </a:extLst>
                </a:gridCol>
                <a:gridCol w="1488915">
                  <a:extLst>
                    <a:ext uri="{9D8B030D-6E8A-4147-A177-3AD203B41FA5}">
                      <a16:colId xmlns:a16="http://schemas.microsoft.com/office/drawing/2014/main" val="621569527"/>
                    </a:ext>
                  </a:extLst>
                </a:gridCol>
                <a:gridCol w="1504160">
                  <a:extLst>
                    <a:ext uri="{9D8B030D-6E8A-4147-A177-3AD203B41FA5}">
                      <a16:colId xmlns:a16="http://schemas.microsoft.com/office/drawing/2014/main" val="1253341277"/>
                    </a:ext>
                  </a:extLst>
                </a:gridCol>
                <a:gridCol w="1499714">
                  <a:extLst>
                    <a:ext uri="{9D8B030D-6E8A-4147-A177-3AD203B41FA5}">
                      <a16:colId xmlns:a16="http://schemas.microsoft.com/office/drawing/2014/main" val="2430809954"/>
                    </a:ext>
                  </a:extLst>
                </a:gridCol>
              </a:tblGrid>
              <a:tr h="312420">
                <a:tc>
                  <a:txBody>
                    <a:bodyPr/>
                    <a:lstStyle/>
                    <a:p>
                      <a:pPr marL="56515" marR="715010"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spcAft>
                          <a:spcPts val="0"/>
                        </a:spcAft>
                      </a:pPr>
                      <a:r>
                        <a:rPr lang="en-US" sz="1400" b="1">
                          <a:effectLst/>
                        </a:rPr>
                        <a:t>Data</a:t>
                      </a:r>
                      <a:r>
                        <a:rPr lang="en-US" sz="1400" b="1" spc="-15">
                          <a:effectLst/>
                        </a:rPr>
                        <a:t> </a:t>
                      </a:r>
                      <a:r>
                        <a:rPr lang="en-US" sz="1400" b="1">
                          <a:effectLst/>
                        </a:rPr>
                        <a:t>Type</a:t>
                      </a:r>
                      <a:endParaRPr lang="en-IN" sz="1100" b="1">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9850">
                        <a:spcAft>
                          <a:spcPts val="0"/>
                        </a:spcAft>
                      </a:pPr>
                      <a:r>
                        <a:rPr lang="en-US" sz="1400" b="1" dirty="0">
                          <a:effectLst/>
                        </a:rPr>
                        <a:t>Constraints</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61291992"/>
                  </a:ext>
                </a:extLst>
              </a:tr>
              <a:tr h="177800">
                <a:tc>
                  <a:txBody>
                    <a:bodyPr/>
                    <a:lstStyle/>
                    <a:p>
                      <a:pPr marL="56515" marR="814070" algn="ctr">
                        <a:lnSpc>
                          <a:spcPts val="1300"/>
                        </a:lnSpc>
                        <a:spcAft>
                          <a:spcPts val="0"/>
                        </a:spcAft>
                      </a:pPr>
                      <a:r>
                        <a:rPr lang="en-US" sz="1200" dirty="0">
                          <a:effectLst/>
                        </a:rPr>
                        <a:t>1.</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dirty="0">
                          <a:effectLst/>
                        </a:rPr>
                        <a:t>actcode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dirty="0">
                          <a:effectLst/>
                        </a:rPr>
                        <a:t>varchar(5)</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9850">
                        <a:lnSpc>
                          <a:spcPts val="1300"/>
                        </a:lnSpc>
                        <a:spcAft>
                          <a:spcPts val="0"/>
                        </a:spcAft>
                      </a:pPr>
                      <a:r>
                        <a:rPr lang="en-US" sz="1200" dirty="0">
                          <a:effectLst/>
                        </a:rPr>
                        <a:t>Primary</a:t>
                      </a:r>
                      <a:r>
                        <a:rPr lang="en-US" sz="1200" spc="-10" dirty="0">
                          <a:effectLst/>
                        </a:rPr>
                        <a:t> </a:t>
                      </a:r>
                      <a:r>
                        <a:rPr lang="en-US" sz="1200" dirty="0">
                          <a:effectLst/>
                        </a:rPr>
                        <a:t>Key</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31190903"/>
                  </a:ext>
                </a:extLst>
              </a:tr>
              <a:tr h="179070">
                <a:tc>
                  <a:txBody>
                    <a:bodyPr/>
                    <a:lstStyle/>
                    <a:p>
                      <a:pPr marL="56515" marR="814070" algn="ctr">
                        <a:lnSpc>
                          <a:spcPts val="1305"/>
                        </a:lnSpc>
                        <a:spcBef>
                          <a:spcPts val="10"/>
                        </a:spcBef>
                        <a:spcAft>
                          <a:spcPts val="0"/>
                        </a:spcAft>
                      </a:pPr>
                      <a:r>
                        <a:rPr lang="en-US" sz="1200" dirty="0">
                          <a:effectLst/>
                        </a:rPr>
                        <a:t>2.</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a:effectLst/>
                        </a:rPr>
                        <a:t>actdesc</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200">
                          <a:effectLst/>
                        </a:rPr>
                        <a:t>varchar(30)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82833777"/>
                  </a:ext>
                </a:extLst>
              </a:tr>
              <a:tr h="177800">
                <a:tc>
                  <a:txBody>
                    <a:bodyPr/>
                    <a:lstStyle/>
                    <a:p>
                      <a:pPr marL="56515" marR="814070" algn="ctr">
                        <a:lnSpc>
                          <a:spcPts val="1300"/>
                        </a:lnSpc>
                        <a:spcAft>
                          <a:spcPts val="0"/>
                        </a:spcAft>
                      </a:pPr>
                      <a:r>
                        <a:rPr lang="en-US" sz="1200" dirty="0">
                          <a:effectLst/>
                        </a:rPr>
                        <a:t>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dirty="0">
                          <a:effectLst/>
                        </a:rPr>
                        <a:t>date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datetime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08154988"/>
                  </a:ext>
                </a:extLst>
              </a:tr>
              <a:tr h="179070">
                <a:tc>
                  <a:txBody>
                    <a:bodyPr/>
                    <a:lstStyle/>
                    <a:p>
                      <a:pPr marL="56515" marR="814070" algn="ctr">
                        <a:lnSpc>
                          <a:spcPts val="1315"/>
                        </a:lnSpc>
                        <a:spcAft>
                          <a:spcPts val="0"/>
                        </a:spcAft>
                      </a:pPr>
                      <a:r>
                        <a:rPr lang="en-US" sz="1200" dirty="0">
                          <a:effectLst/>
                        </a:rPr>
                        <a:t>4.</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dirty="0">
                          <a:effectLst/>
                        </a:rPr>
                        <a:t>deleted</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200">
                          <a:effectLst/>
                        </a:rPr>
                        <a:t>varchar(1)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58530577"/>
                  </a:ext>
                </a:extLst>
              </a:tr>
              <a:tr h="177800">
                <a:tc>
                  <a:txBody>
                    <a:bodyPr/>
                    <a:lstStyle/>
                    <a:p>
                      <a:pPr marL="56515" marR="814070" algn="ctr">
                        <a:lnSpc>
                          <a:spcPts val="1300"/>
                        </a:lnSpc>
                        <a:spcAft>
                          <a:spcPts val="0"/>
                        </a:spcAft>
                      </a:pP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dirty="0">
                          <a:effectLst/>
                        </a:rPr>
                        <a:t>divcode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varchar(5)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9850">
                        <a:lnSpc>
                          <a:spcPts val="1300"/>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73248373"/>
                  </a:ext>
                </a:extLst>
              </a:tr>
              <a:tr h="177800">
                <a:tc>
                  <a:txBody>
                    <a:bodyPr/>
                    <a:lstStyle/>
                    <a:p>
                      <a:pPr marL="56515" marR="814070" algn="ctr">
                        <a:lnSpc>
                          <a:spcPts val="1300"/>
                        </a:lnSpc>
                        <a:spcAft>
                          <a:spcPts val="0"/>
                        </a:spcAft>
                      </a:pPr>
                      <a:r>
                        <a:rPr lang="en-US" sz="1200">
                          <a:effectLst/>
                        </a:rPr>
                        <a:t>6.</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dirty="0">
                          <a:effectLst/>
                        </a:rPr>
                        <a:t>loccode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varchar(5)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9850">
                        <a:lnSpc>
                          <a:spcPts val="1300"/>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24379246"/>
                  </a:ext>
                </a:extLst>
              </a:tr>
              <a:tr h="179070">
                <a:tc>
                  <a:txBody>
                    <a:bodyPr/>
                    <a:lstStyle/>
                    <a:p>
                      <a:pPr marL="56515" marR="814070" algn="ctr">
                        <a:lnSpc>
                          <a:spcPts val="1305"/>
                        </a:lnSpc>
                        <a:spcBef>
                          <a:spcPts val="10"/>
                        </a:spcBef>
                        <a:spcAft>
                          <a:spcPts val="0"/>
                        </a:spcAft>
                      </a:pPr>
                      <a:r>
                        <a:rPr lang="en-US" sz="1200">
                          <a:effectLst/>
                        </a:rPr>
                        <a:t>7.</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dirty="0">
                          <a:effectLst/>
                        </a:rPr>
                        <a:t>clicode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200">
                          <a:effectLst/>
                        </a:rPr>
                        <a:t>varchar(5)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9850">
                        <a:lnSpc>
                          <a:spcPts val="1305"/>
                        </a:lnSpc>
                        <a:spcBef>
                          <a:spcPts val="10"/>
                        </a:spcBef>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18337321"/>
                  </a:ext>
                </a:extLst>
              </a:tr>
              <a:tr h="177800">
                <a:tc>
                  <a:txBody>
                    <a:bodyPr/>
                    <a:lstStyle/>
                    <a:p>
                      <a:pPr marL="56515" marR="814070" algn="ctr">
                        <a:lnSpc>
                          <a:spcPts val="1300"/>
                        </a:lnSpc>
                        <a:spcAft>
                          <a:spcPts val="0"/>
                        </a:spcAft>
                      </a:pPr>
                      <a:r>
                        <a:rPr lang="en-US" sz="1200">
                          <a:effectLst/>
                        </a:rPr>
                        <a:t>8.</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dirty="0">
                          <a:effectLst/>
                        </a:rPr>
                        <a:t>userid</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a:effectLst/>
                        </a:rPr>
                        <a:t>uniqueidentifier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06069940"/>
                  </a:ext>
                </a:extLst>
              </a:tr>
              <a:tr h="179070">
                <a:tc>
                  <a:txBody>
                    <a:bodyPr/>
                    <a:lstStyle/>
                    <a:p>
                      <a:pPr marL="56515" marR="814070" algn="ctr">
                        <a:lnSpc>
                          <a:spcPts val="1315"/>
                        </a:lnSpc>
                        <a:spcAft>
                          <a:spcPts val="0"/>
                        </a:spcAft>
                      </a:pPr>
                      <a:r>
                        <a:rPr lang="en-US" sz="1200">
                          <a:effectLst/>
                        </a:rPr>
                        <a:t>9.</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dirty="0">
                          <a:effectLst/>
                        </a:rPr>
                        <a:t>sysdate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200" dirty="0">
                          <a:effectLst/>
                        </a:rPr>
                        <a:t>datetime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83343582"/>
                  </a:ext>
                </a:extLst>
              </a:tr>
              <a:tr h="177800">
                <a:tc>
                  <a:txBody>
                    <a:bodyPr/>
                    <a:lstStyle/>
                    <a:p>
                      <a:pPr marL="41910" marR="715645" algn="ctr">
                        <a:lnSpc>
                          <a:spcPts val="1300"/>
                        </a:lnSpc>
                        <a:spcAft>
                          <a:spcPts val="0"/>
                        </a:spcAft>
                      </a:pPr>
                      <a:r>
                        <a:rPr lang="en-US" sz="1200">
                          <a:effectLst/>
                        </a:rPr>
                        <a:t>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capacity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dirty="0">
                          <a:effectLst/>
                        </a:rPr>
                        <a:t>numeric(18,</a:t>
                      </a:r>
                      <a:r>
                        <a:rPr lang="en-US" sz="1200" spc="-20" dirty="0">
                          <a:effectLst/>
                        </a:rPr>
                        <a:t> </a:t>
                      </a:r>
                      <a:r>
                        <a:rPr lang="en-US" sz="1200" dirty="0">
                          <a:effectLst/>
                        </a:rPr>
                        <a:t>2)</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26399959"/>
                  </a:ext>
                </a:extLst>
              </a:tr>
              <a:tr h="177800">
                <a:tc>
                  <a:txBody>
                    <a:bodyPr/>
                    <a:lstStyle/>
                    <a:p>
                      <a:pPr marL="41910" marR="715645" algn="ctr">
                        <a:lnSpc>
                          <a:spcPts val="1300"/>
                        </a:lnSpc>
                        <a:spcAft>
                          <a:spcPts val="0"/>
                        </a:spcAft>
                      </a:pPr>
                      <a:r>
                        <a:rPr lang="en-US" sz="1200">
                          <a:effectLst/>
                        </a:rPr>
                        <a:t>11.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costperunit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200" dirty="0">
                          <a:effectLst/>
                        </a:rPr>
                        <a:t>numeric(18,</a:t>
                      </a:r>
                      <a:r>
                        <a:rPr lang="en-US" sz="1200" spc="-20" dirty="0">
                          <a:effectLst/>
                        </a:rPr>
                        <a:t> </a:t>
                      </a:r>
                      <a:r>
                        <a:rPr lang="en-US" sz="1200" dirty="0">
                          <a:effectLst/>
                        </a:rPr>
                        <a:t>2)</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8330977"/>
                  </a:ext>
                </a:extLst>
              </a:tr>
              <a:tr h="179705">
                <a:tc>
                  <a:txBody>
                    <a:bodyPr/>
                    <a:lstStyle/>
                    <a:p>
                      <a:pPr marL="41910" marR="715645" algn="ctr">
                        <a:lnSpc>
                          <a:spcPts val="1305"/>
                        </a:lnSpc>
                        <a:spcBef>
                          <a:spcPts val="10"/>
                        </a:spcBef>
                        <a:spcAft>
                          <a:spcPts val="0"/>
                        </a:spcAft>
                      </a:pPr>
                      <a:r>
                        <a:rPr lang="en-US" sz="1200">
                          <a:effectLst/>
                        </a:rPr>
                        <a:t>12.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a:effectLst/>
                        </a:rPr>
                        <a:t>uom</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200" dirty="0">
                          <a:effectLst/>
                        </a:rPr>
                        <a:t>varchar(5)</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9850">
                        <a:lnSpc>
                          <a:spcPts val="1305"/>
                        </a:lnSpc>
                        <a:spcBef>
                          <a:spcPts val="10"/>
                        </a:spcBef>
                        <a:spcAft>
                          <a:spcPts val="0"/>
                        </a:spcAft>
                      </a:pPr>
                      <a:r>
                        <a:rPr lang="en-US" sz="1200" dirty="0">
                          <a:effectLst/>
                        </a:rPr>
                        <a:t>Foreign</a:t>
                      </a:r>
                      <a:r>
                        <a:rPr lang="en-US" sz="1200" spc="-15" dirty="0">
                          <a:effectLst/>
                        </a:rPr>
                        <a:t> </a:t>
                      </a:r>
                      <a:r>
                        <a:rPr lang="en-US" sz="1200" dirty="0">
                          <a:effectLst/>
                        </a:rPr>
                        <a:t>Key</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29580101"/>
                  </a:ext>
                </a:extLst>
              </a:tr>
            </a:tbl>
          </a:graphicData>
        </a:graphic>
      </p:graphicFrame>
    </p:spTree>
    <p:extLst>
      <p:ext uri="{BB962C8B-B14F-4D97-AF65-F5344CB8AC3E}">
        <p14:creationId xmlns:p14="http://schemas.microsoft.com/office/powerpoint/2010/main" val="30099902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6600" y="165100"/>
            <a:ext cx="4991100" cy="369332"/>
          </a:xfrm>
          <a:prstGeom prst="rect">
            <a:avLst/>
          </a:prstGeom>
          <a:noFill/>
        </p:spPr>
        <p:txBody>
          <a:bodyPr wrap="square" rtlCol="0">
            <a:spAutoFit/>
          </a:bodyPr>
          <a:lstStyle/>
          <a:p>
            <a:r>
              <a:rPr lang="en-US" b="1" dirty="0"/>
              <a:t>Table Name: </a:t>
            </a:r>
            <a:r>
              <a:rPr lang="en-US" b="1" dirty="0" smtClean="0"/>
              <a:t>Muom</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434204119"/>
              </p:ext>
            </p:extLst>
          </p:nvPr>
        </p:nvGraphicFramePr>
        <p:xfrm>
          <a:off x="1676083" y="534432"/>
          <a:ext cx="5966460" cy="1667510"/>
        </p:xfrm>
        <a:graphic>
          <a:graphicData uri="http://schemas.openxmlformats.org/drawingml/2006/table">
            <a:tbl>
              <a:tblPr firstRow="1" firstCol="1" lastRow="1" lastCol="1" bandRow="1" bandCol="1">
                <a:tableStyleId>{5940675A-B579-460E-94D1-54222C63F5DA}</a:tableStyleId>
              </a:tblPr>
              <a:tblGrid>
                <a:gridCol w="1477010">
                  <a:extLst>
                    <a:ext uri="{9D8B030D-6E8A-4147-A177-3AD203B41FA5}">
                      <a16:colId xmlns:a16="http://schemas.microsoft.com/office/drawing/2014/main" val="2794926361"/>
                    </a:ext>
                  </a:extLst>
                </a:gridCol>
                <a:gridCol w="1483995">
                  <a:extLst>
                    <a:ext uri="{9D8B030D-6E8A-4147-A177-3AD203B41FA5}">
                      <a16:colId xmlns:a16="http://schemas.microsoft.com/office/drawing/2014/main" val="2303769722"/>
                    </a:ext>
                  </a:extLst>
                </a:gridCol>
                <a:gridCol w="1504315">
                  <a:extLst>
                    <a:ext uri="{9D8B030D-6E8A-4147-A177-3AD203B41FA5}">
                      <a16:colId xmlns:a16="http://schemas.microsoft.com/office/drawing/2014/main" val="2840399946"/>
                    </a:ext>
                  </a:extLst>
                </a:gridCol>
                <a:gridCol w="1501140">
                  <a:extLst>
                    <a:ext uri="{9D8B030D-6E8A-4147-A177-3AD203B41FA5}">
                      <a16:colId xmlns:a16="http://schemas.microsoft.com/office/drawing/2014/main" val="1949908454"/>
                    </a:ext>
                  </a:extLst>
                </a:gridCol>
              </a:tblGrid>
              <a:tr h="313690">
                <a:tc>
                  <a:txBody>
                    <a:bodyPr/>
                    <a:lstStyle/>
                    <a:p>
                      <a:pPr marL="57150" marR="718820"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spcAft>
                          <a:spcPts val="0"/>
                        </a:spcAft>
                      </a:pPr>
                      <a:r>
                        <a:rPr lang="en-US" sz="1400" b="1" dirty="0">
                          <a:effectLst/>
                        </a:rPr>
                        <a:t>Constraints</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84267733"/>
                  </a:ext>
                </a:extLst>
              </a:tr>
              <a:tr h="177800">
                <a:tc>
                  <a:txBody>
                    <a:bodyPr/>
                    <a:lstStyle/>
                    <a:p>
                      <a:pPr marL="57150" marR="817880" algn="ctr">
                        <a:lnSpc>
                          <a:spcPts val="1300"/>
                        </a:lnSpc>
                        <a:spcAft>
                          <a:spcPts val="0"/>
                        </a:spcAft>
                      </a:pPr>
                      <a:r>
                        <a:rPr lang="en-US" sz="1400" dirty="0">
                          <a:effectLst/>
                        </a:rPr>
                        <a:t>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uom</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400">
                          <a:effectLst/>
                        </a:rPr>
                        <a:t>varchar(6)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Primary</a:t>
                      </a:r>
                      <a:r>
                        <a:rPr lang="en-US" sz="1400" spc="-10">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39929868"/>
                  </a:ext>
                </a:extLst>
              </a:tr>
              <a:tr h="177800">
                <a:tc>
                  <a:txBody>
                    <a:bodyPr/>
                    <a:lstStyle/>
                    <a:p>
                      <a:pPr marL="57150" marR="817880" algn="ctr">
                        <a:lnSpc>
                          <a:spcPts val="1300"/>
                        </a:lnSpc>
                        <a:spcAft>
                          <a:spcPts val="0"/>
                        </a:spcAft>
                      </a:pPr>
                      <a:r>
                        <a:rPr lang="en-US" sz="1400" dirty="0">
                          <a:effectLst/>
                        </a:rPr>
                        <a:t>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uomdesc</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08354885"/>
                  </a:ext>
                </a:extLst>
              </a:tr>
              <a:tr h="179070">
                <a:tc>
                  <a:txBody>
                    <a:bodyPr/>
                    <a:lstStyle/>
                    <a:p>
                      <a:pPr marL="57150" marR="817880" algn="ctr">
                        <a:lnSpc>
                          <a:spcPts val="1305"/>
                        </a:lnSpc>
                        <a:spcBef>
                          <a:spcPts val="10"/>
                        </a:spcBef>
                        <a:spcAft>
                          <a:spcPts val="0"/>
                        </a:spcAft>
                      </a:pPr>
                      <a:r>
                        <a:rPr lang="en-US" sz="1400" dirty="0">
                          <a:effectLst/>
                        </a:rPr>
                        <a:t>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400">
                          <a:effectLst/>
                        </a:rPr>
                        <a:t>divcode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10"/>
                        </a:spcBef>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5"/>
                        </a:lnSpc>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37662102"/>
                  </a:ext>
                </a:extLst>
              </a:tr>
              <a:tr h="177800">
                <a:tc>
                  <a:txBody>
                    <a:bodyPr/>
                    <a:lstStyle/>
                    <a:p>
                      <a:pPr marL="57150" marR="817880" algn="ctr">
                        <a:lnSpc>
                          <a:spcPts val="1300"/>
                        </a:lnSpc>
                        <a:spcAft>
                          <a:spcPts val="0"/>
                        </a:spcAft>
                      </a:pP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loccode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94400157"/>
                  </a:ext>
                </a:extLst>
              </a:tr>
              <a:tr h="179070">
                <a:tc>
                  <a:txBody>
                    <a:bodyPr/>
                    <a:lstStyle/>
                    <a:p>
                      <a:pPr marL="57150" marR="817880" algn="ctr">
                        <a:lnSpc>
                          <a:spcPts val="1315"/>
                        </a:lnSpc>
                        <a:spcAft>
                          <a:spcPts val="0"/>
                        </a:spcAft>
                      </a:pPr>
                      <a:r>
                        <a:rPr lang="en-US" sz="1400" dirty="0">
                          <a:effectLst/>
                        </a:rPr>
                        <a:t>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dirty="0">
                          <a:effectLst/>
                        </a:rPr>
                        <a:t>clicode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8580">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05602876"/>
                  </a:ext>
                </a:extLst>
              </a:tr>
              <a:tr h="177800">
                <a:tc>
                  <a:txBody>
                    <a:bodyPr/>
                    <a:lstStyle/>
                    <a:p>
                      <a:pPr marL="57150" marR="817880" algn="ctr">
                        <a:lnSpc>
                          <a:spcPts val="1300"/>
                        </a:lnSpc>
                        <a:spcAft>
                          <a:spcPts val="0"/>
                        </a:spcAft>
                      </a:pPr>
                      <a:r>
                        <a:rPr lang="en-US" sz="1400">
                          <a:effectLst/>
                        </a:rPr>
                        <a:t>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dirty="0">
                          <a:effectLst/>
                        </a:rPr>
                        <a:t>userid</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400" dirty="0">
                          <a:effectLst/>
                        </a:rPr>
                        <a:t>uniqueidentifier</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17332559"/>
                  </a:ext>
                </a:extLst>
              </a:tr>
              <a:tr h="179705">
                <a:tc>
                  <a:txBody>
                    <a:bodyPr/>
                    <a:lstStyle/>
                    <a:p>
                      <a:pPr marL="57150" marR="817880" algn="ctr">
                        <a:lnSpc>
                          <a:spcPts val="1315"/>
                        </a:lnSpc>
                        <a:spcAft>
                          <a:spcPts val="0"/>
                        </a:spcAft>
                      </a:pPr>
                      <a:r>
                        <a:rPr lang="en-US" sz="1400">
                          <a:effectLst/>
                        </a:rPr>
                        <a:t>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sysdate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Aft>
                          <a:spcPts val="0"/>
                        </a:spcAft>
                      </a:pPr>
                      <a:r>
                        <a:rPr lang="en-US" sz="1400" dirty="0">
                          <a:effectLst/>
                        </a:rPr>
                        <a:t>datetime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72806703"/>
                  </a:ext>
                </a:extLst>
              </a:tr>
            </a:tbl>
          </a:graphicData>
        </a:graphic>
      </p:graphicFrame>
      <p:sp>
        <p:nvSpPr>
          <p:cNvPr id="4" name="TextBox 3"/>
          <p:cNvSpPr txBox="1"/>
          <p:nvPr/>
        </p:nvSpPr>
        <p:spPr>
          <a:xfrm>
            <a:off x="1676083" y="2185432"/>
            <a:ext cx="4089400" cy="369332"/>
          </a:xfrm>
          <a:prstGeom prst="rect">
            <a:avLst/>
          </a:prstGeom>
          <a:noFill/>
        </p:spPr>
        <p:txBody>
          <a:bodyPr wrap="square" rtlCol="0">
            <a:spAutoFit/>
          </a:bodyPr>
          <a:lstStyle/>
          <a:p>
            <a:r>
              <a:rPr lang="en-US" b="1" dirty="0"/>
              <a:t>Table Name: MMaterial</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4192262619"/>
              </p:ext>
            </p:extLst>
          </p:nvPr>
        </p:nvGraphicFramePr>
        <p:xfrm>
          <a:off x="1675448" y="2629932"/>
          <a:ext cx="5967095" cy="1783080"/>
        </p:xfrm>
        <a:graphic>
          <a:graphicData uri="http://schemas.openxmlformats.org/drawingml/2006/table">
            <a:tbl>
              <a:tblPr firstRow="1" firstCol="1" lastRow="1" lastCol="1" bandRow="1" bandCol="1">
                <a:tableStyleId>{5940675A-B579-460E-94D1-54222C63F5DA}</a:tableStyleId>
              </a:tblPr>
              <a:tblGrid>
                <a:gridCol w="1469390">
                  <a:extLst>
                    <a:ext uri="{9D8B030D-6E8A-4147-A177-3AD203B41FA5}">
                      <a16:colId xmlns:a16="http://schemas.microsoft.com/office/drawing/2014/main" val="1744758595"/>
                    </a:ext>
                  </a:extLst>
                </a:gridCol>
                <a:gridCol w="1496695">
                  <a:extLst>
                    <a:ext uri="{9D8B030D-6E8A-4147-A177-3AD203B41FA5}">
                      <a16:colId xmlns:a16="http://schemas.microsoft.com/office/drawing/2014/main" val="2302088577"/>
                    </a:ext>
                  </a:extLst>
                </a:gridCol>
                <a:gridCol w="1504315">
                  <a:extLst>
                    <a:ext uri="{9D8B030D-6E8A-4147-A177-3AD203B41FA5}">
                      <a16:colId xmlns:a16="http://schemas.microsoft.com/office/drawing/2014/main" val="589941829"/>
                    </a:ext>
                  </a:extLst>
                </a:gridCol>
                <a:gridCol w="1496695">
                  <a:extLst>
                    <a:ext uri="{9D8B030D-6E8A-4147-A177-3AD203B41FA5}">
                      <a16:colId xmlns:a16="http://schemas.microsoft.com/office/drawing/2014/main" val="1590774982"/>
                    </a:ext>
                  </a:extLst>
                </a:gridCol>
              </a:tblGrid>
              <a:tr h="217170">
                <a:tc>
                  <a:txBody>
                    <a:bodyPr/>
                    <a:lstStyle/>
                    <a:p>
                      <a:pPr marL="56515" marR="710565"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b="1" dirty="0">
                          <a:effectLst/>
                        </a:rPr>
                        <a:t>Constraints</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21572023"/>
                  </a:ext>
                </a:extLst>
              </a:tr>
              <a:tr h="177800">
                <a:tc>
                  <a:txBody>
                    <a:bodyPr/>
                    <a:lstStyle/>
                    <a:p>
                      <a:pPr marL="56515" marR="809625" algn="ctr">
                        <a:lnSpc>
                          <a:spcPts val="1300"/>
                        </a:lnSpc>
                        <a:spcAft>
                          <a:spcPts val="0"/>
                        </a:spcAft>
                      </a:pPr>
                      <a:r>
                        <a:rPr lang="en-US" sz="1400" dirty="0">
                          <a:effectLst/>
                        </a:rPr>
                        <a:t>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a:effectLst/>
                        </a:rPr>
                        <a:t>matcode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Primary</a:t>
                      </a:r>
                      <a:r>
                        <a:rPr lang="en-US" sz="1400" spc="-10">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90125641"/>
                  </a:ext>
                </a:extLst>
              </a:tr>
              <a:tr h="179070">
                <a:tc>
                  <a:txBody>
                    <a:bodyPr/>
                    <a:lstStyle/>
                    <a:p>
                      <a:pPr marL="56515" marR="809625" algn="ctr">
                        <a:lnSpc>
                          <a:spcPts val="1315"/>
                        </a:lnSpc>
                        <a:spcAft>
                          <a:spcPts val="0"/>
                        </a:spcAft>
                      </a:pPr>
                      <a:r>
                        <a:rPr lang="en-US" sz="1400" dirty="0">
                          <a:effectLst/>
                        </a:rPr>
                        <a:t>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400">
                          <a:effectLst/>
                        </a:rPr>
                        <a:t>matdesc</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069959374"/>
                  </a:ext>
                </a:extLst>
              </a:tr>
              <a:tr h="177800">
                <a:tc>
                  <a:txBody>
                    <a:bodyPr/>
                    <a:lstStyle/>
                    <a:p>
                      <a:pPr marL="56515" marR="809625" algn="ctr">
                        <a:lnSpc>
                          <a:spcPts val="1300"/>
                        </a:lnSpc>
                        <a:spcAft>
                          <a:spcPts val="0"/>
                        </a:spcAft>
                      </a:pPr>
                      <a:r>
                        <a:rPr lang="en-US" sz="1400" dirty="0">
                          <a:effectLst/>
                        </a:rPr>
                        <a:t>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dirty="0">
                          <a:effectLst/>
                        </a:rPr>
                        <a:t>subgroupcode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48450732"/>
                  </a:ext>
                </a:extLst>
              </a:tr>
              <a:tr h="179070">
                <a:tc>
                  <a:txBody>
                    <a:bodyPr/>
                    <a:lstStyle/>
                    <a:p>
                      <a:pPr marL="56515" marR="809625" algn="ctr">
                        <a:lnSpc>
                          <a:spcPts val="1315"/>
                        </a:lnSpc>
                        <a:spcAft>
                          <a:spcPts val="0"/>
                        </a:spcAft>
                      </a:pP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400" dirty="0">
                          <a:effectLst/>
                        </a:rPr>
                        <a:t>divcode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16268327"/>
                  </a:ext>
                </a:extLst>
              </a:tr>
              <a:tr h="177800">
                <a:tc>
                  <a:txBody>
                    <a:bodyPr/>
                    <a:lstStyle/>
                    <a:p>
                      <a:pPr marL="56515" marR="809625" algn="ctr">
                        <a:lnSpc>
                          <a:spcPts val="1300"/>
                        </a:lnSpc>
                        <a:spcAft>
                          <a:spcPts val="0"/>
                        </a:spcAft>
                      </a:pPr>
                      <a:r>
                        <a:rPr lang="en-US" sz="1400" dirty="0">
                          <a:effectLst/>
                        </a:rPr>
                        <a:t>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dirty="0">
                          <a:effectLst/>
                        </a:rPr>
                        <a:t>loccode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30374857"/>
                  </a:ext>
                </a:extLst>
              </a:tr>
              <a:tr h="177800">
                <a:tc>
                  <a:txBody>
                    <a:bodyPr/>
                    <a:lstStyle/>
                    <a:p>
                      <a:pPr marL="56515" marR="809625" algn="ctr">
                        <a:lnSpc>
                          <a:spcPts val="1300"/>
                        </a:lnSpc>
                        <a:spcAft>
                          <a:spcPts val="0"/>
                        </a:spcAft>
                      </a:pPr>
                      <a:r>
                        <a:rPr lang="en-US" sz="1400" dirty="0">
                          <a:effectLst/>
                        </a:rPr>
                        <a:t>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dirty="0">
                          <a:effectLst/>
                        </a:rPr>
                        <a:t>clicode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5759989"/>
                  </a:ext>
                </a:extLst>
              </a:tr>
              <a:tr h="179705">
                <a:tc>
                  <a:txBody>
                    <a:bodyPr/>
                    <a:lstStyle/>
                    <a:p>
                      <a:pPr marL="56515" marR="809625" algn="ctr">
                        <a:lnSpc>
                          <a:spcPts val="1315"/>
                        </a:lnSpc>
                        <a:spcAft>
                          <a:spcPts val="0"/>
                        </a:spcAft>
                      </a:pPr>
                      <a:r>
                        <a:rPr lang="en-US" sz="1400">
                          <a:effectLst/>
                        </a:rPr>
                        <a:t>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400" dirty="0">
                          <a:effectLst/>
                        </a:rPr>
                        <a:t>userid</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15"/>
                        </a:lnSpc>
                        <a:spcAft>
                          <a:spcPts val="0"/>
                        </a:spcAft>
                      </a:pPr>
                      <a:r>
                        <a:rPr lang="en-US" sz="1400" dirty="0">
                          <a:effectLst/>
                        </a:rPr>
                        <a:t>uniqueidentifier</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38933587"/>
                  </a:ext>
                </a:extLst>
              </a:tr>
              <a:tr h="177800">
                <a:tc>
                  <a:txBody>
                    <a:bodyPr/>
                    <a:lstStyle/>
                    <a:p>
                      <a:pPr marL="56515" marR="809625" algn="ctr">
                        <a:lnSpc>
                          <a:spcPts val="1300"/>
                        </a:lnSpc>
                        <a:spcAft>
                          <a:spcPts val="0"/>
                        </a:spcAft>
                      </a:pPr>
                      <a:r>
                        <a:rPr lang="en-US" sz="1400">
                          <a:effectLst/>
                        </a:rPr>
                        <a:t>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a:effectLst/>
                        </a:rPr>
                        <a:t>sysdate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945">
                        <a:lnSpc>
                          <a:spcPts val="1300"/>
                        </a:lnSpc>
                        <a:spcAft>
                          <a:spcPts val="0"/>
                        </a:spcAft>
                      </a:pPr>
                      <a:r>
                        <a:rPr lang="en-US" sz="1400" dirty="0">
                          <a:effectLst/>
                        </a:rPr>
                        <a:t>datetime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66496646"/>
                  </a:ext>
                </a:extLst>
              </a:tr>
            </a:tbl>
          </a:graphicData>
        </a:graphic>
      </p:graphicFrame>
      <p:sp>
        <p:nvSpPr>
          <p:cNvPr id="6" name="TextBox 5"/>
          <p:cNvSpPr txBox="1"/>
          <p:nvPr/>
        </p:nvSpPr>
        <p:spPr>
          <a:xfrm>
            <a:off x="1816100" y="4495800"/>
            <a:ext cx="4152900" cy="369332"/>
          </a:xfrm>
          <a:prstGeom prst="rect">
            <a:avLst/>
          </a:prstGeom>
          <a:noFill/>
        </p:spPr>
        <p:txBody>
          <a:bodyPr wrap="square" rtlCol="0">
            <a:spAutoFit/>
          </a:bodyPr>
          <a:lstStyle/>
          <a:p>
            <a:r>
              <a:rPr lang="en-US" b="1" dirty="0"/>
              <a:t>Table Name: </a:t>
            </a:r>
            <a:r>
              <a:rPr lang="en-US" b="1" dirty="0" smtClean="0"/>
              <a:t>ChapterMaster</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272986366"/>
              </p:ext>
            </p:extLst>
          </p:nvPr>
        </p:nvGraphicFramePr>
        <p:xfrm>
          <a:off x="1675448" y="4914900"/>
          <a:ext cx="5969000" cy="1730231"/>
        </p:xfrm>
        <a:graphic>
          <a:graphicData uri="http://schemas.openxmlformats.org/drawingml/2006/table">
            <a:tbl>
              <a:tblPr firstRow="1" firstCol="1" lastRow="1" lastCol="1" bandRow="1" bandCol="1">
                <a:tableStyleId>{5940675A-B579-460E-94D1-54222C63F5DA}</a:tableStyleId>
              </a:tblPr>
              <a:tblGrid>
                <a:gridCol w="1475740">
                  <a:extLst>
                    <a:ext uri="{9D8B030D-6E8A-4147-A177-3AD203B41FA5}">
                      <a16:colId xmlns:a16="http://schemas.microsoft.com/office/drawing/2014/main" val="3227273018"/>
                    </a:ext>
                  </a:extLst>
                </a:gridCol>
                <a:gridCol w="1495425">
                  <a:extLst>
                    <a:ext uri="{9D8B030D-6E8A-4147-A177-3AD203B41FA5}">
                      <a16:colId xmlns:a16="http://schemas.microsoft.com/office/drawing/2014/main" val="4255472018"/>
                    </a:ext>
                  </a:extLst>
                </a:gridCol>
                <a:gridCol w="1497330">
                  <a:extLst>
                    <a:ext uri="{9D8B030D-6E8A-4147-A177-3AD203B41FA5}">
                      <a16:colId xmlns:a16="http://schemas.microsoft.com/office/drawing/2014/main" val="2741479987"/>
                    </a:ext>
                  </a:extLst>
                </a:gridCol>
                <a:gridCol w="1500505">
                  <a:extLst>
                    <a:ext uri="{9D8B030D-6E8A-4147-A177-3AD203B41FA5}">
                      <a16:colId xmlns:a16="http://schemas.microsoft.com/office/drawing/2014/main" val="1447425855"/>
                    </a:ext>
                  </a:extLst>
                </a:gridCol>
              </a:tblGrid>
              <a:tr h="244331">
                <a:tc>
                  <a:txBody>
                    <a:bodyPr/>
                    <a:lstStyle/>
                    <a:p>
                      <a:pPr marL="57150" marR="717550" algn="ctr">
                        <a:spcAft>
                          <a:spcPts val="0"/>
                        </a:spcAft>
                      </a:pPr>
                      <a:r>
                        <a:rPr lang="en-US" sz="1400" dirty="0">
                          <a:effectLst/>
                        </a:rPr>
                        <a:t>Field</a:t>
                      </a:r>
                      <a:r>
                        <a:rPr lang="en-US" sz="1400" spc="-10" dirty="0">
                          <a:effectLst/>
                        </a:rPr>
                        <a:t> </a:t>
                      </a:r>
                      <a:r>
                        <a:rPr lang="en-US" sz="1400" dirty="0">
                          <a:effectLst/>
                        </a:rPr>
                        <a:t>No</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Field</a:t>
                      </a:r>
                      <a:r>
                        <a:rPr lang="en-US" sz="1400" spc="-10" dirty="0">
                          <a:effectLst/>
                        </a:rPr>
                        <a:t> </a:t>
                      </a:r>
                      <a:r>
                        <a:rPr lang="en-US" sz="1400" dirty="0">
                          <a:effectLst/>
                        </a:rPr>
                        <a:t>Name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spcAft>
                          <a:spcPts val="0"/>
                        </a:spcAft>
                      </a:pPr>
                      <a:r>
                        <a:rPr lang="en-US" sz="1400" dirty="0">
                          <a:effectLst/>
                        </a:rPr>
                        <a:t>Data</a:t>
                      </a:r>
                      <a:r>
                        <a:rPr lang="en-US" sz="1400" spc="-15" dirty="0">
                          <a:effectLst/>
                        </a:rPr>
                        <a:t> </a:t>
                      </a:r>
                      <a:r>
                        <a:rPr lang="en-US" sz="1400" dirty="0">
                          <a:effectLst/>
                        </a:rPr>
                        <a:t>Type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spcAft>
                          <a:spcPts val="0"/>
                        </a:spcAft>
                      </a:pPr>
                      <a:r>
                        <a:rPr lang="en-US" sz="1400" dirty="0">
                          <a:effectLst/>
                        </a:rPr>
                        <a:t>Constraints</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08111792"/>
                  </a:ext>
                </a:extLst>
              </a:tr>
              <a:tr h="139050">
                <a:tc>
                  <a:txBody>
                    <a:bodyPr/>
                    <a:lstStyle/>
                    <a:p>
                      <a:pPr marL="57150" marR="816610" algn="ctr">
                        <a:lnSpc>
                          <a:spcPts val="1300"/>
                        </a:lnSpc>
                        <a:spcAft>
                          <a:spcPts val="0"/>
                        </a:spcAft>
                      </a:pPr>
                      <a:r>
                        <a:rPr lang="en-US" sz="1200" dirty="0">
                          <a:effectLst/>
                        </a:rPr>
                        <a:t>1.</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dirty="0">
                          <a:effectLst/>
                        </a:rPr>
                        <a:t>catcode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200" dirty="0">
                          <a:effectLst/>
                        </a:rPr>
                        <a:t>varchar(2)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16340566"/>
                  </a:ext>
                </a:extLst>
              </a:tr>
              <a:tr h="140043">
                <a:tc>
                  <a:txBody>
                    <a:bodyPr/>
                    <a:lstStyle/>
                    <a:p>
                      <a:pPr marL="57150" marR="816610" algn="ctr">
                        <a:lnSpc>
                          <a:spcPts val="1305"/>
                        </a:lnSpc>
                        <a:spcBef>
                          <a:spcPts val="10"/>
                        </a:spcBef>
                        <a:spcAft>
                          <a:spcPts val="0"/>
                        </a:spcAft>
                      </a:pPr>
                      <a:r>
                        <a:rPr lang="en-US" sz="1200" dirty="0">
                          <a:effectLst/>
                        </a:rPr>
                        <a:t>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a:effectLst/>
                        </a:rPr>
                        <a:t>chapterno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10"/>
                        </a:spcBef>
                        <a:spcAft>
                          <a:spcPts val="0"/>
                        </a:spcAft>
                      </a:pPr>
                      <a:r>
                        <a:rPr lang="en-US" sz="1200">
                          <a:effectLst/>
                        </a:rPr>
                        <a:t>varchar(15)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5"/>
                        </a:lnSpc>
                        <a:spcBef>
                          <a:spcPts val="10"/>
                        </a:spcBef>
                        <a:spcAft>
                          <a:spcPts val="0"/>
                        </a:spcAft>
                      </a:pPr>
                      <a:r>
                        <a:rPr lang="en-US" sz="1200">
                          <a:effectLst/>
                        </a:rPr>
                        <a:t>Primary</a:t>
                      </a:r>
                      <a:r>
                        <a:rPr lang="en-US" sz="1200" spc="-10">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38771822"/>
                  </a:ext>
                </a:extLst>
              </a:tr>
              <a:tr h="139050">
                <a:tc>
                  <a:txBody>
                    <a:bodyPr/>
                    <a:lstStyle/>
                    <a:p>
                      <a:pPr marL="57150" marR="816610" algn="ctr">
                        <a:lnSpc>
                          <a:spcPts val="1300"/>
                        </a:lnSpc>
                        <a:spcAft>
                          <a:spcPts val="0"/>
                        </a:spcAft>
                      </a:pPr>
                      <a:r>
                        <a:rPr lang="en-US" sz="1200" dirty="0">
                          <a:effectLst/>
                        </a:rPr>
                        <a:t>3.</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chaptername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200">
                          <a:effectLst/>
                        </a:rPr>
                        <a:t>varchar(150)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74916539"/>
                  </a:ext>
                </a:extLst>
              </a:tr>
              <a:tr h="140043">
                <a:tc>
                  <a:txBody>
                    <a:bodyPr/>
                    <a:lstStyle/>
                    <a:p>
                      <a:pPr marL="57150" marR="816610" algn="ctr">
                        <a:lnSpc>
                          <a:spcPts val="1315"/>
                        </a:lnSpc>
                        <a:spcAft>
                          <a:spcPts val="0"/>
                        </a:spcAft>
                      </a:pPr>
                      <a:r>
                        <a:rPr lang="en-US" sz="1200" dirty="0">
                          <a:effectLst/>
                        </a:rPr>
                        <a:t>4.</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dirty="0">
                          <a:effectLst/>
                        </a:rPr>
                        <a:t>divcode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Aft>
                          <a:spcPts val="0"/>
                        </a:spcAft>
                      </a:pPr>
                      <a:r>
                        <a:rPr lang="en-US" sz="12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15"/>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39645052"/>
                  </a:ext>
                </a:extLst>
              </a:tr>
              <a:tr h="139050">
                <a:tc>
                  <a:txBody>
                    <a:bodyPr/>
                    <a:lstStyle/>
                    <a:p>
                      <a:pPr marL="57150" marR="816610" algn="ctr">
                        <a:lnSpc>
                          <a:spcPts val="1300"/>
                        </a:lnSpc>
                        <a:spcAft>
                          <a:spcPts val="0"/>
                        </a:spcAft>
                      </a:pPr>
                      <a:r>
                        <a:rPr lang="en-US" sz="1200" dirty="0">
                          <a:effectLst/>
                        </a:rPr>
                        <a:t>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loccode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2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88482122"/>
                  </a:ext>
                </a:extLst>
              </a:tr>
              <a:tr h="139050">
                <a:tc>
                  <a:txBody>
                    <a:bodyPr/>
                    <a:lstStyle/>
                    <a:p>
                      <a:pPr marL="57150" marR="816610" algn="ctr">
                        <a:lnSpc>
                          <a:spcPts val="1300"/>
                        </a:lnSpc>
                        <a:spcAft>
                          <a:spcPts val="0"/>
                        </a:spcAft>
                      </a:pPr>
                      <a:r>
                        <a:rPr lang="en-US" sz="1200" dirty="0">
                          <a:effectLst/>
                        </a:rPr>
                        <a:t>6.</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clicode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200">
                          <a:effectLst/>
                        </a:rPr>
                        <a:t>varchar(50)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5405">
                        <a:lnSpc>
                          <a:spcPts val="1300"/>
                        </a:lnSpc>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13020845"/>
                  </a:ext>
                </a:extLst>
              </a:tr>
              <a:tr h="140043">
                <a:tc>
                  <a:txBody>
                    <a:bodyPr/>
                    <a:lstStyle/>
                    <a:p>
                      <a:pPr marL="57150" marR="816610" algn="ctr">
                        <a:lnSpc>
                          <a:spcPts val="1305"/>
                        </a:lnSpc>
                        <a:spcBef>
                          <a:spcPts val="10"/>
                        </a:spcBef>
                        <a:spcAft>
                          <a:spcPts val="0"/>
                        </a:spcAft>
                      </a:pPr>
                      <a:r>
                        <a:rPr lang="en-US" sz="1200" dirty="0">
                          <a:effectLst/>
                        </a:rPr>
                        <a:t>7.</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5"/>
                        </a:lnSpc>
                        <a:spcBef>
                          <a:spcPts val="10"/>
                        </a:spcBef>
                        <a:spcAft>
                          <a:spcPts val="0"/>
                        </a:spcAft>
                      </a:pPr>
                      <a:r>
                        <a:rPr lang="en-US" sz="1200">
                          <a:effectLst/>
                        </a:rPr>
                        <a:t>excise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5"/>
                        </a:lnSpc>
                        <a:spcBef>
                          <a:spcPts val="10"/>
                        </a:spcBef>
                        <a:spcAft>
                          <a:spcPts val="0"/>
                        </a:spcAft>
                      </a:pPr>
                      <a:r>
                        <a:rPr lang="en-US" sz="1200">
                          <a:effectLst/>
                        </a:rPr>
                        <a:t>numeric(12,</a:t>
                      </a:r>
                      <a:r>
                        <a:rPr lang="en-US" sz="1200" spc="-20">
                          <a:effectLst/>
                        </a:rPr>
                        <a:t> </a:t>
                      </a:r>
                      <a:r>
                        <a:rPr lang="en-US" sz="1200">
                          <a:effectLst/>
                        </a:rPr>
                        <a:t>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73124295"/>
                  </a:ext>
                </a:extLst>
              </a:tr>
              <a:tr h="139050">
                <a:tc>
                  <a:txBody>
                    <a:bodyPr/>
                    <a:lstStyle/>
                    <a:p>
                      <a:pPr marL="57150" marR="816610" algn="ctr">
                        <a:lnSpc>
                          <a:spcPts val="1300"/>
                        </a:lnSpc>
                        <a:spcAft>
                          <a:spcPts val="0"/>
                        </a:spcAft>
                      </a:pPr>
                      <a:r>
                        <a:rPr lang="en-US" sz="1200" dirty="0">
                          <a:effectLst/>
                        </a:rPr>
                        <a:t>8.</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00"/>
                        </a:lnSpc>
                        <a:spcAft>
                          <a:spcPts val="0"/>
                        </a:spcAft>
                      </a:pPr>
                      <a:r>
                        <a:rPr lang="en-US" sz="1200">
                          <a:effectLst/>
                        </a:rPr>
                        <a:t>cess</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00"/>
                        </a:lnSpc>
                        <a:spcAft>
                          <a:spcPts val="0"/>
                        </a:spcAft>
                      </a:pPr>
                      <a:r>
                        <a:rPr lang="en-US" sz="1200">
                          <a:effectLst/>
                        </a:rPr>
                        <a:t>numeric(12,</a:t>
                      </a:r>
                      <a:r>
                        <a:rPr lang="en-US" sz="1200" spc="-20">
                          <a:effectLst/>
                        </a:rPr>
                        <a:t> </a:t>
                      </a:r>
                      <a:r>
                        <a:rPr lang="en-US" sz="1200">
                          <a:effectLst/>
                        </a:rPr>
                        <a:t>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93098985"/>
                  </a:ext>
                </a:extLst>
              </a:tr>
              <a:tr h="140043">
                <a:tc>
                  <a:txBody>
                    <a:bodyPr/>
                    <a:lstStyle/>
                    <a:p>
                      <a:pPr marL="57150" marR="816610" algn="ctr">
                        <a:lnSpc>
                          <a:spcPts val="1315"/>
                        </a:lnSpc>
                        <a:spcAft>
                          <a:spcPts val="0"/>
                        </a:spcAft>
                      </a:pPr>
                      <a:r>
                        <a:rPr lang="en-US" sz="1200" dirty="0">
                          <a:effectLst/>
                        </a:rPr>
                        <a:t>9.</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lnSpc>
                          <a:spcPts val="1315"/>
                        </a:lnSpc>
                        <a:spcAft>
                          <a:spcPts val="0"/>
                        </a:spcAft>
                      </a:pPr>
                      <a:r>
                        <a:rPr lang="en-US" sz="1200" dirty="0">
                          <a:effectLst/>
                        </a:rPr>
                        <a:t>hsec</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7310">
                        <a:lnSpc>
                          <a:spcPts val="1315"/>
                        </a:lnSpc>
                        <a:spcAft>
                          <a:spcPts val="0"/>
                        </a:spcAft>
                      </a:pPr>
                      <a:r>
                        <a:rPr lang="en-US" sz="1200" dirty="0">
                          <a:effectLst/>
                        </a:rPr>
                        <a:t>numeric(12,</a:t>
                      </a:r>
                      <a:r>
                        <a:rPr lang="en-US" sz="1200" spc="-20" dirty="0">
                          <a:effectLst/>
                        </a:rPr>
                        <a:t> </a:t>
                      </a:r>
                      <a:r>
                        <a:rPr lang="en-US" sz="1200" dirty="0">
                          <a:effectLst/>
                        </a:rPr>
                        <a:t>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26340052"/>
                  </a:ext>
                </a:extLst>
              </a:tr>
            </a:tbl>
          </a:graphicData>
        </a:graphic>
      </p:graphicFrame>
    </p:spTree>
    <p:extLst>
      <p:ext uri="{BB962C8B-B14F-4D97-AF65-F5344CB8AC3E}">
        <p14:creationId xmlns:p14="http://schemas.microsoft.com/office/powerpoint/2010/main" val="40528782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0218" y="238777"/>
            <a:ext cx="6096000" cy="505267"/>
          </a:xfrm>
          <a:prstGeom prst="rect">
            <a:avLst/>
          </a:prstGeom>
        </p:spPr>
        <p:txBody>
          <a:bodyPr>
            <a:spAutoFit/>
          </a:bodyPr>
          <a:lstStyle/>
          <a:p>
            <a:pPr marL="146685">
              <a:spcBef>
                <a:spcPts val="1430"/>
              </a:spcBef>
              <a:spcAft>
                <a:spcPts val="0"/>
              </a:spcAft>
            </a:pPr>
            <a:r>
              <a:rPr lang="en-US" b="1" dirty="0">
                <a:latin typeface="Times New Roman" panose="02020603050405020304" pitchFamily="18" charset="0"/>
                <a:ea typeface="Times New Roman" panose="02020603050405020304" pitchFamily="18" charset="0"/>
              </a:rPr>
              <a:t>Table</a:t>
            </a:r>
            <a:r>
              <a:rPr lang="en-US" b="1" spc="-1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a:t>
            </a:r>
            <a:r>
              <a:rPr lang="en-US" b="1" spc="28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MChapterNo</a:t>
            </a:r>
            <a:endParaRPr lang="en-IN" sz="1600" dirty="0">
              <a:latin typeface="Times New Roman" panose="02020603050405020304" pitchFamily="18" charset="0"/>
              <a:ea typeface="Times New Roman" panose="02020603050405020304" pitchFamily="18" charset="0"/>
            </a:endParaRPr>
          </a:p>
          <a:p>
            <a:pPr>
              <a:spcBef>
                <a:spcPts val="55"/>
              </a:spcBef>
              <a:spcAft>
                <a:spcPts val="0"/>
              </a:spcAft>
            </a:pPr>
            <a:r>
              <a:rPr lang="en-US" sz="800" b="1" dirty="0">
                <a:latin typeface="Cambria" panose="02040503050406030204" pitchFamily="18" charset="0"/>
                <a:ea typeface="Cambria" panose="02040503050406030204" pitchFamily="18" charset="0"/>
                <a:cs typeface="Cambria" panose="02040503050406030204" pitchFamily="18" charset="0"/>
              </a:rPr>
              <a:t> </a:t>
            </a:r>
            <a:endParaRPr lang="en-IN" dirty="0">
              <a:latin typeface="Cambria" panose="02040503050406030204" pitchFamily="18" charset="0"/>
              <a:ea typeface="Cambria" panose="02040503050406030204" pitchFamily="18" charset="0"/>
              <a:cs typeface="Cambria" panose="02040503050406030204" pitchFamily="18" charset="0"/>
            </a:endParaRPr>
          </a:p>
        </p:txBody>
      </p:sp>
      <p:sp>
        <p:nvSpPr>
          <p:cNvPr id="5" name="Rectangle 4"/>
          <p:cNvSpPr/>
          <p:nvPr/>
        </p:nvSpPr>
        <p:spPr>
          <a:xfrm>
            <a:off x="1818460" y="3794000"/>
            <a:ext cx="2859757" cy="369332"/>
          </a:xfrm>
          <a:prstGeom prst="rect">
            <a:avLst/>
          </a:prstGeom>
        </p:spPr>
        <p:txBody>
          <a:bodyPr wrap="none">
            <a:spAutoFit/>
          </a:bodyPr>
          <a:lstStyle/>
          <a:p>
            <a:pPr marL="146685">
              <a:spcBef>
                <a:spcPts val="1425"/>
              </a:spcBef>
              <a:spcAft>
                <a:spcPts val="0"/>
              </a:spcAft>
            </a:pPr>
            <a:r>
              <a:rPr lang="en-US" b="1" dirty="0">
                <a:latin typeface="Times New Roman" panose="02020603050405020304" pitchFamily="18" charset="0"/>
                <a:ea typeface="Times New Roman" panose="02020603050405020304" pitchFamily="18" charset="0"/>
              </a:rPr>
              <a:t>Table</a:t>
            </a:r>
            <a:r>
              <a:rPr lang="en-US" b="1" spc="-1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a:t>
            </a:r>
            <a:r>
              <a:rPr lang="en-US" b="1" spc="28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MSaleseries</a:t>
            </a:r>
            <a:endParaRPr lang="en-IN" sz="1600" dirty="0">
              <a:effectLst/>
              <a:latin typeface="Times New Roman" panose="02020603050405020304" pitchFamily="18" charset="0"/>
              <a:ea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1471916"/>
              </p:ext>
            </p:extLst>
          </p:nvPr>
        </p:nvGraphicFramePr>
        <p:xfrm>
          <a:off x="1650365" y="705167"/>
          <a:ext cx="6642736" cy="1974533"/>
        </p:xfrm>
        <a:graphic>
          <a:graphicData uri="http://schemas.openxmlformats.org/drawingml/2006/table">
            <a:tbl>
              <a:tblPr firstRow="1" firstCol="1" lastRow="1" lastCol="1" bandRow="1" bandCol="1">
                <a:tableStyleId>{5940675A-B579-460E-94D1-54222C63F5DA}</a:tableStyleId>
              </a:tblPr>
              <a:tblGrid>
                <a:gridCol w="1639300">
                  <a:extLst>
                    <a:ext uri="{9D8B030D-6E8A-4147-A177-3AD203B41FA5}">
                      <a16:colId xmlns:a16="http://schemas.microsoft.com/office/drawing/2014/main" val="896913649"/>
                    </a:ext>
                  </a:extLst>
                </a:gridCol>
                <a:gridCol w="1664042">
                  <a:extLst>
                    <a:ext uri="{9D8B030D-6E8A-4147-A177-3AD203B41FA5}">
                      <a16:colId xmlns:a16="http://schemas.microsoft.com/office/drawing/2014/main" val="3947509685"/>
                    </a:ext>
                  </a:extLst>
                </a:gridCol>
                <a:gridCol w="1669697">
                  <a:extLst>
                    <a:ext uri="{9D8B030D-6E8A-4147-A177-3AD203B41FA5}">
                      <a16:colId xmlns:a16="http://schemas.microsoft.com/office/drawing/2014/main" val="883082185"/>
                    </a:ext>
                  </a:extLst>
                </a:gridCol>
                <a:gridCol w="1669697">
                  <a:extLst>
                    <a:ext uri="{9D8B030D-6E8A-4147-A177-3AD203B41FA5}">
                      <a16:colId xmlns:a16="http://schemas.microsoft.com/office/drawing/2014/main" val="4058878016"/>
                    </a:ext>
                  </a:extLst>
                </a:gridCol>
              </a:tblGrid>
              <a:tr h="395870">
                <a:tc>
                  <a:txBody>
                    <a:bodyPr/>
                    <a:lstStyle/>
                    <a:p>
                      <a:pPr marL="57150" marR="714375" algn="ctr">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spcAft>
                          <a:spcPts val="0"/>
                        </a:spcAft>
                      </a:pPr>
                      <a:r>
                        <a:rPr lang="en-US" sz="1400" b="1" dirty="0">
                          <a:effectLst/>
                        </a:rPr>
                        <a:t>Constraints</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15095735"/>
                  </a:ext>
                </a:extLst>
              </a:tr>
              <a:tr h="224835">
                <a:tc>
                  <a:txBody>
                    <a:bodyPr/>
                    <a:lstStyle/>
                    <a:p>
                      <a:pPr marL="57150" marR="813435" algn="ctr">
                        <a:lnSpc>
                          <a:spcPts val="1300"/>
                        </a:lnSpc>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section</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78764719"/>
                  </a:ext>
                </a:extLst>
              </a:tr>
              <a:tr h="224835">
                <a:tc>
                  <a:txBody>
                    <a:bodyPr/>
                    <a:lstStyle/>
                    <a:p>
                      <a:pPr marL="57150" marR="813435" algn="ctr">
                        <a:lnSpc>
                          <a:spcPts val="1300"/>
                        </a:lnSpc>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chapterno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varchar(500)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89539528"/>
                  </a:ext>
                </a:extLst>
              </a:tr>
              <a:tr h="226441">
                <a:tc>
                  <a:txBody>
                    <a:bodyPr/>
                    <a:lstStyle/>
                    <a:p>
                      <a:pPr marL="57150" marR="813435" algn="ctr">
                        <a:lnSpc>
                          <a:spcPts val="1315"/>
                        </a:lnSpc>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Aft>
                          <a:spcPts val="0"/>
                        </a:spcAft>
                      </a:pPr>
                      <a:r>
                        <a:rPr lang="en-US" sz="1400">
                          <a:effectLst/>
                        </a:rPr>
                        <a:t>chaptername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Aft>
                          <a:spcPts val="0"/>
                        </a:spcAft>
                      </a:pPr>
                      <a:r>
                        <a:rPr lang="en-US" sz="1400">
                          <a:effectLst/>
                        </a:rPr>
                        <a:t>varchar(5000)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82071928"/>
                  </a:ext>
                </a:extLst>
              </a:tr>
              <a:tr h="224835">
                <a:tc>
                  <a:txBody>
                    <a:bodyPr/>
                    <a:lstStyle/>
                    <a:p>
                      <a:pPr marL="57150" marR="813435" algn="ctr">
                        <a:lnSpc>
                          <a:spcPts val="1300"/>
                        </a:lnSpc>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dirty="0">
                          <a:effectLst/>
                        </a:rPr>
                        <a:t>divcode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81570959"/>
                  </a:ext>
                </a:extLst>
              </a:tr>
              <a:tr h="226441">
                <a:tc>
                  <a:txBody>
                    <a:bodyPr/>
                    <a:lstStyle/>
                    <a:p>
                      <a:pPr marL="57150" marR="813435" algn="ctr">
                        <a:lnSpc>
                          <a:spcPts val="1315"/>
                        </a:lnSpc>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Aft>
                          <a:spcPts val="0"/>
                        </a:spcAft>
                      </a:pPr>
                      <a:r>
                        <a:rPr lang="en-US" sz="1400">
                          <a:effectLst/>
                        </a:rPr>
                        <a:t>loccode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Aft>
                          <a:spcPts val="0"/>
                        </a:spcAft>
                      </a:pPr>
                      <a:r>
                        <a:rPr lang="en-US" sz="1400">
                          <a:effectLst/>
                        </a:rPr>
                        <a:t>nchar(10)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91087807"/>
                  </a:ext>
                </a:extLst>
              </a:tr>
              <a:tr h="224835">
                <a:tc>
                  <a:txBody>
                    <a:bodyPr/>
                    <a:lstStyle/>
                    <a:p>
                      <a:pPr marL="57150" marR="813435" algn="ctr">
                        <a:lnSpc>
                          <a:spcPts val="1300"/>
                        </a:lnSpc>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nchar(10)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95995397"/>
                  </a:ext>
                </a:extLst>
              </a:tr>
              <a:tr h="226441">
                <a:tc>
                  <a:txBody>
                    <a:bodyPr/>
                    <a:lstStyle/>
                    <a:p>
                      <a:pPr marL="57150" marR="813435" algn="ctr">
                        <a:lnSpc>
                          <a:spcPts val="1315"/>
                        </a:lnSpc>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8580">
                        <a:lnSpc>
                          <a:spcPts val="1315"/>
                        </a:lnSpc>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173468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99989931"/>
              </p:ext>
            </p:extLst>
          </p:nvPr>
        </p:nvGraphicFramePr>
        <p:xfrm>
          <a:off x="1733493" y="4205080"/>
          <a:ext cx="6642736" cy="1834424"/>
        </p:xfrm>
        <a:graphic>
          <a:graphicData uri="http://schemas.openxmlformats.org/drawingml/2006/table">
            <a:tbl>
              <a:tblPr firstRow="1" firstCol="1" lastRow="1" lastCol="1" bandRow="1" bandCol="1">
                <a:tableStyleId>{5940675A-B579-460E-94D1-54222C63F5DA}</a:tableStyleId>
              </a:tblPr>
              <a:tblGrid>
                <a:gridCol w="1642835">
                  <a:extLst>
                    <a:ext uri="{9D8B030D-6E8A-4147-A177-3AD203B41FA5}">
                      <a16:colId xmlns:a16="http://schemas.microsoft.com/office/drawing/2014/main" val="1921237825"/>
                    </a:ext>
                  </a:extLst>
                </a:gridCol>
                <a:gridCol w="1654145">
                  <a:extLst>
                    <a:ext uri="{9D8B030D-6E8A-4147-A177-3AD203B41FA5}">
                      <a16:colId xmlns:a16="http://schemas.microsoft.com/office/drawing/2014/main" val="3798724826"/>
                    </a:ext>
                  </a:extLst>
                </a:gridCol>
                <a:gridCol w="1674645">
                  <a:extLst>
                    <a:ext uri="{9D8B030D-6E8A-4147-A177-3AD203B41FA5}">
                      <a16:colId xmlns:a16="http://schemas.microsoft.com/office/drawing/2014/main" val="1936907352"/>
                    </a:ext>
                  </a:extLst>
                </a:gridCol>
                <a:gridCol w="1671111">
                  <a:extLst>
                    <a:ext uri="{9D8B030D-6E8A-4147-A177-3AD203B41FA5}">
                      <a16:colId xmlns:a16="http://schemas.microsoft.com/office/drawing/2014/main" val="1658677539"/>
                    </a:ext>
                  </a:extLst>
                </a:gridCol>
              </a:tblGrid>
              <a:tr h="363110">
                <a:tc>
                  <a:txBody>
                    <a:bodyPr/>
                    <a:lstStyle/>
                    <a:p>
                      <a:pPr marL="57150" marR="717550"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Aft>
                          <a:spcPts val="0"/>
                        </a:spcAft>
                      </a:pPr>
                      <a:r>
                        <a:rPr lang="en-US" sz="1400" b="1" dirty="0">
                          <a:effectLst/>
                        </a:rPr>
                        <a:t>Constraints</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12484560"/>
                  </a:ext>
                </a:extLst>
              </a:tr>
              <a:tr h="208548">
                <a:tc>
                  <a:txBody>
                    <a:bodyPr/>
                    <a:lstStyle/>
                    <a:p>
                      <a:pPr marL="57150" marR="816610" algn="ctr">
                        <a:lnSpc>
                          <a:spcPts val="1315"/>
                        </a:lnSpc>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Aft>
                          <a:spcPts val="0"/>
                        </a:spcAft>
                      </a:pPr>
                      <a:r>
                        <a:rPr lang="en-US" sz="1400" dirty="0">
                          <a:effectLst/>
                        </a:rPr>
                        <a:t>sordcode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67834106"/>
                  </a:ext>
                </a:extLst>
              </a:tr>
              <a:tr h="207069">
                <a:tc>
                  <a:txBody>
                    <a:bodyPr/>
                    <a:lstStyle/>
                    <a:p>
                      <a:pPr marL="57150" marR="816610" algn="ctr">
                        <a:lnSpc>
                          <a:spcPts val="1300"/>
                        </a:lnSpc>
                        <a:spcAft>
                          <a:spcPts val="0"/>
                        </a:spcAft>
                      </a:pPr>
                      <a:r>
                        <a:rPr lang="en-US" sz="1400" dirty="0">
                          <a:effectLst/>
                        </a:rPr>
                        <a:t>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dirty="0" err="1">
                          <a:effectLst/>
                        </a:rPr>
                        <a:t>sorddesc</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30426433"/>
                  </a:ext>
                </a:extLst>
              </a:tr>
              <a:tr h="207069">
                <a:tc>
                  <a:txBody>
                    <a:bodyPr/>
                    <a:lstStyle/>
                    <a:p>
                      <a:pPr marL="57150" marR="816610" algn="ctr">
                        <a:lnSpc>
                          <a:spcPts val="1300"/>
                        </a:lnSpc>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dirty="0">
                          <a:effectLst/>
                        </a:rPr>
                        <a:t>divcode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48196765"/>
                  </a:ext>
                </a:extLst>
              </a:tr>
              <a:tr h="208548">
                <a:tc>
                  <a:txBody>
                    <a:bodyPr/>
                    <a:lstStyle/>
                    <a:p>
                      <a:pPr marL="57150" marR="816610" algn="ctr">
                        <a:lnSpc>
                          <a:spcPts val="1305"/>
                        </a:lnSpc>
                        <a:spcBef>
                          <a:spcPts val="10"/>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10"/>
                        </a:spcBef>
                        <a:spcAft>
                          <a:spcPts val="0"/>
                        </a:spcAft>
                      </a:pPr>
                      <a:r>
                        <a:rPr lang="en-US" sz="1400" dirty="0">
                          <a:effectLst/>
                        </a:rPr>
                        <a:t>loccode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29679901"/>
                  </a:ext>
                </a:extLst>
              </a:tr>
              <a:tr h="207069">
                <a:tc>
                  <a:txBody>
                    <a:bodyPr/>
                    <a:lstStyle/>
                    <a:p>
                      <a:pPr marL="57150" marR="816610" algn="ctr">
                        <a:lnSpc>
                          <a:spcPts val="1300"/>
                        </a:lnSpc>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28954293"/>
                  </a:ext>
                </a:extLst>
              </a:tr>
              <a:tr h="208548">
                <a:tc>
                  <a:txBody>
                    <a:bodyPr/>
                    <a:lstStyle/>
                    <a:p>
                      <a:pPr marL="57150" marR="816610" algn="ctr">
                        <a:lnSpc>
                          <a:spcPts val="1315"/>
                        </a:lnSpc>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33336293"/>
                  </a:ext>
                </a:extLst>
              </a:tr>
              <a:tr h="207069">
                <a:tc>
                  <a:txBody>
                    <a:bodyPr/>
                    <a:lstStyle/>
                    <a:p>
                      <a:pPr marL="57150" marR="816610" algn="ctr">
                        <a:lnSpc>
                          <a:spcPts val="1300"/>
                        </a:lnSpc>
                        <a:spcAft>
                          <a:spcPts val="0"/>
                        </a:spcAft>
                      </a:pPr>
                      <a:r>
                        <a:rPr lang="en-US" sz="1400" dirty="0">
                          <a:effectLst/>
                        </a:rPr>
                        <a:t>7.</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47141906"/>
                  </a:ext>
                </a:extLst>
              </a:tr>
            </a:tbl>
          </a:graphicData>
        </a:graphic>
      </p:graphicFrame>
    </p:spTree>
    <p:extLst>
      <p:ext uri="{BB962C8B-B14F-4D97-AF65-F5344CB8AC3E}">
        <p14:creationId xmlns:p14="http://schemas.microsoft.com/office/powerpoint/2010/main" val="3001924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089" y="0"/>
            <a:ext cx="8911687" cy="1463040"/>
          </a:xfrm>
        </p:spPr>
        <p:txBody>
          <a:bodyPr>
            <a:noAutofit/>
          </a:bodyPr>
          <a:lstStyle/>
          <a:p>
            <a:pPr lvl="0"/>
            <a:r>
              <a:rPr lang="en-US" sz="1800" b="1" u="sng" dirty="0">
                <a:latin typeface="Times New Roman" pitchFamily="18" charset="0"/>
                <a:cs typeface="Times New Roman" pitchFamily="18" charset="0"/>
              </a:rPr>
              <a:t>Continuous Production</a:t>
            </a:r>
            <a:r>
              <a:rPr lang="en-US" sz="1800" u="sng" dirty="0">
                <a:latin typeface="Times New Roman" pitchFamily="18" charset="0"/>
                <a:cs typeface="Times New Roman" pitchFamily="18" charset="0"/>
              </a:rPr>
              <a:t>:</a:t>
            </a: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r>
              <a:rPr lang="en-US" sz="1800" dirty="0">
                <a:latin typeface="Times New Roman" pitchFamily="18" charset="0"/>
                <a:cs typeface="Times New Roman" pitchFamily="18" charset="0"/>
              </a:rPr>
              <a:t>Continuous Production system is the specialized manufacture of identical products on which the machinery and equipment is fully engaged. The continuous production is normally associated with large quantities and with high rate of demand. Hence the advantage of automatic production is taken. This system is classified as</a:t>
            </a: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endParaRPr lang="en-IN" sz="1800" dirty="0">
              <a:latin typeface="Times New Roman" pitchFamily="18" charset="0"/>
              <a:cs typeface="Times New Roman" pitchFamily="18" charset="0"/>
            </a:endParaRPr>
          </a:p>
        </p:txBody>
      </p:sp>
      <p:sp>
        <p:nvSpPr>
          <p:cNvPr id="3" name="Content Placeholder 2"/>
          <p:cNvSpPr>
            <a:spLocks noGrp="1"/>
          </p:cNvSpPr>
          <p:nvPr>
            <p:ph idx="1"/>
          </p:nvPr>
        </p:nvSpPr>
        <p:spPr>
          <a:xfrm>
            <a:off x="1387430" y="1558834"/>
            <a:ext cx="10804570" cy="5299165"/>
          </a:xfrm>
        </p:spPr>
        <p:txBody>
          <a:bodyPr>
            <a:normAutofit fontScale="25000" lnSpcReduction="20000"/>
          </a:bodyPr>
          <a:lstStyle/>
          <a:p>
            <a:pPr marL="457200" lvl="1" indent="0">
              <a:buNone/>
            </a:pPr>
            <a:r>
              <a:rPr lang="en-US" sz="6400" b="1" dirty="0">
                <a:latin typeface="Times New Roman" pitchFamily="18" charset="0"/>
                <a:cs typeface="Times New Roman" pitchFamily="18" charset="0"/>
              </a:rPr>
              <a:t>Mass Production:</a:t>
            </a:r>
            <a:endParaRPr lang="en-IN" sz="6400" dirty="0">
              <a:latin typeface="Times New Roman" pitchFamily="18" charset="0"/>
              <a:cs typeface="Times New Roman" pitchFamily="18" charset="0"/>
            </a:endParaRPr>
          </a:p>
          <a:p>
            <a:r>
              <a:rPr lang="en-US" sz="6400" dirty="0">
                <a:latin typeface="Times New Roman" pitchFamily="18" charset="0"/>
                <a:cs typeface="Times New Roman" pitchFamily="18" charset="0"/>
              </a:rPr>
              <a:t>Here same type of product is produced to meet the demand of an assembly line or the market. This system needs good planning for material, process, maintenance of machines and instruction to operators. Purchases of materials in bulk quantities is </a:t>
            </a:r>
            <a:r>
              <a:rPr lang="en-US" sz="6400" dirty="0" smtClean="0">
                <a:latin typeface="Times New Roman" pitchFamily="18" charset="0"/>
                <a:cs typeface="Times New Roman" pitchFamily="18" charset="0"/>
              </a:rPr>
              <a:t>advisable.</a:t>
            </a:r>
            <a:endParaRPr lang="en-IN" sz="6400" dirty="0">
              <a:latin typeface="Times New Roman" pitchFamily="18" charset="0"/>
              <a:cs typeface="Times New Roman" pitchFamily="18" charset="0"/>
            </a:endParaRPr>
          </a:p>
          <a:p>
            <a:pPr marL="0" indent="0">
              <a:buNone/>
            </a:pPr>
            <a:r>
              <a:rPr lang="en-IN" sz="6400" b="1" dirty="0">
                <a:latin typeface="Times New Roman" pitchFamily="18" charset="0"/>
                <a:cs typeface="Times New Roman" pitchFamily="18" charset="0"/>
              </a:rPr>
              <a:t>	</a:t>
            </a:r>
            <a:r>
              <a:rPr lang="en-US" sz="6400" b="1" dirty="0" smtClean="0">
                <a:latin typeface="Times New Roman" pitchFamily="18" charset="0"/>
                <a:cs typeface="Times New Roman" pitchFamily="18" charset="0"/>
              </a:rPr>
              <a:t>Flow </a:t>
            </a:r>
            <a:r>
              <a:rPr lang="en-US" sz="6400" b="1" dirty="0">
                <a:latin typeface="Times New Roman" pitchFamily="18" charset="0"/>
                <a:cs typeface="Times New Roman" pitchFamily="18" charset="0"/>
              </a:rPr>
              <a:t>Production:</a:t>
            </a:r>
            <a:endParaRPr lang="en-IN" sz="6400" dirty="0">
              <a:latin typeface="Times New Roman" pitchFamily="18" charset="0"/>
              <a:cs typeface="Times New Roman" pitchFamily="18" charset="0"/>
            </a:endParaRPr>
          </a:p>
          <a:p>
            <a:r>
              <a:rPr lang="en-US" sz="6400" dirty="0">
                <a:latin typeface="Times New Roman" pitchFamily="18" charset="0"/>
                <a:cs typeface="Times New Roman" pitchFamily="18" charset="0"/>
              </a:rPr>
              <a:t>The difference between Mass and Flow Production is the type of product and its relation to the plant. In Mass Production identical products are produced in large numbers. If the demand falls or ceases, the machinery and equipment, after slight modification be used for manufacturing products of similar nature. In flow production, the plant and equipment is designed for a specified product. Hence if the demand falls for the product or ceases, the plant cannot be used for manufacturing other products. It is to be scraped.</a:t>
            </a:r>
            <a:endParaRPr lang="en-IN" sz="6400" dirty="0">
              <a:latin typeface="Times New Roman" pitchFamily="18" charset="0"/>
              <a:cs typeface="Times New Roman" pitchFamily="18" charset="0"/>
            </a:endParaRPr>
          </a:p>
          <a:p>
            <a:r>
              <a:rPr lang="en-US" sz="6400" dirty="0">
                <a:latin typeface="Times New Roman" pitchFamily="18" charset="0"/>
                <a:cs typeface="Times New Roman" pitchFamily="18" charset="0"/>
              </a:rPr>
              <a:t> </a:t>
            </a:r>
            <a:r>
              <a:rPr lang="en-US" sz="6400" dirty="0" smtClean="0">
                <a:latin typeface="Times New Roman" pitchFamily="18" charset="0"/>
                <a:cs typeface="Times New Roman" pitchFamily="18" charset="0"/>
              </a:rPr>
              <a:t>The </a:t>
            </a:r>
            <a:r>
              <a:rPr lang="en-US" sz="6400" dirty="0">
                <a:latin typeface="Times New Roman" pitchFamily="18" charset="0"/>
                <a:cs typeface="Times New Roman" pitchFamily="18" charset="0"/>
              </a:rPr>
              <a:t>examples for the above discussed production system </a:t>
            </a:r>
            <a:r>
              <a:rPr lang="en-US" sz="6400" dirty="0" smtClean="0">
                <a:latin typeface="Times New Roman" pitchFamily="18" charset="0"/>
                <a:cs typeface="Times New Roman" pitchFamily="18" charset="0"/>
              </a:rPr>
              <a:t>are:</a:t>
            </a:r>
          </a:p>
          <a:p>
            <a:pPr lvl="2"/>
            <a:r>
              <a:rPr lang="en-US" sz="6400" b="1" i="1" dirty="0">
                <a:latin typeface="Times New Roman" pitchFamily="18" charset="0"/>
                <a:cs typeface="Times New Roman" pitchFamily="18" charset="0"/>
              </a:rPr>
              <a:t>Job Production Shop</a:t>
            </a:r>
            <a:r>
              <a:rPr lang="en-US" sz="6400" b="1" dirty="0">
                <a:latin typeface="Times New Roman" pitchFamily="18" charset="0"/>
                <a:cs typeface="Times New Roman" pitchFamily="18" charset="0"/>
              </a:rPr>
              <a:t>:</a:t>
            </a:r>
            <a:endParaRPr lang="en-IN" sz="6400" dirty="0">
              <a:latin typeface="Times New Roman" pitchFamily="18" charset="0"/>
              <a:cs typeface="Times New Roman" pitchFamily="18" charset="0"/>
            </a:endParaRPr>
          </a:p>
          <a:p>
            <a:pPr marL="0" indent="0">
              <a:buNone/>
            </a:pPr>
            <a:r>
              <a:rPr lang="en-US" sz="6400" dirty="0" smtClean="0">
                <a:latin typeface="Times New Roman" pitchFamily="18" charset="0"/>
                <a:cs typeface="Times New Roman" pitchFamily="18" charset="0"/>
              </a:rPr>
              <a:t>                       Tailors </a:t>
            </a:r>
            <a:r>
              <a:rPr lang="en-US" sz="6400" dirty="0">
                <a:latin typeface="Times New Roman" pitchFamily="18" charset="0"/>
                <a:cs typeface="Times New Roman" pitchFamily="18" charset="0"/>
              </a:rPr>
              <a:t>shop; cycle and vehicles repair shops, Job typing shops, small Workshops</a:t>
            </a:r>
            <a:r>
              <a:rPr lang="en-US" sz="6400" dirty="0" smtClean="0">
                <a:latin typeface="Times New Roman" pitchFamily="18" charset="0"/>
                <a:cs typeface="Times New Roman" pitchFamily="18" charset="0"/>
              </a:rPr>
              <a:t>.</a:t>
            </a:r>
            <a:r>
              <a:rPr lang="en-US" sz="6400"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lvl="2"/>
            <a:r>
              <a:rPr lang="en-US" sz="6400" b="1" i="1" dirty="0">
                <a:latin typeface="Times New Roman" pitchFamily="18" charset="0"/>
                <a:cs typeface="Times New Roman" pitchFamily="18" charset="0"/>
              </a:rPr>
              <a:t>Batch Production </a:t>
            </a:r>
            <a:r>
              <a:rPr lang="en-US" sz="6400" b="1" i="1" dirty="0" smtClean="0">
                <a:latin typeface="Times New Roman" pitchFamily="18" charset="0"/>
                <a:cs typeface="Times New Roman" pitchFamily="18" charset="0"/>
              </a:rPr>
              <a:t>Shop</a:t>
            </a:r>
            <a:r>
              <a:rPr lang="en-US" sz="6400" dirty="0" smtClean="0">
                <a:latin typeface="Times New Roman" pitchFamily="18" charset="0"/>
                <a:cs typeface="Times New Roman" pitchFamily="18" charset="0"/>
              </a:rPr>
              <a:t>:</a:t>
            </a:r>
          </a:p>
          <a:p>
            <a:pPr marL="914400" lvl="2" indent="0">
              <a:buNone/>
            </a:pPr>
            <a:r>
              <a:rPr lang="en-US" sz="6400" dirty="0">
                <a:latin typeface="Times New Roman" pitchFamily="18" charset="0"/>
                <a:cs typeface="Times New Roman" pitchFamily="18" charset="0"/>
              </a:rPr>
              <a:t> </a:t>
            </a:r>
            <a:r>
              <a:rPr lang="en-US" sz="6400" dirty="0" smtClean="0">
                <a:latin typeface="Times New Roman" pitchFamily="18" charset="0"/>
                <a:cs typeface="Times New Roman" pitchFamily="18" charset="0"/>
              </a:rPr>
              <a:t>   </a:t>
            </a:r>
            <a:r>
              <a:rPr lang="en-US" sz="6400" dirty="0">
                <a:latin typeface="Times New Roman" pitchFamily="18" charset="0"/>
                <a:cs typeface="Times New Roman" pitchFamily="18" charset="0"/>
              </a:rPr>
              <a:t>Tire Production Shops, Readymade dress companies, Cosmetic manufacturing companies...etc</a:t>
            </a:r>
            <a:r>
              <a:rPr lang="en-US" sz="6400" dirty="0" smtClean="0">
                <a:latin typeface="Times New Roman" pitchFamily="18" charset="0"/>
                <a:cs typeface="Times New Roman" pitchFamily="18" charset="0"/>
              </a:rPr>
              <a:t>.</a:t>
            </a:r>
          </a:p>
          <a:p>
            <a:pPr lvl="2"/>
            <a:r>
              <a:rPr lang="en-US" sz="6400" b="1" i="1" dirty="0">
                <a:latin typeface="Times New Roman" pitchFamily="18" charset="0"/>
                <a:cs typeface="Times New Roman" pitchFamily="18" charset="0"/>
              </a:rPr>
              <a:t>Mass Production Shops</a:t>
            </a:r>
            <a:r>
              <a:rPr lang="en-US" sz="6400" dirty="0" smtClean="0">
                <a:latin typeface="Times New Roman" pitchFamily="18" charset="0"/>
                <a:cs typeface="Times New Roman" pitchFamily="18" charset="0"/>
              </a:rPr>
              <a:t>:</a:t>
            </a:r>
          </a:p>
          <a:p>
            <a:pPr marL="914400" lvl="2" indent="0">
              <a:buNone/>
            </a:pPr>
            <a:r>
              <a:rPr lang="en-US" sz="6400" dirty="0" smtClean="0">
                <a:latin typeface="Times New Roman" pitchFamily="18" charset="0"/>
                <a:cs typeface="Times New Roman" pitchFamily="18" charset="0"/>
              </a:rPr>
              <a:t>     Components </a:t>
            </a:r>
            <a:r>
              <a:rPr lang="en-US" sz="6400" dirty="0">
                <a:latin typeface="Times New Roman" pitchFamily="18" charset="0"/>
                <a:cs typeface="Times New Roman" pitchFamily="18" charset="0"/>
              </a:rPr>
              <a:t>of industrial products</a:t>
            </a:r>
            <a:r>
              <a:rPr lang="en-US" sz="6400" dirty="0" smtClean="0">
                <a:latin typeface="Times New Roman" pitchFamily="18" charset="0"/>
                <a:cs typeface="Times New Roman" pitchFamily="18" charset="0"/>
              </a:rPr>
              <a:t>,</a:t>
            </a:r>
          </a:p>
          <a:p>
            <a:pPr lvl="2"/>
            <a:r>
              <a:rPr lang="en-US" sz="6400" b="1" i="1" dirty="0">
                <a:latin typeface="Times New Roman" pitchFamily="18" charset="0"/>
                <a:cs typeface="Times New Roman" pitchFamily="18" charset="0"/>
              </a:rPr>
              <a:t>Flow Production</a:t>
            </a:r>
            <a:r>
              <a:rPr lang="en-US" sz="6400" dirty="0" smtClean="0">
                <a:latin typeface="Times New Roman" pitchFamily="18" charset="0"/>
                <a:cs typeface="Times New Roman" pitchFamily="18" charset="0"/>
              </a:rPr>
              <a:t>:</a:t>
            </a:r>
          </a:p>
          <a:p>
            <a:pPr marL="914400" lvl="2" indent="0">
              <a:buNone/>
            </a:pPr>
            <a:r>
              <a:rPr lang="en-US" sz="6400" dirty="0">
                <a:latin typeface="Times New Roman" pitchFamily="18" charset="0"/>
                <a:cs typeface="Times New Roman" pitchFamily="18" charset="0"/>
              </a:rPr>
              <a:t> </a:t>
            </a:r>
            <a:r>
              <a:rPr lang="en-US" sz="6400" dirty="0" smtClean="0">
                <a:latin typeface="Times New Roman" pitchFamily="18" charset="0"/>
                <a:cs typeface="Times New Roman" pitchFamily="18" charset="0"/>
              </a:rPr>
              <a:t>   </a:t>
            </a:r>
            <a:r>
              <a:rPr lang="en-US" sz="6400" dirty="0">
                <a:latin typeface="Times New Roman" pitchFamily="18" charset="0"/>
                <a:cs typeface="Times New Roman" pitchFamily="18" charset="0"/>
              </a:rPr>
              <a:t>Cement Factory, Sugar factory, Oil refineries...etc.,</a:t>
            </a:r>
            <a:endParaRPr lang="en-IN" sz="6400" dirty="0">
              <a:latin typeface="Times New Roman" pitchFamily="18" charset="0"/>
              <a:cs typeface="Times New Roman" pitchFamily="18" charset="0"/>
            </a:endParaRPr>
          </a:p>
          <a:p>
            <a:pPr marL="914400" lvl="2" indent="0">
              <a:buNone/>
            </a:pPr>
            <a:endParaRPr lang="en-IN" sz="6400" dirty="0">
              <a:latin typeface="Arial" panose="020B0604020202020204" pitchFamily="34" charset="0"/>
              <a:cs typeface="Arial" panose="020B0604020202020204" pitchFamily="34" charset="0"/>
            </a:endParaRPr>
          </a:p>
          <a:p>
            <a:pPr lvl="2"/>
            <a:endParaRPr lang="en-US" dirty="0" smtClean="0"/>
          </a:p>
          <a:p>
            <a:pPr lvl="2"/>
            <a:endParaRPr lang="en-IN" sz="1200" dirty="0"/>
          </a:p>
          <a:p>
            <a:pPr lvl="2"/>
            <a:endParaRPr lang="en-US" dirty="0" smtClean="0"/>
          </a:p>
          <a:p>
            <a:pPr lvl="2"/>
            <a:endParaRPr lang="en-IN" sz="1200" dirty="0" smtClean="0"/>
          </a:p>
          <a:p>
            <a:pPr marL="0" indent="0">
              <a:buNone/>
            </a:pPr>
            <a:r>
              <a:rPr lang="en-US" dirty="0" smtClean="0"/>
              <a:t> </a:t>
            </a:r>
            <a:endParaRPr lang="en-IN" sz="1600" dirty="0" smtClean="0"/>
          </a:p>
          <a:p>
            <a:pPr marL="0" indent="0">
              <a:buNone/>
            </a:pPr>
            <a:r>
              <a:rPr lang="en-US" dirty="0" smtClean="0"/>
              <a:t> </a:t>
            </a:r>
            <a:endParaRPr lang="en-IN" sz="1400" dirty="0" smtClean="0"/>
          </a:p>
          <a:p>
            <a:endParaRPr lang="en-IN"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386858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06956355"/>
              </p:ext>
            </p:extLst>
          </p:nvPr>
        </p:nvGraphicFramePr>
        <p:xfrm>
          <a:off x="1769599" y="496087"/>
          <a:ext cx="6858316" cy="2164715"/>
        </p:xfrm>
        <a:graphic>
          <a:graphicData uri="http://schemas.openxmlformats.org/drawingml/2006/table">
            <a:tbl>
              <a:tblPr firstRow="1" firstCol="1" lastRow="1" lastCol="1" bandRow="1" bandCol="1">
                <a:tableStyleId>{5940675A-B579-460E-94D1-54222C63F5DA}</a:tableStyleId>
              </a:tblPr>
              <a:tblGrid>
                <a:gridCol w="1697791">
                  <a:extLst>
                    <a:ext uri="{9D8B030D-6E8A-4147-A177-3AD203B41FA5}">
                      <a16:colId xmlns:a16="http://schemas.microsoft.com/office/drawing/2014/main" val="2462454188"/>
                    </a:ext>
                  </a:extLst>
                </a:gridCol>
                <a:gridCol w="1704360">
                  <a:extLst>
                    <a:ext uri="{9D8B030D-6E8A-4147-A177-3AD203B41FA5}">
                      <a16:colId xmlns:a16="http://schemas.microsoft.com/office/drawing/2014/main" val="1080140266"/>
                    </a:ext>
                  </a:extLst>
                </a:gridCol>
                <a:gridCol w="1730637">
                  <a:extLst>
                    <a:ext uri="{9D8B030D-6E8A-4147-A177-3AD203B41FA5}">
                      <a16:colId xmlns:a16="http://schemas.microsoft.com/office/drawing/2014/main" val="2791375242"/>
                    </a:ext>
                  </a:extLst>
                </a:gridCol>
                <a:gridCol w="1725528">
                  <a:extLst>
                    <a:ext uri="{9D8B030D-6E8A-4147-A177-3AD203B41FA5}">
                      <a16:colId xmlns:a16="http://schemas.microsoft.com/office/drawing/2014/main" val="3041890729"/>
                    </a:ext>
                  </a:extLst>
                </a:gridCol>
              </a:tblGrid>
              <a:tr h="388194">
                <a:tc>
                  <a:txBody>
                    <a:bodyPr/>
                    <a:lstStyle/>
                    <a:p>
                      <a:pPr marL="57150" marR="718820" algn="ctr">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spcAft>
                          <a:spcPts val="0"/>
                        </a:spcAft>
                      </a:pPr>
                      <a:r>
                        <a:rPr lang="en-US" sz="1400" b="1" dirty="0">
                          <a:effectLst/>
                        </a:rPr>
                        <a:t>Constraints</a:t>
                      </a:r>
                      <a:endParaRPr lang="en-IN" sz="11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27717780"/>
                  </a:ext>
                </a:extLst>
              </a:tr>
              <a:tr h="222164">
                <a:tc>
                  <a:txBody>
                    <a:bodyPr/>
                    <a:lstStyle/>
                    <a:p>
                      <a:pPr marL="57150" marR="817880" algn="ctr">
                        <a:lnSpc>
                          <a:spcPts val="1305"/>
                        </a:lnSpc>
                        <a:spcAft>
                          <a:spcPts val="0"/>
                        </a:spcAft>
                      </a:pPr>
                      <a:r>
                        <a:rPr lang="en-US" sz="1400" dirty="0">
                          <a:effectLst/>
                        </a:rPr>
                        <a:t>1.</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Aft>
                          <a:spcPts val="0"/>
                        </a:spcAft>
                      </a:pPr>
                      <a:r>
                        <a:rPr lang="en-US" sz="1400">
                          <a:effectLst/>
                        </a:rPr>
                        <a:t>slcode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5"/>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46186835"/>
                  </a:ext>
                </a:extLst>
              </a:tr>
              <a:tr h="222955">
                <a:tc>
                  <a:txBody>
                    <a:bodyPr/>
                    <a:lstStyle/>
                    <a:p>
                      <a:pPr marL="57150" marR="817880" algn="ctr">
                        <a:lnSpc>
                          <a:spcPts val="1305"/>
                        </a:lnSpc>
                        <a:spcBef>
                          <a:spcPts val="10"/>
                        </a:spcBef>
                        <a:spcAft>
                          <a:spcPts val="0"/>
                        </a:spcAft>
                      </a:pPr>
                      <a:r>
                        <a:rPr lang="en-US" sz="1400" dirty="0">
                          <a:effectLst/>
                        </a:rPr>
                        <a:t>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10"/>
                        </a:spcBef>
                        <a:spcAft>
                          <a:spcPts val="0"/>
                        </a:spcAft>
                      </a:pPr>
                      <a:r>
                        <a:rPr lang="en-US" sz="1400" dirty="0">
                          <a:effectLst/>
                        </a:rPr>
                        <a:t>sldesc</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11038184"/>
                  </a:ext>
                </a:extLst>
              </a:tr>
              <a:tr h="221373">
                <a:tc>
                  <a:txBody>
                    <a:bodyPr/>
                    <a:lstStyle/>
                    <a:p>
                      <a:pPr marL="57150" marR="817880" algn="ctr">
                        <a:lnSpc>
                          <a:spcPts val="1300"/>
                        </a:lnSpc>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dirty="0">
                          <a:effectLst/>
                        </a:rPr>
                        <a:t>loccode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81257404"/>
                  </a:ext>
                </a:extLst>
              </a:tr>
              <a:tr h="222955">
                <a:tc>
                  <a:txBody>
                    <a:bodyPr/>
                    <a:lstStyle/>
                    <a:p>
                      <a:pPr marL="57150" marR="817880" algn="ctr">
                        <a:lnSpc>
                          <a:spcPts val="1315"/>
                        </a:lnSpc>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15"/>
                        </a:lnSpc>
                        <a:spcAft>
                          <a:spcPts val="0"/>
                        </a:spcAft>
                      </a:pPr>
                      <a:r>
                        <a:rPr lang="en-US" sz="1400" dirty="0">
                          <a:effectLst/>
                        </a:rPr>
                        <a:t>divcode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15"/>
                        </a:lnSpc>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69261335"/>
                  </a:ext>
                </a:extLst>
              </a:tr>
              <a:tr h="221373">
                <a:tc>
                  <a:txBody>
                    <a:bodyPr/>
                    <a:lstStyle/>
                    <a:p>
                      <a:pPr marL="57150" marR="817880" algn="ctr">
                        <a:lnSpc>
                          <a:spcPts val="1300"/>
                        </a:lnSpc>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310">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44636798"/>
                  </a:ext>
                </a:extLst>
              </a:tr>
              <a:tr h="221373">
                <a:tc>
                  <a:txBody>
                    <a:bodyPr/>
                    <a:lstStyle/>
                    <a:p>
                      <a:pPr marL="57150" marR="817880" algn="ctr">
                        <a:lnSpc>
                          <a:spcPts val="1300"/>
                        </a:lnSpc>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dirty="0">
                          <a:effectLst/>
                        </a:rPr>
                        <a:t>uniqueidentifier</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851633461"/>
                  </a:ext>
                </a:extLst>
              </a:tr>
              <a:tr h="222955">
                <a:tc>
                  <a:txBody>
                    <a:bodyPr/>
                    <a:lstStyle/>
                    <a:p>
                      <a:pPr marL="57150" marR="817880" algn="ctr">
                        <a:lnSpc>
                          <a:spcPts val="1305"/>
                        </a:lnSpc>
                        <a:spcBef>
                          <a:spcPts val="10"/>
                        </a:spcBef>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5"/>
                        </a:lnSpc>
                        <a:spcBef>
                          <a:spcPts val="10"/>
                        </a:spcBef>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5"/>
                        </a:lnSpc>
                        <a:spcBef>
                          <a:spcPts val="10"/>
                        </a:spcBef>
                        <a:spcAft>
                          <a:spcPts val="0"/>
                        </a:spcAft>
                      </a:pPr>
                      <a:r>
                        <a:rPr lang="en-US" sz="1400" dirty="0">
                          <a:effectLst/>
                        </a:rPr>
                        <a:t>datetime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70812516"/>
                  </a:ext>
                </a:extLst>
              </a:tr>
              <a:tr h="221373">
                <a:tc>
                  <a:txBody>
                    <a:bodyPr/>
                    <a:lstStyle/>
                    <a:p>
                      <a:pPr marL="57150" marR="817880" algn="ctr">
                        <a:lnSpc>
                          <a:spcPts val="1300"/>
                        </a:lnSpc>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7945">
                        <a:lnSpc>
                          <a:spcPts val="1300"/>
                        </a:lnSpc>
                        <a:spcAft>
                          <a:spcPts val="0"/>
                        </a:spcAft>
                      </a:pPr>
                      <a:r>
                        <a:rPr lang="en-US" sz="1400">
                          <a:effectLst/>
                        </a:rPr>
                        <a:t>ind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lnSpc>
                          <a:spcPts val="1300"/>
                        </a:lnSpc>
                        <a:spcAft>
                          <a:spcPts val="0"/>
                        </a:spcAft>
                      </a:pPr>
                      <a:r>
                        <a:rPr lang="en-US" sz="1400">
                          <a:effectLst/>
                        </a:rPr>
                        <a:t>varchar(1)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41235292"/>
                  </a:ext>
                </a:extLst>
              </a:tr>
            </a:tbl>
          </a:graphicData>
        </a:graphic>
      </p:graphicFrame>
      <p:sp>
        <p:nvSpPr>
          <p:cNvPr id="3" name="TextBox 2"/>
          <p:cNvSpPr txBox="1"/>
          <p:nvPr/>
        </p:nvSpPr>
        <p:spPr>
          <a:xfrm>
            <a:off x="1825017" y="44966"/>
            <a:ext cx="5232400" cy="369332"/>
          </a:xfrm>
          <a:prstGeom prst="rect">
            <a:avLst/>
          </a:prstGeom>
          <a:noFill/>
        </p:spPr>
        <p:txBody>
          <a:bodyPr wrap="square" rtlCol="0">
            <a:spAutoFit/>
          </a:bodyPr>
          <a:lstStyle/>
          <a:p>
            <a:r>
              <a:rPr lang="en-US" b="1" dirty="0"/>
              <a:t>Table Name: </a:t>
            </a:r>
            <a:r>
              <a:rPr lang="en-US" b="1" dirty="0" smtClean="0"/>
              <a:t>MStoragelocation</a:t>
            </a:r>
            <a:endParaRPr lang="en-IN" dirty="0"/>
          </a:p>
        </p:txBody>
      </p:sp>
      <p:sp>
        <p:nvSpPr>
          <p:cNvPr id="4" name="TextBox 3"/>
          <p:cNvSpPr txBox="1"/>
          <p:nvPr/>
        </p:nvSpPr>
        <p:spPr>
          <a:xfrm>
            <a:off x="1825017" y="2996684"/>
            <a:ext cx="4559617" cy="369332"/>
          </a:xfrm>
          <a:prstGeom prst="rect">
            <a:avLst/>
          </a:prstGeom>
          <a:noFill/>
        </p:spPr>
        <p:txBody>
          <a:bodyPr wrap="square" rtlCol="0">
            <a:spAutoFit/>
          </a:bodyPr>
          <a:lstStyle/>
          <a:p>
            <a:r>
              <a:rPr lang="en-US" b="1" dirty="0"/>
              <a:t>Table Name: </a:t>
            </a:r>
            <a:r>
              <a:rPr lang="en-US" b="1" dirty="0" smtClean="0"/>
              <a:t>MM_Pomast</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593765535"/>
              </p:ext>
            </p:extLst>
          </p:nvPr>
        </p:nvGraphicFramePr>
        <p:xfrm>
          <a:off x="1700326" y="3366016"/>
          <a:ext cx="6397852" cy="3264442"/>
        </p:xfrm>
        <a:graphic>
          <a:graphicData uri="http://schemas.openxmlformats.org/drawingml/2006/table">
            <a:tbl>
              <a:tblPr firstRow="1" firstCol="1" lastRow="1" lastCol="1" bandRow="1" bandCol="1">
                <a:tableStyleId>{5940675A-B579-460E-94D1-54222C63F5DA}</a:tableStyleId>
              </a:tblPr>
              <a:tblGrid>
                <a:gridCol w="1600144">
                  <a:extLst>
                    <a:ext uri="{9D8B030D-6E8A-4147-A177-3AD203B41FA5}">
                      <a16:colId xmlns:a16="http://schemas.microsoft.com/office/drawing/2014/main" val="3407163854"/>
                    </a:ext>
                  </a:extLst>
                </a:gridCol>
                <a:gridCol w="1599463">
                  <a:extLst>
                    <a:ext uri="{9D8B030D-6E8A-4147-A177-3AD203B41FA5}">
                      <a16:colId xmlns:a16="http://schemas.microsoft.com/office/drawing/2014/main" val="921910140"/>
                    </a:ext>
                  </a:extLst>
                </a:gridCol>
                <a:gridCol w="1598101">
                  <a:extLst>
                    <a:ext uri="{9D8B030D-6E8A-4147-A177-3AD203B41FA5}">
                      <a16:colId xmlns:a16="http://schemas.microsoft.com/office/drawing/2014/main" val="205094555"/>
                    </a:ext>
                  </a:extLst>
                </a:gridCol>
                <a:gridCol w="1600144">
                  <a:extLst>
                    <a:ext uri="{9D8B030D-6E8A-4147-A177-3AD203B41FA5}">
                      <a16:colId xmlns:a16="http://schemas.microsoft.com/office/drawing/2014/main" val="1831709297"/>
                    </a:ext>
                  </a:extLst>
                </a:gridCol>
              </a:tblGrid>
              <a:tr h="308451">
                <a:tc>
                  <a:txBody>
                    <a:bodyPr/>
                    <a:lstStyle/>
                    <a:p>
                      <a:pPr marL="409575">
                        <a:spcAft>
                          <a:spcPts val="0"/>
                        </a:spcAft>
                      </a:pPr>
                      <a:r>
                        <a:rPr lang="en-US" sz="1400" b="1" dirty="0">
                          <a:effectLst/>
                        </a:rPr>
                        <a:t>Field</a:t>
                      </a:r>
                      <a:r>
                        <a:rPr lang="en-US" sz="1400" b="1" spc="-10" dirty="0">
                          <a:effectLst/>
                        </a:rPr>
                        <a:t> </a:t>
                      </a:r>
                      <a:r>
                        <a:rPr lang="en-US" sz="1400" b="1" dirty="0">
                          <a:effectLst/>
                        </a:rPr>
                        <a:t>No</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Aft>
                          <a:spcPts val="0"/>
                        </a:spcAft>
                      </a:pPr>
                      <a:r>
                        <a:rPr lang="en-US" sz="1400" b="1" dirty="0">
                          <a:effectLst/>
                        </a:rPr>
                        <a:t>Field</a:t>
                      </a:r>
                      <a:r>
                        <a:rPr lang="en-US" sz="1400" b="1" spc="-10" dirty="0">
                          <a:effectLst/>
                        </a:rPr>
                        <a:t> </a:t>
                      </a:r>
                      <a:r>
                        <a:rPr lang="en-US" sz="1400" b="1" dirty="0">
                          <a:effectLst/>
                        </a:rPr>
                        <a:t>Name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Aft>
                          <a:spcPts val="0"/>
                        </a:spcAft>
                      </a:pPr>
                      <a:r>
                        <a:rPr lang="en-US" sz="1400" b="1" dirty="0">
                          <a:effectLst/>
                        </a:rPr>
                        <a:t>Data</a:t>
                      </a:r>
                      <a:r>
                        <a:rPr lang="en-US" sz="1400" b="1" spc="-15" dirty="0">
                          <a:effectLst/>
                        </a:rPr>
                        <a:t> </a:t>
                      </a:r>
                      <a:r>
                        <a:rPr lang="en-US" sz="1400" b="1" dirty="0">
                          <a:effectLst/>
                        </a:rPr>
                        <a:t>Type</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1620" marR="254000" algn="ctr">
                        <a:spcAft>
                          <a:spcPts val="0"/>
                        </a:spcAft>
                      </a:pPr>
                      <a:r>
                        <a:rPr lang="en-US" sz="1400" b="1" dirty="0">
                          <a:effectLst/>
                        </a:rPr>
                        <a:t>Constraints</a:t>
                      </a:r>
                      <a:endParaRPr lang="en-IN" sz="11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56986472"/>
                  </a:ext>
                </a:extLst>
              </a:tr>
              <a:tr h="179930">
                <a:tc>
                  <a:txBody>
                    <a:bodyPr/>
                    <a:lstStyle/>
                    <a:p>
                      <a:pPr marL="261620" marR="598805" algn="ctr">
                        <a:lnSpc>
                          <a:spcPts val="1315"/>
                        </a:lnSpc>
                        <a:spcBef>
                          <a:spcPts val="20"/>
                        </a:spcBef>
                        <a:spcAft>
                          <a:spcPts val="0"/>
                        </a:spcAft>
                      </a:pPr>
                      <a:r>
                        <a:rPr lang="en-US" sz="1200" dirty="0">
                          <a:effectLst/>
                        </a:rPr>
                        <a:t>1.</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15"/>
                        </a:lnSpc>
                        <a:spcBef>
                          <a:spcPts val="20"/>
                        </a:spcBef>
                        <a:spcAft>
                          <a:spcPts val="0"/>
                        </a:spcAft>
                      </a:pPr>
                      <a:r>
                        <a:rPr lang="en-US" sz="1200">
                          <a:effectLst/>
                        </a:rPr>
                        <a:t>doctype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15"/>
                        </a:lnSpc>
                        <a:spcBef>
                          <a:spcPts val="20"/>
                        </a:spcBef>
                        <a:spcAft>
                          <a:spcPts val="0"/>
                        </a:spcAft>
                      </a:pPr>
                      <a:r>
                        <a:rPr lang="en-US" sz="1200" dirty="0">
                          <a:effectLst/>
                        </a:rPr>
                        <a:t>varchar(5)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15"/>
                        </a:lnSpc>
                        <a:spcBef>
                          <a:spcPts val="20"/>
                        </a:spcBef>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09440698"/>
                  </a:ext>
                </a:extLst>
              </a:tr>
              <a:tr h="179930">
                <a:tc>
                  <a:txBody>
                    <a:bodyPr/>
                    <a:lstStyle/>
                    <a:p>
                      <a:pPr marL="261620" marR="598805" algn="ctr">
                        <a:lnSpc>
                          <a:spcPts val="1315"/>
                        </a:lnSpc>
                        <a:spcBef>
                          <a:spcPts val="20"/>
                        </a:spcBef>
                        <a:spcAft>
                          <a:spcPts val="0"/>
                        </a:spcAft>
                      </a:pPr>
                      <a:r>
                        <a:rPr lang="en-US" sz="1200" dirty="0">
                          <a:effectLst/>
                        </a:rPr>
                        <a:t>2.</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15"/>
                        </a:lnSpc>
                        <a:spcBef>
                          <a:spcPts val="20"/>
                        </a:spcBef>
                        <a:spcAft>
                          <a:spcPts val="0"/>
                        </a:spcAft>
                      </a:pPr>
                      <a:r>
                        <a:rPr lang="en-US" sz="1200">
                          <a:effectLst/>
                        </a:rPr>
                        <a:t>fiyear</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15"/>
                        </a:lnSpc>
                        <a:spcBef>
                          <a:spcPts val="20"/>
                        </a:spcBef>
                        <a:spcAft>
                          <a:spcPts val="0"/>
                        </a:spcAft>
                      </a:pPr>
                      <a:r>
                        <a:rPr lang="en-US" sz="1200">
                          <a:effectLst/>
                        </a:rPr>
                        <a:t>varchar(4)</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15"/>
                        </a:lnSpc>
                        <a:spcBef>
                          <a:spcPts val="20"/>
                        </a:spcBef>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15868756"/>
                  </a:ext>
                </a:extLst>
              </a:tr>
              <a:tr h="179930">
                <a:tc>
                  <a:txBody>
                    <a:bodyPr/>
                    <a:lstStyle/>
                    <a:p>
                      <a:pPr marL="261620" marR="598805" algn="ctr">
                        <a:lnSpc>
                          <a:spcPts val="1315"/>
                        </a:lnSpc>
                        <a:spcBef>
                          <a:spcPts val="20"/>
                        </a:spcBef>
                        <a:spcAft>
                          <a:spcPts val="0"/>
                        </a:spcAft>
                      </a:pPr>
                      <a:r>
                        <a:rPr lang="en-US" sz="1200">
                          <a:effectLst/>
                        </a:rPr>
                        <a:t>3.</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15"/>
                        </a:lnSpc>
                        <a:spcBef>
                          <a:spcPts val="20"/>
                        </a:spcBef>
                        <a:spcAft>
                          <a:spcPts val="0"/>
                        </a:spcAft>
                      </a:pPr>
                      <a:r>
                        <a:rPr lang="en-US" sz="1200">
                          <a:effectLst/>
                        </a:rPr>
                        <a:t>povno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15"/>
                        </a:lnSpc>
                        <a:spcBef>
                          <a:spcPts val="20"/>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59080" marR="254000" algn="ctr">
                        <a:lnSpc>
                          <a:spcPts val="1315"/>
                        </a:lnSpc>
                        <a:spcBef>
                          <a:spcPts val="20"/>
                        </a:spcBef>
                        <a:spcAft>
                          <a:spcPts val="0"/>
                        </a:spcAft>
                      </a:pPr>
                      <a:r>
                        <a:rPr lang="en-US" sz="1200">
                          <a:effectLst/>
                        </a:rPr>
                        <a:t>Primary</a:t>
                      </a:r>
                      <a:r>
                        <a:rPr lang="en-US" sz="1200" spc="-10">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30375824"/>
                  </a:ext>
                </a:extLst>
              </a:tr>
              <a:tr h="205634">
                <a:tc>
                  <a:txBody>
                    <a:bodyPr/>
                    <a:lstStyle/>
                    <a:p>
                      <a:pPr marL="261620" marR="598805" algn="ctr">
                        <a:spcBef>
                          <a:spcPts val="115"/>
                        </a:spcBef>
                        <a:spcAft>
                          <a:spcPts val="0"/>
                        </a:spcAft>
                      </a:pPr>
                      <a:r>
                        <a:rPr lang="en-US" sz="1200">
                          <a:effectLst/>
                        </a:rPr>
                        <a:t>4.</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115"/>
                        </a:spcBef>
                        <a:spcAft>
                          <a:spcPts val="0"/>
                        </a:spcAft>
                      </a:pPr>
                      <a:r>
                        <a:rPr lang="en-US" sz="1200">
                          <a:effectLst/>
                        </a:rPr>
                        <a:t>poamendno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115"/>
                        </a:spcBef>
                        <a:spcAft>
                          <a:spcPts val="0"/>
                        </a:spcAft>
                      </a:pPr>
                      <a:r>
                        <a:rPr lang="en-US" sz="1200">
                          <a:effectLst/>
                        </a:rPr>
                        <a:t>varchar(3)</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59177218"/>
                  </a:ext>
                </a:extLst>
              </a:tr>
              <a:tr h="205634">
                <a:tc>
                  <a:txBody>
                    <a:bodyPr/>
                    <a:lstStyle/>
                    <a:p>
                      <a:pPr marL="261620" marR="598805" algn="ctr">
                        <a:spcBef>
                          <a:spcPts val="115"/>
                        </a:spcBef>
                        <a:spcAft>
                          <a:spcPts val="0"/>
                        </a:spcAft>
                      </a:pPr>
                      <a:r>
                        <a:rPr lang="en-US" sz="1200" dirty="0">
                          <a:effectLst/>
                        </a:rPr>
                        <a:t>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15"/>
                        </a:spcBef>
                        <a:spcAft>
                          <a:spcPts val="0"/>
                        </a:spcAft>
                      </a:pPr>
                      <a:r>
                        <a:rPr lang="en-US" sz="1200">
                          <a:effectLst/>
                        </a:rPr>
                        <a:t>namendno</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115"/>
                        </a:spcBef>
                        <a:spcAft>
                          <a:spcPts val="0"/>
                        </a:spcAft>
                      </a:pPr>
                      <a:r>
                        <a:rPr lang="en-US" sz="1200">
                          <a:effectLst/>
                        </a:rPr>
                        <a:t>varchar(3)</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26353720"/>
                  </a:ext>
                </a:extLst>
              </a:tr>
              <a:tr h="205634">
                <a:tc>
                  <a:txBody>
                    <a:bodyPr/>
                    <a:lstStyle/>
                    <a:p>
                      <a:pPr marL="261620" marR="598805" algn="ctr">
                        <a:spcBef>
                          <a:spcPts val="115"/>
                        </a:spcBef>
                        <a:spcAft>
                          <a:spcPts val="0"/>
                        </a:spcAft>
                      </a:pPr>
                      <a:r>
                        <a:rPr lang="en-US" sz="1200" dirty="0">
                          <a:effectLst/>
                        </a:rPr>
                        <a:t>6.</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15"/>
                        </a:spcBef>
                        <a:spcAft>
                          <a:spcPts val="0"/>
                        </a:spcAft>
                      </a:pPr>
                      <a:r>
                        <a:rPr lang="en-US" sz="1200">
                          <a:effectLst/>
                        </a:rPr>
                        <a:t>poamendate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spcBef>
                          <a:spcPts val="115"/>
                        </a:spcBef>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482950447"/>
                  </a:ext>
                </a:extLst>
              </a:tr>
              <a:tr h="179930">
                <a:tc>
                  <a:txBody>
                    <a:bodyPr/>
                    <a:lstStyle/>
                    <a:p>
                      <a:pPr marL="261620" marR="598805" algn="ctr">
                        <a:lnSpc>
                          <a:spcPts val="1315"/>
                        </a:lnSpc>
                        <a:spcBef>
                          <a:spcPts val="20"/>
                        </a:spcBef>
                        <a:spcAft>
                          <a:spcPts val="0"/>
                        </a:spcAft>
                      </a:pPr>
                      <a:r>
                        <a:rPr lang="en-US" sz="1200">
                          <a:effectLst/>
                        </a:rPr>
                        <a:t>7.</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15"/>
                        </a:lnSpc>
                        <a:spcBef>
                          <a:spcPts val="20"/>
                        </a:spcBef>
                        <a:spcAft>
                          <a:spcPts val="0"/>
                        </a:spcAft>
                      </a:pPr>
                      <a:r>
                        <a:rPr lang="en-US" sz="1200">
                          <a:effectLst/>
                        </a:rPr>
                        <a:t>pcode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15"/>
                        </a:lnSpc>
                        <a:spcBef>
                          <a:spcPts val="20"/>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15"/>
                        </a:lnSpc>
                        <a:spcBef>
                          <a:spcPts val="20"/>
                        </a:spcBef>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20857301"/>
                  </a:ext>
                </a:extLst>
              </a:tr>
              <a:tr h="181184">
                <a:tc>
                  <a:txBody>
                    <a:bodyPr/>
                    <a:lstStyle/>
                    <a:p>
                      <a:pPr marL="261620" marR="598805" algn="ctr">
                        <a:lnSpc>
                          <a:spcPts val="1325"/>
                        </a:lnSpc>
                        <a:spcBef>
                          <a:spcPts val="20"/>
                        </a:spcBef>
                        <a:spcAft>
                          <a:spcPts val="0"/>
                        </a:spcAft>
                      </a:pPr>
                      <a:r>
                        <a:rPr lang="en-US" sz="1200" dirty="0">
                          <a:effectLst/>
                        </a:rPr>
                        <a:t>8.</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25"/>
                        </a:lnSpc>
                        <a:spcBef>
                          <a:spcPts val="20"/>
                        </a:spcBef>
                        <a:spcAft>
                          <a:spcPts val="0"/>
                        </a:spcAft>
                      </a:pPr>
                      <a:r>
                        <a:rPr lang="en-US" sz="1200">
                          <a:effectLst/>
                        </a:rPr>
                        <a:t>pordcode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25"/>
                        </a:lnSpc>
                        <a:spcBef>
                          <a:spcPts val="20"/>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25"/>
                        </a:lnSpc>
                        <a:spcBef>
                          <a:spcPts val="20"/>
                        </a:spcBef>
                        <a:spcAft>
                          <a:spcPts val="0"/>
                        </a:spcAft>
                      </a:pPr>
                      <a:r>
                        <a:rPr lang="en-US" sz="1200">
                          <a:effectLst/>
                        </a:rPr>
                        <a:t>Foreign</a:t>
                      </a:r>
                      <a:r>
                        <a:rPr lang="en-US" sz="1200" spc="-15">
                          <a:effectLst/>
                        </a:rPr>
                        <a:t> </a:t>
                      </a:r>
                      <a:r>
                        <a:rPr lang="en-US" sz="1200">
                          <a:effectLst/>
                        </a:rPr>
                        <a:t>Key</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051157223"/>
                  </a:ext>
                </a:extLst>
              </a:tr>
              <a:tr h="205634">
                <a:tc>
                  <a:txBody>
                    <a:bodyPr/>
                    <a:lstStyle/>
                    <a:p>
                      <a:pPr marL="261620" marR="598805" algn="ctr">
                        <a:spcBef>
                          <a:spcPts val="115"/>
                        </a:spcBef>
                        <a:spcAft>
                          <a:spcPts val="0"/>
                        </a:spcAft>
                      </a:pPr>
                      <a:r>
                        <a:rPr lang="en-US" sz="1200">
                          <a:effectLst/>
                        </a:rPr>
                        <a:t>9.</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115"/>
                        </a:spcBef>
                        <a:spcAft>
                          <a:spcPts val="0"/>
                        </a:spcAft>
                      </a:pPr>
                      <a:r>
                        <a:rPr lang="en-US" sz="1200" dirty="0">
                          <a:effectLst/>
                        </a:rPr>
                        <a:t>podate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spcBef>
                          <a:spcPts val="115"/>
                        </a:spcBef>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37177785"/>
                  </a:ext>
                </a:extLst>
              </a:tr>
              <a:tr h="205634">
                <a:tc>
                  <a:txBody>
                    <a:bodyPr/>
                    <a:lstStyle/>
                    <a:p>
                      <a:pPr marL="635" marR="254000" algn="ctr">
                        <a:spcBef>
                          <a:spcPts val="115"/>
                        </a:spcBef>
                        <a:spcAft>
                          <a:spcPts val="0"/>
                        </a:spcAft>
                      </a:pPr>
                      <a:r>
                        <a:rPr lang="en-US" sz="1200">
                          <a:effectLst/>
                        </a:rPr>
                        <a:t>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115"/>
                        </a:spcBef>
                        <a:spcAft>
                          <a:spcPts val="0"/>
                        </a:spcAft>
                      </a:pPr>
                      <a:r>
                        <a:rPr lang="en-US" sz="1200" dirty="0">
                          <a:effectLst/>
                        </a:rPr>
                        <a:t>reqno</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115"/>
                        </a:spcBef>
                        <a:spcAft>
                          <a:spcPts val="0"/>
                        </a:spcAft>
                      </a:pPr>
                      <a:r>
                        <a:rPr lang="en-US" sz="1200">
                          <a:effectLst/>
                        </a:rPr>
                        <a:t>varchar(10)</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09164466"/>
                  </a:ext>
                </a:extLst>
              </a:tr>
              <a:tr h="204381">
                <a:tc>
                  <a:txBody>
                    <a:bodyPr/>
                    <a:lstStyle/>
                    <a:p>
                      <a:pPr marL="635" marR="254000" algn="ctr">
                        <a:spcBef>
                          <a:spcPts val="110"/>
                        </a:spcBef>
                        <a:spcAft>
                          <a:spcPts val="0"/>
                        </a:spcAft>
                      </a:pPr>
                      <a:r>
                        <a:rPr lang="en-US" sz="1200">
                          <a:effectLst/>
                        </a:rPr>
                        <a:t>11.</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110"/>
                        </a:spcBef>
                        <a:spcAft>
                          <a:spcPts val="0"/>
                        </a:spcAft>
                      </a:pPr>
                      <a:r>
                        <a:rPr lang="en-US" sz="1200" dirty="0">
                          <a:effectLst/>
                        </a:rPr>
                        <a:t>reqdate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spcBef>
                          <a:spcPts val="110"/>
                        </a:spcBef>
                        <a:spcAft>
                          <a:spcPts val="0"/>
                        </a:spcAft>
                      </a:pPr>
                      <a:r>
                        <a:rPr lang="en-US" sz="1200" dirty="0">
                          <a:effectLst/>
                        </a:rPr>
                        <a:t>datetime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71553892"/>
                  </a:ext>
                </a:extLst>
              </a:tr>
              <a:tr h="205634">
                <a:tc>
                  <a:txBody>
                    <a:bodyPr/>
                    <a:lstStyle/>
                    <a:p>
                      <a:pPr marL="635" marR="254000" algn="ctr">
                        <a:spcBef>
                          <a:spcPts val="115"/>
                        </a:spcBef>
                        <a:spcAft>
                          <a:spcPts val="0"/>
                        </a:spcAft>
                      </a:pPr>
                      <a:r>
                        <a:rPr lang="en-US" sz="1200">
                          <a:effectLst/>
                        </a:rPr>
                        <a:t>12.</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115"/>
                        </a:spcBef>
                        <a:spcAft>
                          <a:spcPts val="0"/>
                        </a:spcAft>
                      </a:pPr>
                      <a:r>
                        <a:rPr lang="en-US" sz="1200" dirty="0">
                          <a:effectLst/>
                        </a:rPr>
                        <a:t>edate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spcBef>
                          <a:spcPts val="115"/>
                        </a:spcBef>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53607124"/>
                  </a:ext>
                </a:extLst>
              </a:tr>
              <a:tr h="205634">
                <a:tc>
                  <a:txBody>
                    <a:bodyPr/>
                    <a:lstStyle/>
                    <a:p>
                      <a:pPr marL="635" marR="254000" algn="ctr">
                        <a:spcBef>
                          <a:spcPts val="115"/>
                        </a:spcBef>
                        <a:spcAft>
                          <a:spcPts val="0"/>
                        </a:spcAft>
                      </a:pPr>
                      <a:r>
                        <a:rPr lang="en-US" sz="1200">
                          <a:effectLst/>
                        </a:rPr>
                        <a:t>13.</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15"/>
                        </a:spcBef>
                        <a:spcAft>
                          <a:spcPts val="0"/>
                        </a:spcAft>
                      </a:pPr>
                      <a:r>
                        <a:rPr lang="en-US" sz="1200" dirty="0">
                          <a:effectLst/>
                        </a:rPr>
                        <a:t>vdate</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spcBef>
                          <a:spcPts val="115"/>
                        </a:spcBef>
                        <a:spcAft>
                          <a:spcPts val="0"/>
                        </a:spcAft>
                      </a:pPr>
                      <a:r>
                        <a:rPr lang="en-US" sz="1200">
                          <a:effectLst/>
                        </a:rPr>
                        <a:t>datetime</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35612580"/>
                  </a:ext>
                </a:extLst>
              </a:tr>
              <a:tr h="205634">
                <a:tc>
                  <a:txBody>
                    <a:bodyPr/>
                    <a:lstStyle/>
                    <a:p>
                      <a:pPr marL="635" marR="254000" algn="ctr">
                        <a:spcBef>
                          <a:spcPts val="115"/>
                        </a:spcBef>
                        <a:spcAft>
                          <a:spcPts val="0"/>
                        </a:spcAft>
                      </a:pPr>
                      <a:r>
                        <a:rPr lang="en-US" sz="1200">
                          <a:effectLst/>
                        </a:rPr>
                        <a:t>14.</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115"/>
                        </a:spcBef>
                        <a:spcAft>
                          <a:spcPts val="0"/>
                        </a:spcAft>
                      </a:pPr>
                      <a:r>
                        <a:rPr lang="en-US" sz="1200">
                          <a:effectLst/>
                        </a:rPr>
                        <a:t>discamt</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115"/>
                        </a:spcBef>
                        <a:spcAft>
                          <a:spcPts val="0"/>
                        </a:spcAft>
                      </a:pPr>
                      <a:r>
                        <a:rPr lang="en-US" sz="1200" dirty="0">
                          <a:effectLst/>
                        </a:rPr>
                        <a:t>decimal(18,</a:t>
                      </a:r>
                      <a:r>
                        <a:rPr lang="en-US" sz="1200" spc="-15" dirty="0">
                          <a:effectLst/>
                        </a:rPr>
                        <a:t> </a:t>
                      </a:r>
                      <a:r>
                        <a:rPr lang="en-US" sz="1200" dirty="0">
                          <a:effectLst/>
                        </a:rPr>
                        <a:t>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039510216"/>
                  </a:ext>
                </a:extLst>
              </a:tr>
              <a:tr h="205634">
                <a:tc>
                  <a:txBody>
                    <a:bodyPr/>
                    <a:lstStyle/>
                    <a:p>
                      <a:pPr marL="635" marR="254000" algn="ctr">
                        <a:spcBef>
                          <a:spcPts val="115"/>
                        </a:spcBef>
                        <a:spcAft>
                          <a:spcPts val="0"/>
                        </a:spcAft>
                      </a:pPr>
                      <a:r>
                        <a:rPr lang="en-US" sz="1200">
                          <a:effectLst/>
                        </a:rPr>
                        <a:t>15.</a:t>
                      </a:r>
                      <a:endParaRPr lang="en-IN" sz="11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15"/>
                        </a:spcBef>
                        <a:spcAft>
                          <a:spcPts val="0"/>
                        </a:spcAft>
                      </a:pPr>
                      <a:r>
                        <a:rPr lang="en-US" sz="1200" dirty="0">
                          <a:effectLst/>
                        </a:rPr>
                        <a:t>packamt</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115"/>
                        </a:spcBef>
                        <a:spcAft>
                          <a:spcPts val="0"/>
                        </a:spcAft>
                      </a:pPr>
                      <a:r>
                        <a:rPr lang="en-US" sz="1200" dirty="0">
                          <a:effectLst/>
                        </a:rPr>
                        <a:t>decimal(18,</a:t>
                      </a:r>
                      <a:r>
                        <a:rPr lang="en-US" sz="1200" spc="-15" dirty="0">
                          <a:effectLst/>
                        </a:rPr>
                        <a:t> </a:t>
                      </a:r>
                      <a:r>
                        <a:rPr lang="en-US" sz="1200" dirty="0">
                          <a:effectLst/>
                        </a:rPr>
                        <a:t>5)</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1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69451461"/>
                  </a:ext>
                </a:extLst>
              </a:tr>
            </a:tbl>
          </a:graphicData>
        </a:graphic>
      </p:graphicFrame>
    </p:spTree>
    <p:extLst>
      <p:ext uri="{BB962C8B-B14F-4D97-AF65-F5344CB8AC3E}">
        <p14:creationId xmlns:p14="http://schemas.microsoft.com/office/powerpoint/2010/main" val="31710912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37708105"/>
              </p:ext>
            </p:extLst>
          </p:nvPr>
        </p:nvGraphicFramePr>
        <p:xfrm>
          <a:off x="2438945" y="221675"/>
          <a:ext cx="5966459" cy="4399315"/>
        </p:xfrm>
        <a:graphic>
          <a:graphicData uri="http://schemas.openxmlformats.org/drawingml/2006/table">
            <a:tbl>
              <a:tblPr firstRow="1" firstCol="1" lastRow="1" lastCol="1" bandRow="1" bandCol="1">
                <a:tableStyleId>{5940675A-B579-460E-94D1-54222C63F5DA}</a:tableStyleId>
              </a:tblPr>
              <a:tblGrid>
                <a:gridCol w="1492250">
                  <a:extLst>
                    <a:ext uri="{9D8B030D-6E8A-4147-A177-3AD203B41FA5}">
                      <a16:colId xmlns:a16="http://schemas.microsoft.com/office/drawing/2014/main" val="1309112417"/>
                    </a:ext>
                  </a:extLst>
                </a:gridCol>
                <a:gridCol w="1491614">
                  <a:extLst>
                    <a:ext uri="{9D8B030D-6E8A-4147-A177-3AD203B41FA5}">
                      <a16:colId xmlns:a16="http://schemas.microsoft.com/office/drawing/2014/main" val="3592622052"/>
                    </a:ext>
                  </a:extLst>
                </a:gridCol>
                <a:gridCol w="1490345">
                  <a:extLst>
                    <a:ext uri="{9D8B030D-6E8A-4147-A177-3AD203B41FA5}">
                      <a16:colId xmlns:a16="http://schemas.microsoft.com/office/drawing/2014/main" val="4129592762"/>
                    </a:ext>
                  </a:extLst>
                </a:gridCol>
                <a:gridCol w="1492250">
                  <a:extLst>
                    <a:ext uri="{9D8B030D-6E8A-4147-A177-3AD203B41FA5}">
                      <a16:colId xmlns:a16="http://schemas.microsoft.com/office/drawing/2014/main" val="1710388293"/>
                    </a:ext>
                  </a:extLst>
                </a:gridCol>
              </a:tblGrid>
              <a:tr h="142222">
                <a:tc>
                  <a:txBody>
                    <a:bodyPr/>
                    <a:lstStyle/>
                    <a:p>
                      <a:pPr marL="635" marR="254000" algn="ctr">
                        <a:lnSpc>
                          <a:spcPts val="1315"/>
                        </a:lnSpc>
                        <a:spcBef>
                          <a:spcPts val="20"/>
                        </a:spcBef>
                        <a:spcAft>
                          <a:spcPts val="0"/>
                        </a:spcAft>
                      </a:pPr>
                      <a:r>
                        <a:rPr lang="en-US" sz="1200" dirty="0">
                          <a:effectLst/>
                        </a:rPr>
                        <a:t>16.</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15"/>
                        </a:lnSpc>
                        <a:spcBef>
                          <a:spcPts val="20"/>
                        </a:spcBef>
                        <a:spcAft>
                          <a:spcPts val="0"/>
                        </a:spcAft>
                      </a:pPr>
                      <a:r>
                        <a:rPr lang="en-US" sz="1200" dirty="0">
                          <a:effectLst/>
                        </a:rPr>
                        <a:t>stcode</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lnSpc>
                          <a:spcPts val="1315"/>
                        </a:lnSpc>
                        <a:spcBef>
                          <a:spcPts val="20"/>
                        </a:spcBef>
                        <a:spcAft>
                          <a:spcPts val="0"/>
                        </a:spcAft>
                      </a:pPr>
                      <a:r>
                        <a:rPr lang="en-US" sz="1200">
                          <a:effectLst/>
                        </a:rPr>
                        <a:t>varchar(5)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0350" marR="254000" algn="ctr">
                        <a:lnSpc>
                          <a:spcPts val="1315"/>
                        </a:lnSpc>
                        <a:spcBef>
                          <a:spcPts val="20"/>
                        </a:spcBef>
                        <a:spcAft>
                          <a:spcPts val="0"/>
                        </a:spcAft>
                      </a:pPr>
                      <a:r>
                        <a:rPr lang="en-US" sz="1200">
                          <a:effectLst/>
                        </a:rPr>
                        <a:t>Foreign</a:t>
                      </a:r>
                      <a:r>
                        <a:rPr lang="en-US" sz="1200" spc="-15">
                          <a:effectLst/>
                        </a:rPr>
                        <a:t> </a:t>
                      </a:r>
                      <a:r>
                        <a:rPr lang="en-US" sz="1200">
                          <a:effectLst/>
                        </a:rPr>
                        <a:t>Key</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70249728"/>
                  </a:ext>
                </a:extLst>
              </a:tr>
              <a:tr h="142162">
                <a:tc>
                  <a:txBody>
                    <a:bodyPr/>
                    <a:lstStyle/>
                    <a:p>
                      <a:pPr marL="635" marR="254000" algn="ctr">
                        <a:spcBef>
                          <a:spcPts val="115"/>
                        </a:spcBef>
                        <a:spcAft>
                          <a:spcPts val="0"/>
                        </a:spcAft>
                      </a:pPr>
                      <a:r>
                        <a:rPr lang="en-US" sz="1200">
                          <a:effectLst/>
                        </a:rPr>
                        <a:t>17.</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15"/>
                        </a:spcBef>
                        <a:spcAft>
                          <a:spcPts val="0"/>
                        </a:spcAft>
                      </a:pPr>
                      <a:r>
                        <a:rPr lang="en-US" sz="1200">
                          <a:effectLst/>
                        </a:rPr>
                        <a:t>vatper</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spcBef>
                          <a:spcPts val="115"/>
                        </a:spcBef>
                        <a:spcAft>
                          <a:spcPts val="0"/>
                        </a:spcAft>
                      </a:pPr>
                      <a:r>
                        <a:rPr lang="en-US" sz="1200">
                          <a:effectLst/>
                        </a:rPr>
                        <a:t>decimal(6,</a:t>
                      </a:r>
                      <a:r>
                        <a:rPr lang="en-US" sz="1200" spc="-10">
                          <a:effectLst/>
                        </a:rPr>
                        <a:t> </a:t>
                      </a:r>
                      <a:r>
                        <a:rPr lang="en-US" sz="1200">
                          <a:effectLst/>
                        </a:rPr>
                        <a:t>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20727661"/>
                  </a:ext>
                </a:extLst>
              </a:tr>
              <a:tr h="142162">
                <a:tc>
                  <a:txBody>
                    <a:bodyPr/>
                    <a:lstStyle/>
                    <a:p>
                      <a:pPr marL="635" marR="254000" algn="ctr">
                        <a:spcBef>
                          <a:spcPts val="115"/>
                        </a:spcBef>
                        <a:spcAft>
                          <a:spcPts val="0"/>
                        </a:spcAft>
                      </a:pPr>
                      <a:r>
                        <a:rPr lang="en-US" sz="1200">
                          <a:effectLst/>
                        </a:rPr>
                        <a:t>18.</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spcBef>
                          <a:spcPts val="115"/>
                        </a:spcBef>
                        <a:spcAft>
                          <a:spcPts val="0"/>
                        </a:spcAft>
                      </a:pPr>
                      <a:r>
                        <a:rPr lang="en-US" sz="1200">
                          <a:effectLst/>
                        </a:rPr>
                        <a:t>vatamt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94083868"/>
                  </a:ext>
                </a:extLst>
              </a:tr>
              <a:tr h="142162">
                <a:tc>
                  <a:txBody>
                    <a:bodyPr/>
                    <a:lstStyle/>
                    <a:p>
                      <a:pPr marL="635" marR="254000" algn="ctr">
                        <a:spcBef>
                          <a:spcPts val="115"/>
                        </a:spcBef>
                        <a:spcAft>
                          <a:spcPts val="0"/>
                        </a:spcAft>
                      </a:pPr>
                      <a:r>
                        <a:rPr lang="en-US" sz="1200">
                          <a:effectLst/>
                        </a:rPr>
                        <a:t>19.</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830" algn="ctr">
                        <a:spcBef>
                          <a:spcPts val="115"/>
                        </a:spcBef>
                        <a:spcAft>
                          <a:spcPts val="0"/>
                        </a:spcAft>
                      </a:pPr>
                      <a:r>
                        <a:rPr lang="en-US" sz="1200">
                          <a:effectLst/>
                        </a:rPr>
                        <a:t>exper</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spcBef>
                          <a:spcPts val="115"/>
                        </a:spcBef>
                        <a:spcAft>
                          <a:spcPts val="0"/>
                        </a:spcAft>
                      </a:pPr>
                      <a:r>
                        <a:rPr lang="en-US" sz="1200" dirty="0">
                          <a:effectLst/>
                        </a:rPr>
                        <a:t>decimal(6,</a:t>
                      </a:r>
                      <a:r>
                        <a:rPr lang="en-US" sz="1200" spc="-10" dirty="0">
                          <a:effectLst/>
                        </a:rPr>
                        <a:t> </a:t>
                      </a:r>
                      <a:r>
                        <a:rPr lang="en-US" sz="1200" dirty="0">
                          <a:effectLst/>
                        </a:rPr>
                        <a:t>3)</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84554284"/>
                  </a:ext>
                </a:extLst>
              </a:tr>
              <a:tr h="142162">
                <a:tc>
                  <a:txBody>
                    <a:bodyPr/>
                    <a:lstStyle/>
                    <a:p>
                      <a:pPr marL="635" marR="254000" algn="ctr">
                        <a:spcBef>
                          <a:spcPts val="115"/>
                        </a:spcBef>
                        <a:spcAft>
                          <a:spcPts val="0"/>
                        </a:spcAft>
                      </a:pPr>
                      <a:r>
                        <a:rPr lang="en-US" sz="1200" dirty="0">
                          <a:effectLst/>
                        </a:rPr>
                        <a:t>20.</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15"/>
                        </a:spcBef>
                        <a:spcAft>
                          <a:spcPts val="0"/>
                        </a:spcAft>
                      </a:pPr>
                      <a:r>
                        <a:rPr lang="en-US" sz="1200">
                          <a:effectLst/>
                        </a:rPr>
                        <a:t>examt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85214061"/>
                  </a:ext>
                </a:extLst>
              </a:tr>
              <a:tr h="142162">
                <a:tc>
                  <a:txBody>
                    <a:bodyPr/>
                    <a:lstStyle/>
                    <a:p>
                      <a:pPr marL="635" marR="254000" algn="ctr">
                        <a:spcBef>
                          <a:spcPts val="115"/>
                        </a:spcBef>
                        <a:spcAft>
                          <a:spcPts val="0"/>
                        </a:spcAft>
                      </a:pPr>
                      <a:r>
                        <a:rPr lang="en-US" sz="1200" dirty="0">
                          <a:effectLst/>
                        </a:rPr>
                        <a:t>21.</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15"/>
                        </a:spcBef>
                        <a:spcAft>
                          <a:spcPts val="0"/>
                        </a:spcAft>
                      </a:pPr>
                      <a:r>
                        <a:rPr lang="en-US" sz="1200">
                          <a:effectLst/>
                        </a:rPr>
                        <a:t>cessper</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spcBef>
                          <a:spcPts val="115"/>
                        </a:spcBef>
                        <a:spcAft>
                          <a:spcPts val="0"/>
                        </a:spcAft>
                      </a:pPr>
                      <a:r>
                        <a:rPr lang="en-US" sz="1200">
                          <a:effectLst/>
                        </a:rPr>
                        <a:t>decimal(6,</a:t>
                      </a:r>
                      <a:r>
                        <a:rPr lang="en-US" sz="1200" spc="-10">
                          <a:effectLst/>
                        </a:rPr>
                        <a:t> </a:t>
                      </a:r>
                      <a:r>
                        <a:rPr lang="en-US" sz="1200">
                          <a:effectLst/>
                        </a:rPr>
                        <a:t>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01407775"/>
                  </a:ext>
                </a:extLst>
              </a:tr>
              <a:tr h="163248">
                <a:tc>
                  <a:txBody>
                    <a:bodyPr/>
                    <a:lstStyle/>
                    <a:p>
                      <a:pPr marL="635" marR="254000" algn="ctr">
                        <a:spcBef>
                          <a:spcPts val="120"/>
                        </a:spcBef>
                        <a:spcAft>
                          <a:spcPts val="0"/>
                        </a:spcAft>
                      </a:pPr>
                      <a:r>
                        <a:rPr lang="en-US" sz="1200">
                          <a:effectLst/>
                        </a:rPr>
                        <a:t>22.</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20"/>
                        </a:spcBef>
                        <a:spcAft>
                          <a:spcPts val="0"/>
                        </a:spcAft>
                      </a:pPr>
                      <a:r>
                        <a:rPr lang="en-US" sz="1200">
                          <a:effectLst/>
                        </a:rPr>
                        <a:t>cessamt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20"/>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57390233"/>
                  </a:ext>
                </a:extLst>
              </a:tr>
              <a:tr h="142162">
                <a:tc>
                  <a:txBody>
                    <a:bodyPr/>
                    <a:lstStyle/>
                    <a:p>
                      <a:pPr marL="635" marR="254000" algn="ctr">
                        <a:spcBef>
                          <a:spcPts val="115"/>
                        </a:spcBef>
                        <a:spcAft>
                          <a:spcPts val="0"/>
                        </a:spcAft>
                      </a:pPr>
                      <a:r>
                        <a:rPr lang="en-US" sz="1200">
                          <a:effectLst/>
                        </a:rPr>
                        <a:t>23.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830" algn="ctr">
                        <a:spcBef>
                          <a:spcPts val="115"/>
                        </a:spcBef>
                        <a:spcAft>
                          <a:spcPts val="0"/>
                        </a:spcAft>
                      </a:pPr>
                      <a:r>
                        <a:rPr lang="en-US" sz="1200">
                          <a:effectLst/>
                        </a:rPr>
                        <a:t>shecper</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spcBef>
                          <a:spcPts val="115"/>
                        </a:spcBef>
                        <a:spcAft>
                          <a:spcPts val="0"/>
                        </a:spcAft>
                      </a:pPr>
                      <a:r>
                        <a:rPr lang="en-US" sz="1200">
                          <a:effectLst/>
                        </a:rPr>
                        <a:t>decimal(6,</a:t>
                      </a:r>
                      <a:r>
                        <a:rPr lang="en-US" sz="1200" spc="-10">
                          <a:effectLst/>
                        </a:rPr>
                        <a:t> </a:t>
                      </a:r>
                      <a:r>
                        <a:rPr lang="en-US" sz="1200">
                          <a:effectLst/>
                        </a:rPr>
                        <a:t>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14798052"/>
                  </a:ext>
                </a:extLst>
              </a:tr>
              <a:tr h="142162">
                <a:tc>
                  <a:txBody>
                    <a:bodyPr/>
                    <a:lstStyle/>
                    <a:p>
                      <a:pPr marL="635" marR="254000" algn="ctr">
                        <a:spcBef>
                          <a:spcPts val="115"/>
                        </a:spcBef>
                        <a:spcAft>
                          <a:spcPts val="0"/>
                        </a:spcAft>
                      </a:pPr>
                      <a:r>
                        <a:rPr lang="en-US" sz="1200">
                          <a:effectLst/>
                        </a:rPr>
                        <a:t>24.</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15"/>
                        </a:spcBef>
                        <a:spcAft>
                          <a:spcPts val="0"/>
                        </a:spcAft>
                      </a:pPr>
                      <a:r>
                        <a:rPr lang="en-US" sz="1200">
                          <a:effectLst/>
                        </a:rPr>
                        <a:t>shecamt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66828717"/>
                  </a:ext>
                </a:extLst>
              </a:tr>
              <a:tr h="142162">
                <a:tc>
                  <a:txBody>
                    <a:bodyPr/>
                    <a:lstStyle/>
                    <a:p>
                      <a:pPr marL="635" marR="254000" algn="ctr">
                        <a:spcBef>
                          <a:spcPts val="115"/>
                        </a:spcBef>
                        <a:spcAft>
                          <a:spcPts val="0"/>
                        </a:spcAft>
                      </a:pPr>
                      <a:r>
                        <a:rPr lang="en-US" sz="1200">
                          <a:effectLst/>
                        </a:rPr>
                        <a:t>25.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spcBef>
                          <a:spcPts val="115"/>
                        </a:spcBef>
                        <a:spcAft>
                          <a:spcPts val="0"/>
                        </a:spcAft>
                      </a:pPr>
                      <a:r>
                        <a:rPr lang="en-US" sz="1200">
                          <a:effectLst/>
                        </a:rPr>
                        <a:t>addexper</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spcBef>
                          <a:spcPts val="115"/>
                        </a:spcBef>
                        <a:spcAft>
                          <a:spcPts val="0"/>
                        </a:spcAft>
                      </a:pPr>
                      <a:r>
                        <a:rPr lang="en-US" sz="1200">
                          <a:effectLst/>
                        </a:rPr>
                        <a:t>decimal(6,</a:t>
                      </a:r>
                      <a:r>
                        <a:rPr lang="en-US" sz="1200" spc="-10">
                          <a:effectLst/>
                        </a:rPr>
                        <a:t> </a:t>
                      </a:r>
                      <a:r>
                        <a:rPr lang="en-US" sz="1200">
                          <a:effectLst/>
                        </a:rPr>
                        <a:t>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3001336"/>
                  </a:ext>
                </a:extLst>
              </a:tr>
              <a:tr h="142162">
                <a:tc>
                  <a:txBody>
                    <a:bodyPr/>
                    <a:lstStyle/>
                    <a:p>
                      <a:pPr marL="635" marR="254000" algn="ctr">
                        <a:spcBef>
                          <a:spcPts val="115"/>
                        </a:spcBef>
                        <a:spcAft>
                          <a:spcPts val="0"/>
                        </a:spcAft>
                      </a:pPr>
                      <a:r>
                        <a:rPr lang="en-US" sz="1200">
                          <a:effectLst/>
                        </a:rPr>
                        <a:t>26.</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spcBef>
                          <a:spcPts val="115"/>
                        </a:spcBef>
                        <a:spcAft>
                          <a:spcPts val="0"/>
                        </a:spcAft>
                      </a:pPr>
                      <a:r>
                        <a:rPr lang="en-US" sz="1200">
                          <a:effectLst/>
                        </a:rPr>
                        <a:t>addexamt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08978581"/>
                  </a:ext>
                </a:extLst>
              </a:tr>
              <a:tr h="181261">
                <a:tc>
                  <a:txBody>
                    <a:bodyPr/>
                    <a:lstStyle/>
                    <a:p>
                      <a:pPr marL="635" marR="254000" algn="ctr">
                        <a:spcBef>
                          <a:spcPts val="115"/>
                        </a:spcBef>
                        <a:spcAft>
                          <a:spcPts val="0"/>
                        </a:spcAft>
                      </a:pPr>
                      <a:r>
                        <a:rPr lang="en-US" sz="1200">
                          <a:effectLst/>
                        </a:rPr>
                        <a:t>27.</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15"/>
                        </a:spcBef>
                        <a:spcAft>
                          <a:spcPts val="0"/>
                        </a:spcAft>
                      </a:pPr>
                      <a:r>
                        <a:rPr lang="en-US" sz="1200">
                          <a:effectLst/>
                        </a:rPr>
                        <a:t>nccdper</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spcBef>
                          <a:spcPts val="115"/>
                        </a:spcBef>
                        <a:spcAft>
                          <a:spcPts val="0"/>
                        </a:spcAft>
                      </a:pPr>
                      <a:r>
                        <a:rPr lang="en-US" sz="1200">
                          <a:effectLst/>
                        </a:rPr>
                        <a:t>decimal(6,</a:t>
                      </a:r>
                      <a:r>
                        <a:rPr lang="en-US" sz="1200" spc="-10">
                          <a:effectLst/>
                        </a:rPr>
                        <a:t> </a:t>
                      </a:r>
                      <a:r>
                        <a:rPr lang="en-US" sz="1200">
                          <a:effectLst/>
                        </a:rPr>
                        <a:t>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77693978"/>
                  </a:ext>
                </a:extLst>
              </a:tr>
              <a:tr h="142162">
                <a:tc>
                  <a:txBody>
                    <a:bodyPr/>
                    <a:lstStyle/>
                    <a:p>
                      <a:pPr marL="635" marR="254000" algn="ctr">
                        <a:spcBef>
                          <a:spcPts val="115"/>
                        </a:spcBef>
                        <a:spcAft>
                          <a:spcPts val="0"/>
                        </a:spcAft>
                      </a:pPr>
                      <a:r>
                        <a:rPr lang="en-US" sz="1200">
                          <a:effectLst/>
                        </a:rPr>
                        <a:t>28.</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spcBef>
                          <a:spcPts val="115"/>
                        </a:spcBef>
                        <a:spcAft>
                          <a:spcPts val="0"/>
                        </a:spcAft>
                      </a:pPr>
                      <a:r>
                        <a:rPr lang="en-US" sz="1200">
                          <a:effectLst/>
                        </a:rPr>
                        <a:t>nccdamt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dirty="0">
                          <a:effectLst/>
                        </a:rPr>
                        <a:t> </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3734016"/>
                  </a:ext>
                </a:extLst>
              </a:tr>
              <a:tr h="142162">
                <a:tc>
                  <a:txBody>
                    <a:bodyPr/>
                    <a:lstStyle/>
                    <a:p>
                      <a:pPr marL="635" marR="254000" algn="ctr">
                        <a:spcBef>
                          <a:spcPts val="115"/>
                        </a:spcBef>
                        <a:spcAft>
                          <a:spcPts val="0"/>
                        </a:spcAft>
                      </a:pPr>
                      <a:r>
                        <a:rPr lang="en-US" sz="1200">
                          <a:effectLst/>
                        </a:rPr>
                        <a:t>29.</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spcBef>
                          <a:spcPts val="115"/>
                        </a:spcBef>
                        <a:spcAft>
                          <a:spcPts val="0"/>
                        </a:spcAft>
                      </a:pPr>
                      <a:r>
                        <a:rPr lang="en-US" sz="1200">
                          <a:effectLst/>
                        </a:rPr>
                        <a:t>servtaxper</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spcBef>
                          <a:spcPts val="115"/>
                        </a:spcBef>
                        <a:spcAft>
                          <a:spcPts val="0"/>
                        </a:spcAft>
                      </a:pPr>
                      <a:r>
                        <a:rPr lang="en-US" sz="1200">
                          <a:effectLst/>
                        </a:rPr>
                        <a:t>decimal(6,</a:t>
                      </a:r>
                      <a:r>
                        <a:rPr lang="en-US" sz="1200" spc="-10">
                          <a:effectLst/>
                        </a:rPr>
                        <a:t> </a:t>
                      </a:r>
                      <a:r>
                        <a:rPr lang="en-US" sz="1200">
                          <a:effectLst/>
                        </a:rPr>
                        <a:t>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65377957"/>
                  </a:ext>
                </a:extLst>
              </a:tr>
              <a:tr h="142162">
                <a:tc>
                  <a:txBody>
                    <a:bodyPr/>
                    <a:lstStyle/>
                    <a:p>
                      <a:pPr marL="635" marR="254000" algn="ctr">
                        <a:spcBef>
                          <a:spcPts val="115"/>
                        </a:spcBef>
                        <a:spcAft>
                          <a:spcPts val="0"/>
                        </a:spcAft>
                      </a:pPr>
                      <a:r>
                        <a:rPr lang="en-US" sz="1200">
                          <a:effectLst/>
                        </a:rPr>
                        <a:t>30.</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spcBef>
                          <a:spcPts val="115"/>
                        </a:spcBef>
                        <a:spcAft>
                          <a:spcPts val="0"/>
                        </a:spcAft>
                      </a:pPr>
                      <a:r>
                        <a:rPr lang="en-US" sz="1200">
                          <a:effectLst/>
                        </a:rPr>
                        <a:t>servtaxamt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14919925"/>
                  </a:ext>
                </a:extLst>
              </a:tr>
              <a:tr h="159699">
                <a:tc>
                  <a:txBody>
                    <a:bodyPr/>
                    <a:lstStyle/>
                    <a:p>
                      <a:pPr marL="635" marR="254000" algn="ctr">
                        <a:spcBef>
                          <a:spcPts val="115"/>
                        </a:spcBef>
                        <a:spcAft>
                          <a:spcPts val="0"/>
                        </a:spcAft>
                      </a:pPr>
                      <a:r>
                        <a:rPr lang="en-US" sz="1200">
                          <a:effectLst/>
                        </a:rPr>
                        <a:t>31.</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15"/>
                        </a:spcBef>
                        <a:spcAft>
                          <a:spcPts val="0"/>
                        </a:spcAft>
                      </a:pPr>
                      <a:r>
                        <a:rPr lang="en-US" sz="1200">
                          <a:effectLst/>
                        </a:rPr>
                        <a:t>servtaxcessper</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spcBef>
                          <a:spcPts val="115"/>
                        </a:spcBef>
                        <a:spcAft>
                          <a:spcPts val="0"/>
                        </a:spcAft>
                      </a:pPr>
                      <a:r>
                        <a:rPr lang="en-US" sz="1200">
                          <a:effectLst/>
                        </a:rPr>
                        <a:t>decimal(6,</a:t>
                      </a:r>
                      <a:r>
                        <a:rPr lang="en-US" sz="1200" spc="-10">
                          <a:effectLst/>
                        </a:rPr>
                        <a:t> </a:t>
                      </a:r>
                      <a:r>
                        <a:rPr lang="en-US" sz="1200">
                          <a:effectLst/>
                        </a:rPr>
                        <a:t>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43871995"/>
                  </a:ext>
                </a:extLst>
              </a:tr>
              <a:tr h="142162">
                <a:tc>
                  <a:txBody>
                    <a:bodyPr/>
                    <a:lstStyle/>
                    <a:p>
                      <a:pPr marL="635" marR="254000" algn="ctr">
                        <a:spcBef>
                          <a:spcPts val="105"/>
                        </a:spcBef>
                        <a:spcAft>
                          <a:spcPts val="0"/>
                        </a:spcAft>
                      </a:pPr>
                      <a:r>
                        <a:rPr lang="en-US" sz="1200">
                          <a:effectLst/>
                        </a:rPr>
                        <a:t>32.</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05"/>
                        </a:spcBef>
                        <a:spcAft>
                          <a:spcPts val="0"/>
                        </a:spcAft>
                      </a:pPr>
                      <a:r>
                        <a:rPr lang="en-US" sz="1200">
                          <a:effectLst/>
                        </a:rPr>
                        <a:t>servtaxcessamt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0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74176572"/>
                  </a:ext>
                </a:extLst>
              </a:tr>
              <a:tr h="159699">
                <a:tc>
                  <a:txBody>
                    <a:bodyPr/>
                    <a:lstStyle/>
                    <a:p>
                      <a:pPr marL="635" marR="254000" algn="ctr">
                        <a:spcBef>
                          <a:spcPts val="120"/>
                        </a:spcBef>
                        <a:spcAft>
                          <a:spcPts val="0"/>
                        </a:spcAft>
                      </a:pPr>
                      <a:r>
                        <a:rPr lang="en-US" sz="1200">
                          <a:effectLst/>
                        </a:rPr>
                        <a:t>33.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20"/>
                        </a:spcBef>
                        <a:spcAft>
                          <a:spcPts val="0"/>
                        </a:spcAft>
                      </a:pPr>
                      <a:r>
                        <a:rPr lang="en-US" sz="1200">
                          <a:effectLst/>
                        </a:rPr>
                        <a:t>servtaxshecper</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spcBef>
                          <a:spcPts val="120"/>
                        </a:spcBef>
                        <a:spcAft>
                          <a:spcPts val="0"/>
                        </a:spcAft>
                      </a:pPr>
                      <a:r>
                        <a:rPr lang="en-US" sz="1200">
                          <a:effectLst/>
                        </a:rPr>
                        <a:t>decimal(6,</a:t>
                      </a:r>
                      <a:r>
                        <a:rPr lang="en-US" sz="1200" spc="-10">
                          <a:effectLst/>
                        </a:rPr>
                        <a:t> </a:t>
                      </a:r>
                      <a:r>
                        <a:rPr lang="en-US" sz="1200">
                          <a:effectLst/>
                        </a:rPr>
                        <a:t>3)</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36873287"/>
                  </a:ext>
                </a:extLst>
              </a:tr>
              <a:tr h="191639">
                <a:tc>
                  <a:txBody>
                    <a:bodyPr/>
                    <a:lstStyle/>
                    <a:p>
                      <a:pPr marL="635" marR="254000" algn="ctr">
                        <a:spcBef>
                          <a:spcPts val="115"/>
                        </a:spcBef>
                        <a:spcAft>
                          <a:spcPts val="0"/>
                        </a:spcAft>
                      </a:pPr>
                      <a:r>
                        <a:rPr lang="en-US" sz="1200">
                          <a:effectLst/>
                        </a:rPr>
                        <a:t>34.</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15"/>
                        </a:spcBef>
                        <a:spcAft>
                          <a:spcPts val="0"/>
                        </a:spcAft>
                      </a:pPr>
                      <a:r>
                        <a:rPr lang="en-US" sz="1200">
                          <a:effectLst/>
                        </a:rPr>
                        <a:t>servtaxshecamt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85287516"/>
                  </a:ext>
                </a:extLst>
              </a:tr>
              <a:tr h="159698">
                <a:tc>
                  <a:txBody>
                    <a:bodyPr/>
                    <a:lstStyle/>
                    <a:p>
                      <a:pPr marL="635" marR="254000" algn="ctr">
                        <a:spcBef>
                          <a:spcPts val="115"/>
                        </a:spcBef>
                        <a:spcAft>
                          <a:spcPts val="0"/>
                        </a:spcAft>
                      </a:pPr>
                      <a:r>
                        <a:rPr lang="en-US" sz="1200">
                          <a:effectLst/>
                        </a:rPr>
                        <a:t>35.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spcBef>
                          <a:spcPts val="115"/>
                        </a:spcBef>
                        <a:spcAft>
                          <a:spcPts val="0"/>
                        </a:spcAft>
                      </a:pPr>
                      <a:r>
                        <a:rPr lang="en-US" sz="1200">
                          <a:effectLst/>
                        </a:rPr>
                        <a:t>tottaxbleamt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dirty="0">
                          <a:effectLst/>
                        </a:rPr>
                        <a:t>decimal(18,</a:t>
                      </a:r>
                      <a:r>
                        <a:rPr lang="en-US" sz="1200" spc="-15" dirty="0">
                          <a:effectLst/>
                        </a:rPr>
                        <a:t> </a:t>
                      </a:r>
                      <a:r>
                        <a:rPr lang="en-US" sz="1200" dirty="0">
                          <a:effectLst/>
                        </a:rPr>
                        <a:t>5)</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19854269"/>
                  </a:ext>
                </a:extLst>
              </a:tr>
              <a:tr h="142162">
                <a:tc>
                  <a:txBody>
                    <a:bodyPr/>
                    <a:lstStyle/>
                    <a:p>
                      <a:pPr marL="635" marR="254000" algn="ctr">
                        <a:spcBef>
                          <a:spcPts val="115"/>
                        </a:spcBef>
                        <a:spcAft>
                          <a:spcPts val="0"/>
                        </a:spcAft>
                      </a:pPr>
                      <a:r>
                        <a:rPr lang="en-US" sz="1200">
                          <a:effectLst/>
                        </a:rPr>
                        <a:t>36.</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15"/>
                        </a:spcBef>
                        <a:spcAft>
                          <a:spcPts val="0"/>
                        </a:spcAft>
                      </a:pPr>
                      <a:r>
                        <a:rPr lang="en-US" sz="1200">
                          <a:effectLst/>
                        </a:rPr>
                        <a:t>octamt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73802505"/>
                  </a:ext>
                </a:extLst>
              </a:tr>
              <a:tr h="142162">
                <a:tc>
                  <a:txBody>
                    <a:bodyPr/>
                    <a:lstStyle/>
                    <a:p>
                      <a:pPr marL="635" marR="254000" algn="ctr">
                        <a:spcBef>
                          <a:spcPts val="115"/>
                        </a:spcBef>
                        <a:spcAft>
                          <a:spcPts val="0"/>
                        </a:spcAft>
                      </a:pPr>
                      <a:r>
                        <a:rPr lang="en-US" sz="1200">
                          <a:effectLst/>
                        </a:rPr>
                        <a:t>37.</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spcBef>
                          <a:spcPts val="115"/>
                        </a:spcBef>
                        <a:spcAft>
                          <a:spcPts val="0"/>
                        </a:spcAft>
                      </a:pPr>
                      <a:r>
                        <a:rPr lang="en-US" sz="1200">
                          <a:effectLst/>
                        </a:rPr>
                        <a:t>freightamt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a:effectLst/>
                        </a:rPr>
                        <a:t> </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06373146"/>
                  </a:ext>
                </a:extLst>
              </a:tr>
              <a:tr h="210855">
                <a:tc>
                  <a:txBody>
                    <a:bodyPr/>
                    <a:lstStyle/>
                    <a:p>
                      <a:pPr marL="635" marR="254000" algn="ctr">
                        <a:spcBef>
                          <a:spcPts val="115"/>
                        </a:spcBef>
                        <a:spcAft>
                          <a:spcPts val="0"/>
                        </a:spcAft>
                      </a:pPr>
                      <a:r>
                        <a:rPr lang="en-US" sz="1200">
                          <a:effectLst/>
                        </a:rPr>
                        <a:t>38.</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15"/>
                        </a:spcBef>
                        <a:spcAft>
                          <a:spcPts val="0"/>
                        </a:spcAft>
                      </a:pPr>
                      <a:r>
                        <a:rPr lang="en-US" sz="1200">
                          <a:effectLst/>
                        </a:rPr>
                        <a:t>netamt</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spcBef>
                          <a:spcPts val="115"/>
                        </a:spcBef>
                        <a:spcAft>
                          <a:spcPts val="0"/>
                        </a:spcAft>
                      </a:pPr>
                      <a:r>
                        <a:rPr lang="en-US" sz="1200">
                          <a:effectLst/>
                        </a:rPr>
                        <a:t>decimal(18,</a:t>
                      </a:r>
                      <a:r>
                        <a:rPr lang="en-US" sz="1200" spc="-15">
                          <a:effectLst/>
                        </a:rPr>
                        <a:t> </a:t>
                      </a:r>
                      <a:r>
                        <a:rPr lang="en-US" sz="12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200" dirty="0">
                          <a:effectLst/>
                        </a:rPr>
                        <a:t> </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2629700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786951791"/>
              </p:ext>
            </p:extLst>
          </p:nvPr>
        </p:nvGraphicFramePr>
        <p:xfrm>
          <a:off x="2424545" y="4655128"/>
          <a:ext cx="5999020" cy="152401"/>
        </p:xfrm>
        <a:graphic>
          <a:graphicData uri="http://schemas.openxmlformats.org/drawingml/2006/table">
            <a:tbl>
              <a:tblPr firstRow="1" firstCol="1" lastRow="1" lastCol="1" bandRow="1" bandCol="1">
                <a:tableStyleId>{5940675A-B579-460E-94D1-54222C63F5DA}</a:tableStyleId>
              </a:tblPr>
              <a:tblGrid>
                <a:gridCol w="1479211">
                  <a:extLst>
                    <a:ext uri="{9D8B030D-6E8A-4147-A177-3AD203B41FA5}">
                      <a16:colId xmlns:a16="http://schemas.microsoft.com/office/drawing/2014/main" val="2041512383"/>
                    </a:ext>
                  </a:extLst>
                </a:gridCol>
                <a:gridCol w="1451817">
                  <a:extLst>
                    <a:ext uri="{9D8B030D-6E8A-4147-A177-3AD203B41FA5}">
                      <a16:colId xmlns:a16="http://schemas.microsoft.com/office/drawing/2014/main" val="2558644204"/>
                    </a:ext>
                  </a:extLst>
                </a:gridCol>
                <a:gridCol w="1506603">
                  <a:extLst>
                    <a:ext uri="{9D8B030D-6E8A-4147-A177-3AD203B41FA5}">
                      <a16:colId xmlns:a16="http://schemas.microsoft.com/office/drawing/2014/main" val="251084895"/>
                    </a:ext>
                  </a:extLst>
                </a:gridCol>
                <a:gridCol w="1561389">
                  <a:extLst>
                    <a:ext uri="{9D8B030D-6E8A-4147-A177-3AD203B41FA5}">
                      <a16:colId xmlns:a16="http://schemas.microsoft.com/office/drawing/2014/main" val="3166068058"/>
                    </a:ext>
                  </a:extLst>
                </a:gridCol>
              </a:tblGrid>
              <a:tr h="152401">
                <a:tc>
                  <a:txBody>
                    <a:bodyPr/>
                    <a:lstStyle/>
                    <a:p>
                      <a:pPr marL="635" marR="254000" algn="ctr">
                        <a:spcBef>
                          <a:spcPts val="115"/>
                        </a:spcBef>
                        <a:spcAft>
                          <a:spcPts val="0"/>
                        </a:spcAft>
                      </a:pPr>
                      <a:r>
                        <a:rPr lang="en-US" sz="1000" dirty="0">
                          <a:effectLst/>
                        </a:rPr>
                        <a:t>39.</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115"/>
                        </a:spcBef>
                        <a:spcAft>
                          <a:spcPts val="0"/>
                        </a:spcAft>
                      </a:pPr>
                      <a:r>
                        <a:rPr lang="en-US" sz="1000" dirty="0">
                          <a:effectLst/>
                        </a:rPr>
                        <a:t>conf</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115"/>
                        </a:spcBef>
                        <a:spcAft>
                          <a:spcPts val="0"/>
                        </a:spcAft>
                      </a:pPr>
                      <a:r>
                        <a:rPr lang="en-US" sz="1000" dirty="0">
                          <a:effectLst/>
                        </a:rPr>
                        <a:t>varchar(1)</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28197911"/>
                  </a:ext>
                </a:extLst>
              </a:tr>
            </a:tbl>
          </a:graphicData>
        </a:graphic>
      </p:graphicFrame>
      <p:sp>
        <p:nvSpPr>
          <p:cNvPr id="5" name="Rectangle 1"/>
          <p:cNvSpPr>
            <a:spLocks noChangeArrowheads="1"/>
          </p:cNvSpPr>
          <p:nvPr/>
        </p:nvSpPr>
        <p:spPr bwMode="auto">
          <a:xfrm>
            <a:off x="7249737" y="15874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1461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3622322"/>
              </p:ext>
            </p:extLst>
          </p:nvPr>
        </p:nvGraphicFramePr>
        <p:xfrm>
          <a:off x="2452254" y="748638"/>
          <a:ext cx="8188036" cy="4683483"/>
        </p:xfrm>
        <a:graphic>
          <a:graphicData uri="http://schemas.openxmlformats.org/drawingml/2006/table">
            <a:tbl>
              <a:tblPr firstRow="1" firstCol="1" lastRow="1" lastCol="1" bandRow="1" bandCol="1">
                <a:tableStyleId>{5940675A-B579-460E-94D1-54222C63F5DA}</a:tableStyleId>
              </a:tblPr>
              <a:tblGrid>
                <a:gridCol w="2047880">
                  <a:extLst>
                    <a:ext uri="{9D8B030D-6E8A-4147-A177-3AD203B41FA5}">
                      <a16:colId xmlns:a16="http://schemas.microsoft.com/office/drawing/2014/main" val="117288663"/>
                    </a:ext>
                  </a:extLst>
                </a:gridCol>
                <a:gridCol w="2047010">
                  <a:extLst>
                    <a:ext uri="{9D8B030D-6E8A-4147-A177-3AD203B41FA5}">
                      <a16:colId xmlns:a16="http://schemas.microsoft.com/office/drawing/2014/main" val="68034725"/>
                    </a:ext>
                  </a:extLst>
                </a:gridCol>
                <a:gridCol w="2045266">
                  <a:extLst>
                    <a:ext uri="{9D8B030D-6E8A-4147-A177-3AD203B41FA5}">
                      <a16:colId xmlns:a16="http://schemas.microsoft.com/office/drawing/2014/main" val="151682681"/>
                    </a:ext>
                  </a:extLst>
                </a:gridCol>
                <a:gridCol w="2047880">
                  <a:extLst>
                    <a:ext uri="{9D8B030D-6E8A-4147-A177-3AD203B41FA5}">
                      <a16:colId xmlns:a16="http://schemas.microsoft.com/office/drawing/2014/main" val="2273687793"/>
                    </a:ext>
                  </a:extLst>
                </a:gridCol>
              </a:tblGrid>
              <a:tr h="223023">
                <a:tc>
                  <a:txBody>
                    <a:bodyPr/>
                    <a:lstStyle/>
                    <a:p>
                      <a:pPr marL="516255">
                        <a:spcBef>
                          <a:spcPts val="70"/>
                        </a:spcBef>
                        <a:spcAft>
                          <a:spcPts val="0"/>
                        </a:spcAft>
                      </a:pPr>
                      <a:r>
                        <a:rPr lang="en-US" sz="1400" dirty="0">
                          <a:effectLst/>
                        </a:rPr>
                        <a:t>40.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640" algn="ctr">
                        <a:spcBef>
                          <a:spcPts val="70"/>
                        </a:spcBef>
                        <a:spcAft>
                          <a:spcPts val="0"/>
                        </a:spcAft>
                      </a:pPr>
                      <a:r>
                        <a:rPr lang="en-US" sz="1400">
                          <a:effectLst/>
                        </a:rPr>
                        <a:t>ccode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70"/>
                        </a:spcBef>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487534484"/>
                  </a:ext>
                </a:extLst>
              </a:tr>
              <a:tr h="223023">
                <a:tc>
                  <a:txBody>
                    <a:bodyPr/>
                    <a:lstStyle/>
                    <a:p>
                      <a:pPr marL="516255">
                        <a:spcBef>
                          <a:spcPts val="85"/>
                        </a:spcBef>
                        <a:spcAft>
                          <a:spcPts val="0"/>
                        </a:spcAft>
                      </a:pPr>
                      <a:r>
                        <a:rPr lang="en-US" sz="1400" dirty="0">
                          <a:effectLst/>
                        </a:rPr>
                        <a:t>41.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5"/>
                        </a:spcBef>
                        <a:spcAft>
                          <a:spcPts val="0"/>
                        </a:spcAft>
                      </a:pPr>
                      <a:r>
                        <a:rPr lang="en-US" sz="1400">
                          <a:effectLst/>
                        </a:rPr>
                        <a:t>dterm</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5"/>
                        </a:spcBef>
                        <a:spcAft>
                          <a:spcPts val="0"/>
                        </a:spcAft>
                      </a:pPr>
                      <a:r>
                        <a:rPr lang="en-US" sz="1400">
                          <a:effectLst/>
                        </a:rPr>
                        <a:t>varchar(7)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57804338"/>
                  </a:ext>
                </a:extLst>
              </a:tr>
              <a:tr h="223023">
                <a:tc>
                  <a:txBody>
                    <a:bodyPr/>
                    <a:lstStyle/>
                    <a:p>
                      <a:pPr marL="516255">
                        <a:spcBef>
                          <a:spcPts val="80"/>
                        </a:spcBef>
                        <a:spcAft>
                          <a:spcPts val="0"/>
                        </a:spcAft>
                      </a:pPr>
                      <a:r>
                        <a:rPr lang="en-US" sz="1400" dirty="0">
                          <a:effectLst/>
                        </a:rPr>
                        <a:t>42.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640" algn="ctr">
                        <a:spcBef>
                          <a:spcPts val="80"/>
                        </a:spcBef>
                        <a:spcAft>
                          <a:spcPts val="0"/>
                        </a:spcAft>
                      </a:pPr>
                      <a:r>
                        <a:rPr lang="en-US" sz="1400">
                          <a:effectLst/>
                        </a:rPr>
                        <a:t>dtermdesc</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77709657"/>
                  </a:ext>
                </a:extLst>
              </a:tr>
              <a:tr h="223023">
                <a:tc>
                  <a:txBody>
                    <a:bodyPr/>
                    <a:lstStyle/>
                    <a:p>
                      <a:pPr marL="516255">
                        <a:spcBef>
                          <a:spcPts val="80"/>
                        </a:spcBef>
                        <a:spcAft>
                          <a:spcPts val="0"/>
                        </a:spcAft>
                      </a:pPr>
                      <a:r>
                        <a:rPr lang="en-US" sz="1400" dirty="0">
                          <a:effectLst/>
                        </a:rPr>
                        <a:t>43.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a:effectLst/>
                        </a:rPr>
                        <a:t>ddate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spcBef>
                          <a:spcPts val="80"/>
                        </a:spcBef>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19243758"/>
                  </a:ext>
                </a:extLst>
              </a:tr>
              <a:tr h="223023">
                <a:tc>
                  <a:txBody>
                    <a:bodyPr/>
                    <a:lstStyle/>
                    <a:p>
                      <a:pPr marL="516255">
                        <a:spcBef>
                          <a:spcPts val="80"/>
                        </a:spcBef>
                        <a:spcAft>
                          <a:spcPts val="0"/>
                        </a:spcAft>
                      </a:pPr>
                      <a:r>
                        <a:rPr lang="en-US" sz="1400">
                          <a:effectLst/>
                        </a:rPr>
                        <a:t>44.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80"/>
                        </a:spcBef>
                        <a:spcAft>
                          <a:spcPts val="0"/>
                        </a:spcAft>
                      </a:pPr>
                      <a:r>
                        <a:rPr lang="en-US" sz="1400">
                          <a:effectLst/>
                        </a:rPr>
                        <a:t>pterm</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dirty="0">
                          <a:effectLst/>
                        </a:rPr>
                        <a:t>varchar(50)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38334071"/>
                  </a:ext>
                </a:extLst>
              </a:tr>
              <a:tr h="223023">
                <a:tc>
                  <a:txBody>
                    <a:bodyPr/>
                    <a:lstStyle/>
                    <a:p>
                      <a:pPr marL="516255">
                        <a:spcBef>
                          <a:spcPts val="80"/>
                        </a:spcBef>
                        <a:spcAft>
                          <a:spcPts val="0"/>
                        </a:spcAft>
                      </a:pPr>
                      <a:r>
                        <a:rPr lang="en-US" sz="1400">
                          <a:effectLst/>
                        </a:rPr>
                        <a:t>45.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dirty="0">
                          <a:effectLst/>
                        </a:rPr>
                        <a:t>ptermdesc</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varchar(100)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53604512"/>
                  </a:ext>
                </a:extLst>
              </a:tr>
              <a:tr h="223023">
                <a:tc>
                  <a:txBody>
                    <a:bodyPr/>
                    <a:lstStyle/>
                    <a:p>
                      <a:pPr marL="516255">
                        <a:spcBef>
                          <a:spcPts val="80"/>
                        </a:spcBef>
                        <a:spcAft>
                          <a:spcPts val="0"/>
                        </a:spcAft>
                      </a:pPr>
                      <a:r>
                        <a:rPr lang="en-US" sz="1400" dirty="0">
                          <a:effectLst/>
                        </a:rPr>
                        <a:t>46.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640" algn="ctr">
                        <a:spcBef>
                          <a:spcPts val="80"/>
                        </a:spcBef>
                        <a:spcAft>
                          <a:spcPts val="0"/>
                        </a:spcAft>
                      </a:pPr>
                      <a:r>
                        <a:rPr lang="en-US" sz="1400">
                          <a:effectLst/>
                        </a:rPr>
                        <a:t>buycode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varchar(7)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59633429"/>
                  </a:ext>
                </a:extLst>
              </a:tr>
              <a:tr h="223023">
                <a:tc>
                  <a:txBody>
                    <a:bodyPr/>
                    <a:lstStyle/>
                    <a:p>
                      <a:pPr marL="516255">
                        <a:spcBef>
                          <a:spcPts val="80"/>
                        </a:spcBef>
                        <a:spcAft>
                          <a:spcPts val="0"/>
                        </a:spcAft>
                      </a:pPr>
                      <a:r>
                        <a:rPr lang="en-US" sz="1400" dirty="0">
                          <a:effectLst/>
                        </a:rPr>
                        <a:t>47.</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80"/>
                        </a:spcBef>
                        <a:spcAft>
                          <a:spcPts val="0"/>
                        </a:spcAft>
                      </a:pPr>
                      <a:r>
                        <a:rPr lang="en-US" sz="1400">
                          <a:effectLst/>
                        </a:rPr>
                        <a:t>despmode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varchar(7)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36136336"/>
                  </a:ext>
                </a:extLst>
              </a:tr>
              <a:tr h="223023">
                <a:tc>
                  <a:txBody>
                    <a:bodyPr/>
                    <a:lstStyle/>
                    <a:p>
                      <a:pPr marL="516255">
                        <a:spcBef>
                          <a:spcPts val="80"/>
                        </a:spcBef>
                        <a:spcAft>
                          <a:spcPts val="0"/>
                        </a:spcAft>
                      </a:pPr>
                      <a:r>
                        <a:rPr lang="en-US" sz="1400" dirty="0">
                          <a:effectLst/>
                        </a:rPr>
                        <a:t>48.</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a:effectLst/>
                        </a:rPr>
                        <a:t>advamt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58646633"/>
                  </a:ext>
                </a:extLst>
              </a:tr>
              <a:tr h="223023">
                <a:tc>
                  <a:txBody>
                    <a:bodyPr/>
                    <a:lstStyle/>
                    <a:p>
                      <a:pPr marL="516255">
                        <a:spcBef>
                          <a:spcPts val="80"/>
                        </a:spcBef>
                        <a:spcAft>
                          <a:spcPts val="0"/>
                        </a:spcAft>
                      </a:pPr>
                      <a:r>
                        <a:rPr lang="en-US" sz="1400" dirty="0">
                          <a:effectLst/>
                        </a:rPr>
                        <a:t>49.</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a:effectLst/>
                        </a:rPr>
                        <a:t>resaleamt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28870292"/>
                  </a:ext>
                </a:extLst>
              </a:tr>
              <a:tr h="223023">
                <a:tc>
                  <a:txBody>
                    <a:bodyPr/>
                    <a:lstStyle/>
                    <a:p>
                      <a:pPr marL="516255">
                        <a:spcBef>
                          <a:spcPts val="80"/>
                        </a:spcBef>
                        <a:spcAft>
                          <a:spcPts val="0"/>
                        </a:spcAft>
                      </a:pPr>
                      <a:r>
                        <a:rPr lang="en-US" sz="1400" dirty="0">
                          <a:effectLst/>
                        </a:rPr>
                        <a:t>50.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0"/>
                        </a:spcBef>
                        <a:spcAft>
                          <a:spcPts val="0"/>
                        </a:spcAft>
                      </a:pPr>
                      <a:r>
                        <a:rPr lang="en-US" sz="1400" dirty="0">
                          <a:effectLst/>
                        </a:rPr>
                        <a:t>resaleper</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decimal(6,</a:t>
                      </a:r>
                      <a:r>
                        <a:rPr lang="en-US" sz="1400" spc="-10">
                          <a:effectLst/>
                        </a:rPr>
                        <a:t> </a:t>
                      </a:r>
                      <a:r>
                        <a:rPr lang="en-US" sz="1400">
                          <a:effectLst/>
                        </a:rPr>
                        <a:t>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55718784"/>
                  </a:ext>
                </a:extLst>
              </a:tr>
              <a:tr h="223023">
                <a:tc>
                  <a:txBody>
                    <a:bodyPr/>
                    <a:lstStyle/>
                    <a:p>
                      <a:pPr marL="516255">
                        <a:spcBef>
                          <a:spcPts val="80"/>
                        </a:spcBef>
                        <a:spcAft>
                          <a:spcPts val="0"/>
                        </a:spcAft>
                      </a:pPr>
                      <a:r>
                        <a:rPr lang="en-US" sz="1400">
                          <a:effectLst/>
                        </a:rPr>
                        <a:t>51.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80"/>
                        </a:spcBef>
                        <a:spcAft>
                          <a:spcPts val="0"/>
                        </a:spcAft>
                      </a:pPr>
                      <a:r>
                        <a:rPr lang="en-US" sz="1400">
                          <a:effectLst/>
                        </a:rPr>
                        <a:t>insurance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98374728"/>
                  </a:ext>
                </a:extLst>
              </a:tr>
              <a:tr h="223023">
                <a:tc>
                  <a:txBody>
                    <a:bodyPr/>
                    <a:lstStyle/>
                    <a:p>
                      <a:pPr marL="516255">
                        <a:spcBef>
                          <a:spcPts val="85"/>
                        </a:spcBef>
                        <a:spcAft>
                          <a:spcPts val="0"/>
                        </a:spcAft>
                      </a:pPr>
                      <a:r>
                        <a:rPr lang="en-US" sz="1400">
                          <a:effectLst/>
                        </a:rPr>
                        <a:t>52.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85"/>
                        </a:spcBef>
                        <a:spcAft>
                          <a:spcPts val="0"/>
                        </a:spcAft>
                      </a:pPr>
                      <a:r>
                        <a:rPr lang="en-US" sz="1400">
                          <a:effectLst/>
                        </a:rPr>
                        <a:t>other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5"/>
                        </a:spcBef>
                        <a:spcAft>
                          <a:spcPts val="0"/>
                        </a:spcAft>
                      </a:pPr>
                      <a:r>
                        <a:rPr lang="en-US" sz="1400">
                          <a:effectLst/>
                        </a:rPr>
                        <a:t>decimal(18,</a:t>
                      </a:r>
                      <a:r>
                        <a:rPr lang="en-US" sz="1400" spc="-15">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56479249"/>
                  </a:ext>
                </a:extLst>
              </a:tr>
              <a:tr h="223023">
                <a:tc>
                  <a:txBody>
                    <a:bodyPr/>
                    <a:lstStyle/>
                    <a:p>
                      <a:pPr marL="516255">
                        <a:spcBef>
                          <a:spcPts val="80"/>
                        </a:spcBef>
                        <a:spcAft>
                          <a:spcPts val="0"/>
                        </a:spcAft>
                      </a:pPr>
                      <a:r>
                        <a:rPr lang="en-US" sz="1400">
                          <a:effectLst/>
                        </a:rPr>
                        <a:t>53.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a:effectLst/>
                        </a:rPr>
                        <a:t>remark</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varchar(500)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55011921"/>
                  </a:ext>
                </a:extLst>
              </a:tr>
              <a:tr h="223023">
                <a:tc>
                  <a:txBody>
                    <a:bodyPr/>
                    <a:lstStyle/>
                    <a:p>
                      <a:pPr marL="516255">
                        <a:spcBef>
                          <a:spcPts val="80"/>
                        </a:spcBef>
                        <a:spcAft>
                          <a:spcPts val="0"/>
                        </a:spcAft>
                      </a:pPr>
                      <a:r>
                        <a:rPr lang="en-US" sz="1400">
                          <a:effectLst/>
                        </a:rPr>
                        <a:t>54.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005" algn="ctr">
                        <a:spcBef>
                          <a:spcPts val="80"/>
                        </a:spcBef>
                        <a:spcAft>
                          <a:spcPts val="0"/>
                        </a:spcAft>
                      </a:pPr>
                      <a:r>
                        <a:rPr lang="en-US" sz="1400" dirty="0">
                          <a:effectLst/>
                        </a:rPr>
                        <a:t>ordtype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varchar(3)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14143205"/>
                  </a:ext>
                </a:extLst>
              </a:tr>
              <a:tr h="223023">
                <a:tc>
                  <a:txBody>
                    <a:bodyPr/>
                    <a:lstStyle/>
                    <a:p>
                      <a:pPr marL="516255">
                        <a:spcBef>
                          <a:spcPts val="80"/>
                        </a:spcBef>
                        <a:spcAft>
                          <a:spcPts val="0"/>
                        </a:spcAft>
                      </a:pPr>
                      <a:r>
                        <a:rPr lang="en-US" sz="1400">
                          <a:effectLst/>
                        </a:rPr>
                        <a:t>55.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0"/>
                        </a:spcBef>
                        <a:spcAft>
                          <a:spcPts val="0"/>
                        </a:spcAft>
                      </a:pPr>
                      <a:r>
                        <a:rPr lang="en-US" sz="1400">
                          <a:effectLst/>
                        </a:rPr>
                        <a:t>octpay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varchar(30)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46067133"/>
                  </a:ext>
                </a:extLst>
              </a:tr>
              <a:tr h="223023">
                <a:tc>
                  <a:txBody>
                    <a:bodyPr/>
                    <a:lstStyle/>
                    <a:p>
                      <a:pPr marL="516255">
                        <a:spcBef>
                          <a:spcPts val="80"/>
                        </a:spcBef>
                        <a:spcAft>
                          <a:spcPts val="0"/>
                        </a:spcAft>
                      </a:pPr>
                      <a:r>
                        <a:rPr lang="en-US" sz="1400">
                          <a:effectLst/>
                        </a:rPr>
                        <a:t>56.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0"/>
                        </a:spcBef>
                        <a:spcAft>
                          <a:spcPts val="0"/>
                        </a:spcAft>
                      </a:pPr>
                      <a:r>
                        <a:rPr lang="en-US" sz="1400">
                          <a:effectLst/>
                        </a:rPr>
                        <a:t>freightpaid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dirty="0">
                          <a:effectLst/>
                        </a:rPr>
                        <a:t>varchar(50)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18745050"/>
                  </a:ext>
                </a:extLst>
              </a:tr>
              <a:tr h="223023">
                <a:tc>
                  <a:txBody>
                    <a:bodyPr/>
                    <a:lstStyle/>
                    <a:p>
                      <a:pPr marL="516255">
                        <a:spcBef>
                          <a:spcPts val="70"/>
                        </a:spcBef>
                        <a:spcAft>
                          <a:spcPts val="0"/>
                        </a:spcAft>
                      </a:pPr>
                      <a:r>
                        <a:rPr lang="en-US" sz="1400">
                          <a:effectLst/>
                        </a:rPr>
                        <a:t>57.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70"/>
                        </a:spcBef>
                        <a:spcAft>
                          <a:spcPts val="0"/>
                        </a:spcAft>
                      </a:pPr>
                      <a:r>
                        <a:rPr lang="en-US" sz="1400">
                          <a:effectLst/>
                        </a:rPr>
                        <a:t>qutono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70"/>
                        </a:spcBef>
                        <a:spcAft>
                          <a:spcPts val="0"/>
                        </a:spcAft>
                      </a:pPr>
                      <a:r>
                        <a:rPr lang="en-US" sz="1400">
                          <a:effectLst/>
                        </a:rPr>
                        <a:t>varchar(25)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21293430"/>
                  </a:ext>
                </a:extLst>
              </a:tr>
              <a:tr h="223023">
                <a:tc>
                  <a:txBody>
                    <a:bodyPr/>
                    <a:lstStyle/>
                    <a:p>
                      <a:pPr marL="516255">
                        <a:spcBef>
                          <a:spcPts val="80"/>
                        </a:spcBef>
                        <a:spcAft>
                          <a:spcPts val="0"/>
                        </a:spcAft>
                      </a:pPr>
                      <a:r>
                        <a:rPr lang="en-US" sz="1400">
                          <a:effectLst/>
                        </a:rPr>
                        <a:t>58.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a:effectLst/>
                        </a:rPr>
                        <a:t>qutodate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spcBef>
                          <a:spcPts val="80"/>
                        </a:spcBef>
                        <a:spcAft>
                          <a:spcPts val="0"/>
                        </a:spcAft>
                      </a:pPr>
                      <a:r>
                        <a:rPr lang="en-US" sz="1400" dirty="0">
                          <a:effectLst/>
                        </a:rPr>
                        <a:t>datetime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50164964"/>
                  </a:ext>
                </a:extLst>
              </a:tr>
              <a:tr h="223023">
                <a:tc>
                  <a:txBody>
                    <a:bodyPr/>
                    <a:lstStyle/>
                    <a:p>
                      <a:pPr marL="516255">
                        <a:spcBef>
                          <a:spcPts val="80"/>
                        </a:spcBef>
                        <a:spcAft>
                          <a:spcPts val="0"/>
                        </a:spcAft>
                      </a:pPr>
                      <a:r>
                        <a:rPr lang="en-US" sz="1400">
                          <a:effectLst/>
                        </a:rPr>
                        <a:t>59.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80"/>
                        </a:spcBef>
                        <a:spcAft>
                          <a:spcPts val="0"/>
                        </a:spcAft>
                      </a:pPr>
                      <a:r>
                        <a:rPr lang="en-US" sz="1400">
                          <a:effectLst/>
                        </a:rPr>
                        <a:t>attachment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varchar(3)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16160176"/>
                  </a:ext>
                </a:extLst>
              </a:tr>
              <a:tr h="223023">
                <a:tc>
                  <a:txBody>
                    <a:bodyPr/>
                    <a:lstStyle/>
                    <a:p>
                      <a:pPr marL="516255">
                        <a:spcBef>
                          <a:spcPts val="80"/>
                        </a:spcBef>
                        <a:spcAft>
                          <a:spcPts val="0"/>
                        </a:spcAft>
                      </a:pPr>
                      <a:r>
                        <a:rPr lang="en-US" sz="1400">
                          <a:effectLst/>
                        </a:rPr>
                        <a:t>60.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80"/>
                        </a:spcBef>
                        <a:spcAft>
                          <a:spcPts val="0"/>
                        </a:spcAft>
                      </a:pPr>
                      <a:r>
                        <a:rPr lang="en-US" sz="1400">
                          <a:effectLst/>
                        </a:rPr>
                        <a:t>sch</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dirty="0">
                          <a:effectLst/>
                        </a:rPr>
                        <a:t>varchar(3)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63676417"/>
                  </a:ext>
                </a:extLst>
              </a:tr>
            </a:tbl>
          </a:graphicData>
        </a:graphic>
      </p:graphicFrame>
    </p:spTree>
    <p:extLst>
      <p:ext uri="{BB962C8B-B14F-4D97-AF65-F5344CB8AC3E}">
        <p14:creationId xmlns:p14="http://schemas.microsoft.com/office/powerpoint/2010/main" val="40788451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15352569"/>
              </p:ext>
            </p:extLst>
          </p:nvPr>
        </p:nvGraphicFramePr>
        <p:xfrm>
          <a:off x="2087679" y="401782"/>
          <a:ext cx="7002486" cy="4836114"/>
        </p:xfrm>
        <a:graphic>
          <a:graphicData uri="http://schemas.openxmlformats.org/drawingml/2006/table">
            <a:tbl>
              <a:tblPr firstRow="1" firstCol="1" lastRow="1" lastCol="1" bandRow="1" bandCol="1">
                <a:tableStyleId>{5940675A-B579-460E-94D1-54222C63F5DA}</a:tableStyleId>
              </a:tblPr>
              <a:tblGrid>
                <a:gridCol w="1751367">
                  <a:extLst>
                    <a:ext uri="{9D8B030D-6E8A-4147-A177-3AD203B41FA5}">
                      <a16:colId xmlns:a16="http://schemas.microsoft.com/office/drawing/2014/main" val="3056246258"/>
                    </a:ext>
                  </a:extLst>
                </a:gridCol>
                <a:gridCol w="1855172">
                  <a:extLst>
                    <a:ext uri="{9D8B030D-6E8A-4147-A177-3AD203B41FA5}">
                      <a16:colId xmlns:a16="http://schemas.microsoft.com/office/drawing/2014/main" val="1790896574"/>
                    </a:ext>
                  </a:extLst>
                </a:gridCol>
                <a:gridCol w="1828800">
                  <a:extLst>
                    <a:ext uri="{9D8B030D-6E8A-4147-A177-3AD203B41FA5}">
                      <a16:colId xmlns:a16="http://schemas.microsoft.com/office/drawing/2014/main" val="863001489"/>
                    </a:ext>
                  </a:extLst>
                </a:gridCol>
                <a:gridCol w="1567147">
                  <a:extLst>
                    <a:ext uri="{9D8B030D-6E8A-4147-A177-3AD203B41FA5}">
                      <a16:colId xmlns:a16="http://schemas.microsoft.com/office/drawing/2014/main" val="1327258157"/>
                    </a:ext>
                  </a:extLst>
                </a:gridCol>
              </a:tblGrid>
              <a:tr h="237981">
                <a:tc>
                  <a:txBody>
                    <a:bodyPr/>
                    <a:lstStyle/>
                    <a:p>
                      <a:pPr marL="516255">
                        <a:spcBef>
                          <a:spcPts val="80"/>
                        </a:spcBef>
                        <a:spcAft>
                          <a:spcPts val="0"/>
                        </a:spcAft>
                      </a:pPr>
                      <a:r>
                        <a:rPr lang="en-US" sz="1400" dirty="0">
                          <a:effectLst/>
                        </a:rPr>
                        <a:t>61.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dirty="0">
                          <a:effectLst/>
                        </a:rPr>
                        <a:t>poamendprt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dirty="0">
                          <a:effectLst/>
                        </a:rPr>
                        <a:t>varchar(1)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47139060"/>
                  </a:ext>
                </a:extLst>
              </a:tr>
              <a:tr h="237981">
                <a:tc>
                  <a:txBody>
                    <a:bodyPr/>
                    <a:lstStyle/>
                    <a:p>
                      <a:pPr marL="516255">
                        <a:spcBef>
                          <a:spcPts val="80"/>
                        </a:spcBef>
                        <a:spcAft>
                          <a:spcPts val="0"/>
                        </a:spcAft>
                      </a:pPr>
                      <a:r>
                        <a:rPr lang="en-US" sz="1400" dirty="0">
                          <a:effectLst/>
                        </a:rPr>
                        <a:t>62.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80"/>
                        </a:spcBef>
                        <a:spcAft>
                          <a:spcPts val="0"/>
                        </a:spcAft>
                      </a:pPr>
                      <a:r>
                        <a:rPr lang="en-US" sz="1400" dirty="0">
                          <a:effectLst/>
                        </a:rPr>
                        <a:t>basicvalue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97622322"/>
                  </a:ext>
                </a:extLst>
              </a:tr>
              <a:tr h="237981">
                <a:tc>
                  <a:txBody>
                    <a:bodyPr/>
                    <a:lstStyle/>
                    <a:p>
                      <a:pPr marL="516255">
                        <a:spcBef>
                          <a:spcPts val="85"/>
                        </a:spcBef>
                        <a:spcAft>
                          <a:spcPts val="0"/>
                        </a:spcAft>
                      </a:pPr>
                      <a:r>
                        <a:rPr lang="en-US" sz="1400">
                          <a:effectLst/>
                        </a:rPr>
                        <a:t>63.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5"/>
                        </a:spcBef>
                        <a:spcAft>
                          <a:spcPts val="0"/>
                        </a:spcAft>
                      </a:pPr>
                      <a:r>
                        <a:rPr lang="en-US" sz="1400" dirty="0">
                          <a:effectLst/>
                        </a:rPr>
                        <a:t>prlink</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5"/>
                        </a:spcBef>
                        <a:spcAft>
                          <a:spcPts val="0"/>
                        </a:spcAft>
                      </a:pPr>
                      <a:r>
                        <a:rPr lang="en-US" sz="1400">
                          <a:effectLst/>
                        </a:rPr>
                        <a:t>varchar(3)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80763558"/>
                  </a:ext>
                </a:extLst>
              </a:tr>
              <a:tr h="237981">
                <a:tc>
                  <a:txBody>
                    <a:bodyPr/>
                    <a:lstStyle/>
                    <a:p>
                      <a:pPr marL="516255">
                        <a:spcBef>
                          <a:spcPts val="80"/>
                        </a:spcBef>
                        <a:spcAft>
                          <a:spcPts val="0"/>
                        </a:spcAft>
                      </a:pPr>
                      <a:r>
                        <a:rPr lang="en-US" sz="1400">
                          <a:effectLst/>
                        </a:rPr>
                        <a:t>64.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a:effectLst/>
                        </a:rPr>
                        <a:t>totassval</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39835540"/>
                  </a:ext>
                </a:extLst>
              </a:tr>
              <a:tr h="237981">
                <a:tc>
                  <a:txBody>
                    <a:bodyPr/>
                    <a:lstStyle/>
                    <a:p>
                      <a:pPr marL="516255">
                        <a:spcBef>
                          <a:spcPts val="80"/>
                        </a:spcBef>
                        <a:spcAft>
                          <a:spcPts val="0"/>
                        </a:spcAft>
                      </a:pPr>
                      <a:r>
                        <a:rPr lang="en-US" sz="1400">
                          <a:effectLst/>
                        </a:rPr>
                        <a:t>65.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0"/>
                        </a:spcBef>
                        <a:spcAft>
                          <a:spcPts val="0"/>
                        </a:spcAft>
                      </a:pPr>
                      <a:r>
                        <a:rPr lang="en-US" sz="1400">
                          <a:effectLst/>
                        </a:rPr>
                        <a:t>poflag</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59008483"/>
                  </a:ext>
                </a:extLst>
              </a:tr>
              <a:tr h="237981">
                <a:tc>
                  <a:txBody>
                    <a:bodyPr/>
                    <a:lstStyle/>
                    <a:p>
                      <a:pPr marL="516255">
                        <a:spcBef>
                          <a:spcPts val="80"/>
                        </a:spcBef>
                        <a:spcAft>
                          <a:spcPts val="0"/>
                        </a:spcAft>
                      </a:pPr>
                      <a:r>
                        <a:rPr lang="en-US" sz="1400">
                          <a:effectLst/>
                        </a:rPr>
                        <a:t>66.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640" algn="ctr">
                        <a:spcBef>
                          <a:spcPts val="80"/>
                        </a:spcBef>
                        <a:spcAft>
                          <a:spcPts val="0"/>
                        </a:spcAft>
                      </a:pPr>
                      <a:r>
                        <a:rPr lang="en-US" sz="1400">
                          <a:effectLst/>
                        </a:rPr>
                        <a:t>freightbeforestax</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varchar(3)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35150915"/>
                  </a:ext>
                </a:extLst>
              </a:tr>
              <a:tr h="237981">
                <a:tc>
                  <a:txBody>
                    <a:bodyPr/>
                    <a:lstStyle/>
                    <a:p>
                      <a:pPr marL="516255">
                        <a:spcBef>
                          <a:spcPts val="80"/>
                        </a:spcBef>
                        <a:spcAft>
                          <a:spcPts val="0"/>
                        </a:spcAft>
                      </a:pPr>
                      <a:r>
                        <a:rPr lang="en-US" sz="1400">
                          <a:effectLst/>
                        </a:rPr>
                        <a:t>67.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005" algn="ctr">
                        <a:spcBef>
                          <a:spcPts val="80"/>
                        </a:spcBef>
                        <a:spcAft>
                          <a:spcPts val="0"/>
                        </a:spcAft>
                      </a:pPr>
                      <a:r>
                        <a:rPr lang="en-US" sz="1400" dirty="0">
                          <a:effectLst/>
                        </a:rPr>
                        <a:t>packfwd</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70628123"/>
                  </a:ext>
                </a:extLst>
              </a:tr>
              <a:tr h="237981">
                <a:tc>
                  <a:txBody>
                    <a:bodyPr/>
                    <a:lstStyle/>
                    <a:p>
                      <a:pPr marL="516255">
                        <a:spcBef>
                          <a:spcPts val="80"/>
                        </a:spcBef>
                        <a:spcAft>
                          <a:spcPts val="0"/>
                        </a:spcAft>
                      </a:pPr>
                      <a:r>
                        <a:rPr lang="en-US" sz="1400">
                          <a:effectLst/>
                        </a:rPr>
                        <a:t>68.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a:effectLst/>
                        </a:rPr>
                        <a:t>designation</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varchar(30)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23223118"/>
                  </a:ext>
                </a:extLst>
              </a:tr>
              <a:tr h="237981">
                <a:tc>
                  <a:txBody>
                    <a:bodyPr/>
                    <a:lstStyle/>
                    <a:p>
                      <a:pPr marL="516255">
                        <a:spcBef>
                          <a:spcPts val="80"/>
                        </a:spcBef>
                        <a:spcAft>
                          <a:spcPts val="0"/>
                        </a:spcAft>
                      </a:pPr>
                      <a:r>
                        <a:rPr lang="en-US" sz="1400">
                          <a:effectLst/>
                        </a:rPr>
                        <a:t>69.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80"/>
                        </a:spcBef>
                        <a:spcAft>
                          <a:spcPts val="0"/>
                        </a:spcAft>
                      </a:pPr>
                      <a:r>
                        <a:rPr lang="en-US" sz="1400">
                          <a:effectLst/>
                        </a:rPr>
                        <a:t>status0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varchar(1)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09051190"/>
                  </a:ext>
                </a:extLst>
              </a:tr>
              <a:tr h="237981">
                <a:tc>
                  <a:txBody>
                    <a:bodyPr/>
                    <a:lstStyle/>
                    <a:p>
                      <a:pPr marL="516255">
                        <a:spcBef>
                          <a:spcPts val="80"/>
                        </a:spcBef>
                        <a:spcAft>
                          <a:spcPts val="0"/>
                        </a:spcAft>
                      </a:pPr>
                      <a:r>
                        <a:rPr lang="en-US" sz="1400">
                          <a:effectLst/>
                        </a:rPr>
                        <a:t>70.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a:effectLst/>
                        </a:rPr>
                        <a:t>signauthority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varchar(30)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01898918"/>
                  </a:ext>
                </a:extLst>
              </a:tr>
              <a:tr h="237981">
                <a:tc>
                  <a:txBody>
                    <a:bodyPr/>
                    <a:lstStyle/>
                    <a:p>
                      <a:pPr marL="516255">
                        <a:spcBef>
                          <a:spcPts val="80"/>
                        </a:spcBef>
                        <a:spcAft>
                          <a:spcPts val="0"/>
                        </a:spcAft>
                      </a:pPr>
                      <a:r>
                        <a:rPr lang="en-US" sz="1400">
                          <a:effectLst/>
                        </a:rPr>
                        <a:t>71.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80"/>
                        </a:spcBef>
                        <a:spcAft>
                          <a:spcPts val="0"/>
                        </a:spcAft>
                      </a:pPr>
                      <a:r>
                        <a:rPr lang="en-US" sz="1400" dirty="0">
                          <a:effectLst/>
                        </a:rPr>
                        <a:t>shortclose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57932066"/>
                  </a:ext>
                </a:extLst>
              </a:tr>
              <a:tr h="184152">
                <a:tc>
                  <a:txBody>
                    <a:bodyPr/>
                    <a:lstStyle/>
                    <a:p>
                      <a:pPr marL="516255">
                        <a:lnSpc>
                          <a:spcPts val="1340"/>
                        </a:lnSpc>
                        <a:spcAft>
                          <a:spcPts val="0"/>
                        </a:spcAft>
                      </a:pPr>
                      <a:r>
                        <a:rPr lang="en-US" sz="1400">
                          <a:effectLst/>
                        </a:rPr>
                        <a:t>72.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40"/>
                        </a:lnSpc>
                        <a:spcAft>
                          <a:spcPts val="0"/>
                        </a:spcAft>
                      </a:pPr>
                      <a:r>
                        <a:rPr lang="en-US" sz="1400">
                          <a:effectLst/>
                        </a:rPr>
                        <a:t>divcode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4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4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98562485"/>
                  </a:ext>
                </a:extLst>
              </a:tr>
              <a:tr h="184152">
                <a:tc>
                  <a:txBody>
                    <a:bodyPr/>
                    <a:lstStyle/>
                    <a:p>
                      <a:pPr marL="516255">
                        <a:lnSpc>
                          <a:spcPts val="1340"/>
                        </a:lnSpc>
                        <a:spcAft>
                          <a:spcPts val="0"/>
                        </a:spcAft>
                      </a:pPr>
                      <a:r>
                        <a:rPr lang="en-US" sz="1400">
                          <a:effectLst/>
                        </a:rPr>
                        <a:t>73.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640" algn="ctr">
                        <a:lnSpc>
                          <a:spcPts val="1340"/>
                        </a:lnSpc>
                        <a:spcAft>
                          <a:spcPts val="0"/>
                        </a:spcAft>
                      </a:pPr>
                      <a:r>
                        <a:rPr lang="en-US" sz="1400" dirty="0">
                          <a:effectLst/>
                        </a:rPr>
                        <a:t>loccode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4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4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65579250"/>
                  </a:ext>
                </a:extLst>
              </a:tr>
              <a:tr h="184152">
                <a:tc>
                  <a:txBody>
                    <a:bodyPr/>
                    <a:lstStyle/>
                    <a:p>
                      <a:pPr marL="516255">
                        <a:lnSpc>
                          <a:spcPts val="1340"/>
                        </a:lnSpc>
                        <a:spcAft>
                          <a:spcPts val="0"/>
                        </a:spcAft>
                      </a:pPr>
                      <a:r>
                        <a:rPr lang="en-US" sz="1400">
                          <a:effectLst/>
                        </a:rPr>
                        <a:t>74.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40"/>
                        </a:lnSpc>
                        <a:spcAft>
                          <a:spcPts val="0"/>
                        </a:spcAft>
                      </a:pPr>
                      <a:r>
                        <a:rPr lang="en-US" sz="1400">
                          <a:effectLst/>
                        </a:rPr>
                        <a:t>clicode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4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4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02974672"/>
                  </a:ext>
                </a:extLst>
              </a:tr>
              <a:tr h="237981">
                <a:tc>
                  <a:txBody>
                    <a:bodyPr/>
                    <a:lstStyle/>
                    <a:p>
                      <a:pPr marL="516255">
                        <a:spcBef>
                          <a:spcPts val="80"/>
                        </a:spcBef>
                        <a:spcAft>
                          <a:spcPts val="0"/>
                        </a:spcAft>
                      </a:pPr>
                      <a:r>
                        <a:rPr lang="en-US" sz="1400">
                          <a:effectLst/>
                        </a:rPr>
                        <a:t>75.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80"/>
                        </a:spcBef>
                        <a:spcAft>
                          <a:spcPts val="0"/>
                        </a:spcAft>
                      </a:pPr>
                      <a:r>
                        <a:rPr lang="en-US" sz="1400">
                          <a:effectLst/>
                        </a:rPr>
                        <a:t>status1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varchar(1)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92459579"/>
                  </a:ext>
                </a:extLst>
              </a:tr>
              <a:tr h="475962">
                <a:tc>
                  <a:txBody>
                    <a:bodyPr/>
                    <a:lstStyle/>
                    <a:p>
                      <a:pPr marL="516255">
                        <a:spcBef>
                          <a:spcPts val="80"/>
                        </a:spcBef>
                        <a:spcAft>
                          <a:spcPts val="0"/>
                        </a:spcAft>
                      </a:pPr>
                      <a:r>
                        <a:rPr lang="en-US" sz="1400">
                          <a:effectLst/>
                        </a:rPr>
                        <a:t>76.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005" algn="ctr">
                        <a:spcBef>
                          <a:spcPts val="80"/>
                        </a:spcBef>
                        <a:spcAft>
                          <a:spcPts val="0"/>
                        </a:spcAft>
                      </a:pPr>
                      <a:r>
                        <a:rPr lang="en-US" sz="1400" dirty="0">
                          <a:effectLst/>
                        </a:rPr>
                        <a:t>userid</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80"/>
                        </a:spcBef>
                        <a:spcAft>
                          <a:spcPts val="0"/>
                        </a:spcAft>
                      </a:pPr>
                      <a:r>
                        <a:rPr lang="en-US" sz="1400" dirty="0">
                          <a:effectLst/>
                        </a:rPr>
                        <a:t>uniqueidentifier</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44980035"/>
                  </a:ext>
                </a:extLst>
              </a:tr>
              <a:tr h="237981">
                <a:tc>
                  <a:txBody>
                    <a:bodyPr/>
                    <a:lstStyle/>
                    <a:p>
                      <a:pPr marL="516255">
                        <a:spcBef>
                          <a:spcPts val="80"/>
                        </a:spcBef>
                        <a:spcAft>
                          <a:spcPts val="0"/>
                        </a:spcAft>
                      </a:pPr>
                      <a:r>
                        <a:rPr lang="en-US" sz="1400">
                          <a:effectLst/>
                        </a:rPr>
                        <a:t>77.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80"/>
                        </a:spcBef>
                        <a:spcAft>
                          <a:spcPts val="0"/>
                        </a:spcAft>
                      </a:pPr>
                      <a:r>
                        <a:rPr lang="en-US" sz="1400">
                          <a:effectLst/>
                        </a:rPr>
                        <a:t>sysdate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spcBef>
                          <a:spcPts val="80"/>
                        </a:spcBef>
                        <a:spcAft>
                          <a:spcPts val="0"/>
                        </a:spcAft>
                      </a:pPr>
                      <a:r>
                        <a:rPr lang="en-US" sz="1400" dirty="0">
                          <a:effectLst/>
                        </a:rPr>
                        <a:t>datetime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92212734"/>
                  </a:ext>
                </a:extLst>
              </a:tr>
              <a:tr h="237981">
                <a:tc>
                  <a:txBody>
                    <a:bodyPr/>
                    <a:lstStyle/>
                    <a:p>
                      <a:pPr marL="516255">
                        <a:spcBef>
                          <a:spcPts val="80"/>
                        </a:spcBef>
                        <a:spcAft>
                          <a:spcPts val="0"/>
                        </a:spcAft>
                      </a:pPr>
                      <a:r>
                        <a:rPr lang="en-US" sz="1400">
                          <a:effectLst/>
                        </a:rPr>
                        <a:t>78.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0"/>
                        </a:spcBef>
                        <a:spcAft>
                          <a:spcPts val="0"/>
                        </a:spcAft>
                      </a:pPr>
                      <a:r>
                        <a:rPr lang="en-US" sz="1400">
                          <a:effectLst/>
                        </a:rPr>
                        <a:t>cif</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24390154"/>
                  </a:ext>
                </a:extLst>
              </a:tr>
              <a:tr h="237981">
                <a:tc>
                  <a:txBody>
                    <a:bodyPr/>
                    <a:lstStyle/>
                    <a:p>
                      <a:pPr marL="516255">
                        <a:spcBef>
                          <a:spcPts val="80"/>
                        </a:spcBef>
                        <a:spcAft>
                          <a:spcPts val="0"/>
                        </a:spcAft>
                      </a:pPr>
                      <a:r>
                        <a:rPr lang="en-US" sz="1400">
                          <a:effectLst/>
                        </a:rPr>
                        <a:t>79.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80"/>
                        </a:spcBef>
                        <a:spcAft>
                          <a:spcPts val="0"/>
                        </a:spcAft>
                      </a:pPr>
                      <a:r>
                        <a:rPr lang="en-US" sz="1400">
                          <a:effectLst/>
                        </a:rPr>
                        <a:t>insuranceamt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dirty="0">
                          <a:effectLst/>
                        </a:rPr>
                        <a:t>decimal(18,</a:t>
                      </a:r>
                      <a:r>
                        <a:rPr lang="en-US" sz="1400" spc="-15" dirty="0">
                          <a:effectLst/>
                        </a:rPr>
                        <a:t> </a:t>
                      </a:r>
                      <a:r>
                        <a:rPr lang="en-US" sz="1400" dirty="0">
                          <a:effectLst/>
                        </a:rPr>
                        <a:t>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77415183"/>
                  </a:ext>
                </a:extLst>
              </a:tr>
              <a:tr h="237981">
                <a:tc>
                  <a:txBody>
                    <a:bodyPr/>
                    <a:lstStyle/>
                    <a:p>
                      <a:pPr marL="516255">
                        <a:spcBef>
                          <a:spcPts val="80"/>
                        </a:spcBef>
                        <a:spcAft>
                          <a:spcPts val="0"/>
                        </a:spcAft>
                      </a:pPr>
                      <a:r>
                        <a:rPr lang="en-US" sz="1400">
                          <a:effectLst/>
                        </a:rPr>
                        <a:t>80.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80"/>
                        </a:spcBef>
                        <a:spcAft>
                          <a:spcPts val="0"/>
                        </a:spcAft>
                      </a:pPr>
                      <a:r>
                        <a:rPr lang="en-US" sz="1400">
                          <a:effectLst/>
                        </a:rPr>
                        <a:t>customper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dirty="0">
                          <a:effectLst/>
                        </a:rPr>
                        <a:t>decimal(14,</a:t>
                      </a:r>
                      <a:r>
                        <a:rPr lang="en-US" sz="1400" spc="-15" dirty="0">
                          <a:effectLst/>
                        </a:rPr>
                        <a:t> </a:t>
                      </a:r>
                      <a:r>
                        <a:rPr lang="en-US" sz="1400" dirty="0">
                          <a:effectLst/>
                        </a:rPr>
                        <a:t>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406717913"/>
                  </a:ext>
                </a:extLst>
              </a:tr>
            </a:tbl>
          </a:graphicData>
        </a:graphic>
      </p:graphicFrame>
      <p:sp>
        <p:nvSpPr>
          <p:cNvPr id="4" name="Rectangle 1"/>
          <p:cNvSpPr>
            <a:spLocks noChangeArrowheads="1"/>
          </p:cNvSpPr>
          <p:nvPr/>
        </p:nvSpPr>
        <p:spPr bwMode="auto">
          <a:xfrm>
            <a:off x="8446341" y="22277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83102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288729378"/>
              </p:ext>
            </p:extLst>
          </p:nvPr>
        </p:nvGraphicFramePr>
        <p:xfrm>
          <a:off x="2253933" y="374077"/>
          <a:ext cx="7002486" cy="4053840"/>
        </p:xfrm>
        <a:graphic>
          <a:graphicData uri="http://schemas.openxmlformats.org/drawingml/2006/table">
            <a:tbl>
              <a:tblPr firstRow="1" firstCol="1" lastRow="1" lastCol="1" bandRow="1" bandCol="1">
                <a:tableStyleId>{5940675A-B579-460E-94D1-54222C63F5DA}</a:tableStyleId>
              </a:tblPr>
              <a:tblGrid>
                <a:gridCol w="1751366">
                  <a:extLst>
                    <a:ext uri="{9D8B030D-6E8A-4147-A177-3AD203B41FA5}">
                      <a16:colId xmlns:a16="http://schemas.microsoft.com/office/drawing/2014/main" val="596311816"/>
                    </a:ext>
                  </a:extLst>
                </a:gridCol>
                <a:gridCol w="1750622">
                  <a:extLst>
                    <a:ext uri="{9D8B030D-6E8A-4147-A177-3AD203B41FA5}">
                      <a16:colId xmlns:a16="http://schemas.microsoft.com/office/drawing/2014/main" val="3889402101"/>
                    </a:ext>
                  </a:extLst>
                </a:gridCol>
                <a:gridCol w="1749132">
                  <a:extLst>
                    <a:ext uri="{9D8B030D-6E8A-4147-A177-3AD203B41FA5}">
                      <a16:colId xmlns:a16="http://schemas.microsoft.com/office/drawing/2014/main" val="1396423542"/>
                    </a:ext>
                  </a:extLst>
                </a:gridCol>
                <a:gridCol w="1751366">
                  <a:extLst>
                    <a:ext uri="{9D8B030D-6E8A-4147-A177-3AD203B41FA5}">
                      <a16:colId xmlns:a16="http://schemas.microsoft.com/office/drawing/2014/main" val="1735410570"/>
                    </a:ext>
                  </a:extLst>
                </a:gridCol>
              </a:tblGrid>
              <a:tr h="206187">
                <a:tc>
                  <a:txBody>
                    <a:bodyPr/>
                    <a:lstStyle/>
                    <a:p>
                      <a:pPr marL="516255">
                        <a:spcBef>
                          <a:spcPts val="70"/>
                        </a:spcBef>
                        <a:spcAft>
                          <a:spcPts val="0"/>
                        </a:spcAft>
                      </a:pPr>
                      <a:r>
                        <a:rPr lang="en-US" sz="1400" dirty="0">
                          <a:effectLst/>
                        </a:rPr>
                        <a:t>81.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375285" algn="r">
                        <a:spcBef>
                          <a:spcPts val="70"/>
                        </a:spcBef>
                        <a:spcAft>
                          <a:spcPts val="0"/>
                        </a:spcAft>
                      </a:pPr>
                      <a:r>
                        <a:rPr lang="en-US" sz="1400">
                          <a:effectLst/>
                        </a:rPr>
                        <a:t>customamt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70"/>
                        </a:spcBef>
                        <a:spcAft>
                          <a:spcPts val="0"/>
                        </a:spcAft>
                      </a:pPr>
                      <a:r>
                        <a:rPr lang="en-US" sz="1400">
                          <a:effectLst/>
                        </a:rPr>
                        <a:t>decimal(14,</a:t>
                      </a:r>
                      <a:r>
                        <a:rPr lang="en-US" sz="1400" spc="-15">
                          <a:effectLst/>
                        </a:rPr>
                        <a:t> </a:t>
                      </a:r>
                      <a:r>
                        <a:rPr lang="en-US" sz="1400">
                          <a:effectLst/>
                        </a:rPr>
                        <a:t>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62598314"/>
                  </a:ext>
                </a:extLst>
              </a:tr>
              <a:tr h="206187">
                <a:tc>
                  <a:txBody>
                    <a:bodyPr/>
                    <a:lstStyle/>
                    <a:p>
                      <a:pPr marL="516255">
                        <a:spcBef>
                          <a:spcPts val="85"/>
                        </a:spcBef>
                        <a:spcAft>
                          <a:spcPts val="0"/>
                        </a:spcAft>
                      </a:pPr>
                      <a:r>
                        <a:rPr lang="en-US" sz="1400" dirty="0">
                          <a:effectLst/>
                        </a:rPr>
                        <a:t>82.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360680" algn="r">
                        <a:spcBef>
                          <a:spcPts val="85"/>
                        </a:spcBef>
                        <a:spcAft>
                          <a:spcPts val="0"/>
                        </a:spcAft>
                      </a:pPr>
                      <a:r>
                        <a:rPr lang="en-US" sz="1400">
                          <a:effectLst/>
                        </a:rPr>
                        <a:t>transporter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5"/>
                        </a:spcBef>
                        <a:spcAft>
                          <a:spcPts val="0"/>
                        </a:spcAft>
                      </a:pPr>
                      <a:r>
                        <a:rPr lang="en-US" sz="1400" dirty="0">
                          <a:effectLst/>
                        </a:rPr>
                        <a:t>varchar(50)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08310685"/>
                  </a:ext>
                </a:extLst>
              </a:tr>
              <a:tr h="206187">
                <a:tc>
                  <a:txBody>
                    <a:bodyPr/>
                    <a:lstStyle/>
                    <a:p>
                      <a:pPr marL="516255">
                        <a:spcBef>
                          <a:spcPts val="80"/>
                        </a:spcBef>
                        <a:spcAft>
                          <a:spcPts val="0"/>
                        </a:spcAft>
                      </a:pPr>
                      <a:r>
                        <a:rPr lang="en-US" sz="1400" dirty="0">
                          <a:effectLst/>
                        </a:rPr>
                        <a:t>83.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0"/>
                        </a:spcBef>
                        <a:spcAft>
                          <a:spcPts val="0"/>
                        </a:spcAft>
                      </a:pPr>
                      <a:r>
                        <a:rPr lang="en-US" sz="1400">
                          <a:effectLst/>
                        </a:rPr>
                        <a:t>banker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19045541"/>
                  </a:ext>
                </a:extLst>
              </a:tr>
              <a:tr h="206187">
                <a:tc>
                  <a:txBody>
                    <a:bodyPr/>
                    <a:lstStyle/>
                    <a:p>
                      <a:pPr marL="516255">
                        <a:spcBef>
                          <a:spcPts val="80"/>
                        </a:spcBef>
                        <a:spcAft>
                          <a:spcPts val="0"/>
                        </a:spcAft>
                      </a:pPr>
                      <a:r>
                        <a:rPr lang="en-US" sz="1400">
                          <a:effectLst/>
                        </a:rPr>
                        <a:t>84.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482600">
                        <a:spcBef>
                          <a:spcPts val="80"/>
                        </a:spcBef>
                        <a:spcAft>
                          <a:spcPts val="0"/>
                        </a:spcAft>
                      </a:pPr>
                      <a:r>
                        <a:rPr lang="en-US" sz="1400">
                          <a:effectLst/>
                        </a:rPr>
                        <a:t>paytype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79647103"/>
                  </a:ext>
                </a:extLst>
              </a:tr>
              <a:tr h="206187">
                <a:tc>
                  <a:txBody>
                    <a:bodyPr/>
                    <a:lstStyle/>
                    <a:p>
                      <a:pPr marL="516255">
                        <a:spcBef>
                          <a:spcPts val="80"/>
                        </a:spcBef>
                        <a:spcAft>
                          <a:spcPts val="0"/>
                        </a:spcAft>
                      </a:pPr>
                      <a:r>
                        <a:rPr lang="en-US" sz="1400">
                          <a:effectLst/>
                        </a:rPr>
                        <a:t>85.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497840">
                        <a:spcBef>
                          <a:spcPts val="80"/>
                        </a:spcBef>
                        <a:spcAft>
                          <a:spcPts val="0"/>
                        </a:spcAft>
                      </a:pPr>
                      <a:r>
                        <a:rPr lang="en-US" sz="1400">
                          <a:effectLst/>
                        </a:rPr>
                        <a:t>povno1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90667242"/>
                  </a:ext>
                </a:extLst>
              </a:tr>
              <a:tr h="206187">
                <a:tc>
                  <a:txBody>
                    <a:bodyPr/>
                    <a:lstStyle/>
                    <a:p>
                      <a:pPr marL="516255">
                        <a:spcBef>
                          <a:spcPts val="80"/>
                        </a:spcBef>
                        <a:spcAft>
                          <a:spcPts val="0"/>
                        </a:spcAft>
                      </a:pPr>
                      <a:r>
                        <a:rPr lang="en-US" sz="1400">
                          <a:effectLst/>
                        </a:rPr>
                        <a:t>86.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80"/>
                        </a:spcBef>
                        <a:spcAft>
                          <a:spcPts val="0"/>
                        </a:spcAft>
                      </a:pPr>
                      <a:r>
                        <a:rPr lang="en-US" sz="1400">
                          <a:effectLst/>
                        </a:rPr>
                        <a:t>potype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56677716"/>
                  </a:ext>
                </a:extLst>
              </a:tr>
              <a:tr h="206187">
                <a:tc>
                  <a:txBody>
                    <a:bodyPr/>
                    <a:lstStyle/>
                    <a:p>
                      <a:pPr marL="516255">
                        <a:spcBef>
                          <a:spcPts val="80"/>
                        </a:spcBef>
                        <a:spcAft>
                          <a:spcPts val="0"/>
                        </a:spcAft>
                      </a:pPr>
                      <a:r>
                        <a:rPr lang="en-US" sz="1400">
                          <a:effectLst/>
                        </a:rPr>
                        <a:t>87.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357505" algn="r">
                        <a:spcBef>
                          <a:spcPts val="80"/>
                        </a:spcBef>
                        <a:spcAft>
                          <a:spcPts val="0"/>
                        </a:spcAft>
                      </a:pPr>
                      <a:r>
                        <a:rPr lang="en-US" sz="1400" dirty="0">
                          <a:effectLst/>
                        </a:rPr>
                        <a:t>preparedby</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spcBef>
                          <a:spcPts val="80"/>
                        </a:spcBef>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066715871"/>
                  </a:ext>
                </a:extLst>
              </a:tr>
              <a:tr h="206187">
                <a:tc>
                  <a:txBody>
                    <a:bodyPr/>
                    <a:lstStyle/>
                    <a:p>
                      <a:pPr marL="516255">
                        <a:spcBef>
                          <a:spcPts val="80"/>
                        </a:spcBef>
                        <a:spcAft>
                          <a:spcPts val="0"/>
                        </a:spcAft>
                      </a:pPr>
                      <a:r>
                        <a:rPr lang="en-US" sz="1400">
                          <a:effectLst/>
                        </a:rPr>
                        <a:t>88.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0"/>
                        </a:spcBef>
                        <a:spcAft>
                          <a:spcPts val="0"/>
                        </a:spcAft>
                      </a:pPr>
                      <a:r>
                        <a:rPr lang="en-US" sz="1400">
                          <a:effectLst/>
                        </a:rPr>
                        <a:t>cgstper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08181715"/>
                  </a:ext>
                </a:extLst>
              </a:tr>
              <a:tr h="206187">
                <a:tc>
                  <a:txBody>
                    <a:bodyPr/>
                    <a:lstStyle/>
                    <a:p>
                      <a:pPr marL="516255">
                        <a:spcBef>
                          <a:spcPts val="80"/>
                        </a:spcBef>
                        <a:spcAft>
                          <a:spcPts val="0"/>
                        </a:spcAft>
                      </a:pPr>
                      <a:r>
                        <a:rPr lang="en-US" sz="1400">
                          <a:effectLst/>
                        </a:rPr>
                        <a:t>89.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487045">
                        <a:spcBef>
                          <a:spcPts val="80"/>
                        </a:spcBef>
                        <a:spcAft>
                          <a:spcPts val="0"/>
                        </a:spcAft>
                      </a:pPr>
                      <a:r>
                        <a:rPr lang="en-US" sz="1400">
                          <a:effectLst/>
                        </a:rPr>
                        <a:t>cgstamt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6147956"/>
                  </a:ext>
                </a:extLst>
              </a:tr>
              <a:tr h="206187">
                <a:tc>
                  <a:txBody>
                    <a:bodyPr/>
                    <a:lstStyle/>
                    <a:p>
                      <a:pPr marL="516255">
                        <a:spcBef>
                          <a:spcPts val="80"/>
                        </a:spcBef>
                        <a:spcAft>
                          <a:spcPts val="0"/>
                        </a:spcAft>
                      </a:pPr>
                      <a:r>
                        <a:rPr lang="en-US" sz="1400">
                          <a:effectLst/>
                        </a:rPr>
                        <a:t>90.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80"/>
                        </a:spcBef>
                        <a:spcAft>
                          <a:spcPts val="0"/>
                        </a:spcAft>
                      </a:pPr>
                      <a:r>
                        <a:rPr lang="en-US" sz="1400">
                          <a:effectLst/>
                        </a:rPr>
                        <a:t>sgstper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dirty="0">
                          <a:effectLst/>
                        </a:rPr>
                        <a:t>decimal(18,</a:t>
                      </a:r>
                      <a:r>
                        <a:rPr lang="en-US" sz="1400" spc="-15" dirty="0">
                          <a:effectLst/>
                        </a:rPr>
                        <a:t> </a:t>
                      </a: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770851"/>
                  </a:ext>
                </a:extLst>
              </a:tr>
              <a:tr h="206187">
                <a:tc>
                  <a:txBody>
                    <a:bodyPr/>
                    <a:lstStyle/>
                    <a:p>
                      <a:pPr marL="516255">
                        <a:spcBef>
                          <a:spcPts val="80"/>
                        </a:spcBef>
                        <a:spcAft>
                          <a:spcPts val="0"/>
                        </a:spcAft>
                      </a:pPr>
                      <a:r>
                        <a:rPr lang="en-US" sz="1400">
                          <a:effectLst/>
                        </a:rPr>
                        <a:t>91.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488950">
                        <a:spcBef>
                          <a:spcPts val="80"/>
                        </a:spcBef>
                        <a:spcAft>
                          <a:spcPts val="0"/>
                        </a:spcAft>
                      </a:pPr>
                      <a:r>
                        <a:rPr lang="en-US" sz="1400">
                          <a:effectLst/>
                        </a:rPr>
                        <a:t>sgstamt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59838525"/>
                  </a:ext>
                </a:extLst>
              </a:tr>
              <a:tr h="206187">
                <a:tc>
                  <a:txBody>
                    <a:bodyPr/>
                    <a:lstStyle/>
                    <a:p>
                      <a:pPr marL="516255">
                        <a:spcBef>
                          <a:spcPts val="80"/>
                        </a:spcBef>
                        <a:spcAft>
                          <a:spcPts val="0"/>
                        </a:spcAft>
                      </a:pPr>
                      <a:r>
                        <a:rPr lang="en-US" sz="1400" dirty="0">
                          <a:effectLst/>
                        </a:rPr>
                        <a:t>92.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0"/>
                        </a:spcBef>
                        <a:spcAft>
                          <a:spcPts val="0"/>
                        </a:spcAft>
                      </a:pPr>
                      <a:r>
                        <a:rPr lang="en-US" sz="1400">
                          <a:effectLst/>
                        </a:rPr>
                        <a:t>igstper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89125362"/>
                  </a:ext>
                </a:extLst>
              </a:tr>
              <a:tr h="206187">
                <a:tc>
                  <a:txBody>
                    <a:bodyPr/>
                    <a:lstStyle/>
                    <a:p>
                      <a:pPr marL="516255">
                        <a:spcBef>
                          <a:spcPts val="85"/>
                        </a:spcBef>
                        <a:spcAft>
                          <a:spcPts val="0"/>
                        </a:spcAft>
                      </a:pPr>
                      <a:r>
                        <a:rPr lang="en-US" sz="1400" dirty="0">
                          <a:effectLst/>
                        </a:rPr>
                        <a:t>93.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spcBef>
                          <a:spcPts val="85"/>
                        </a:spcBef>
                        <a:spcAft>
                          <a:spcPts val="0"/>
                        </a:spcAft>
                      </a:pPr>
                      <a:r>
                        <a:rPr lang="en-US" sz="1400">
                          <a:effectLst/>
                        </a:rPr>
                        <a:t>igstamt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5"/>
                        </a:spcBef>
                        <a:spcAft>
                          <a:spcPts val="0"/>
                        </a:spcAft>
                      </a:pPr>
                      <a:r>
                        <a:rPr lang="en-US" sz="1400" dirty="0">
                          <a:effectLst/>
                        </a:rPr>
                        <a:t>decimal(18,</a:t>
                      </a:r>
                      <a:r>
                        <a:rPr lang="en-US" sz="1400" spc="-15" dirty="0">
                          <a:effectLst/>
                        </a:rPr>
                        <a:t> </a:t>
                      </a: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51002535"/>
                  </a:ext>
                </a:extLst>
              </a:tr>
              <a:tr h="206187">
                <a:tc>
                  <a:txBody>
                    <a:bodyPr/>
                    <a:lstStyle/>
                    <a:p>
                      <a:pPr marL="516255">
                        <a:spcBef>
                          <a:spcPts val="80"/>
                        </a:spcBef>
                        <a:spcAft>
                          <a:spcPts val="0"/>
                        </a:spcAft>
                      </a:pPr>
                      <a:r>
                        <a:rPr lang="en-US" sz="1400" dirty="0">
                          <a:effectLst/>
                        </a:rPr>
                        <a:t>94.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354330" algn="r">
                        <a:spcBef>
                          <a:spcPts val="80"/>
                        </a:spcBef>
                        <a:spcAft>
                          <a:spcPts val="0"/>
                        </a:spcAft>
                      </a:pPr>
                      <a:r>
                        <a:rPr lang="en-US" sz="1400">
                          <a:effectLst/>
                        </a:rPr>
                        <a:t>gstcess1per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dirty="0">
                          <a:effectLst/>
                        </a:rPr>
                        <a:t>decimal(18,</a:t>
                      </a:r>
                      <a:r>
                        <a:rPr lang="en-US" sz="1400" spc="-15" dirty="0">
                          <a:effectLst/>
                        </a:rPr>
                        <a:t> </a:t>
                      </a: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3389638"/>
                  </a:ext>
                </a:extLst>
              </a:tr>
              <a:tr h="206187">
                <a:tc>
                  <a:txBody>
                    <a:bodyPr/>
                    <a:lstStyle/>
                    <a:p>
                      <a:pPr marL="516255">
                        <a:spcBef>
                          <a:spcPts val="80"/>
                        </a:spcBef>
                        <a:spcAft>
                          <a:spcPts val="0"/>
                        </a:spcAft>
                      </a:pPr>
                      <a:r>
                        <a:rPr lang="en-US" sz="1400">
                          <a:effectLst/>
                        </a:rPr>
                        <a:t>95.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339725" algn="r">
                        <a:spcBef>
                          <a:spcPts val="80"/>
                        </a:spcBef>
                        <a:spcAft>
                          <a:spcPts val="0"/>
                        </a:spcAft>
                      </a:pPr>
                      <a:r>
                        <a:rPr lang="en-US" sz="1400" dirty="0">
                          <a:effectLst/>
                        </a:rPr>
                        <a:t>gstcess1amt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43864358"/>
                  </a:ext>
                </a:extLst>
              </a:tr>
              <a:tr h="206187">
                <a:tc>
                  <a:txBody>
                    <a:bodyPr/>
                    <a:lstStyle/>
                    <a:p>
                      <a:pPr marL="516255">
                        <a:spcBef>
                          <a:spcPts val="80"/>
                        </a:spcBef>
                        <a:spcAft>
                          <a:spcPts val="0"/>
                        </a:spcAft>
                      </a:pPr>
                      <a:r>
                        <a:rPr lang="en-US" sz="1400">
                          <a:effectLst/>
                        </a:rPr>
                        <a:t>96.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354330" algn="r">
                        <a:spcBef>
                          <a:spcPts val="80"/>
                        </a:spcBef>
                        <a:spcAft>
                          <a:spcPts val="0"/>
                        </a:spcAft>
                      </a:pPr>
                      <a:r>
                        <a:rPr lang="en-US" sz="1400" dirty="0">
                          <a:effectLst/>
                        </a:rPr>
                        <a:t>gstcess2per</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a:effectLst/>
                        </a:rPr>
                        <a:t>decimal(18,</a:t>
                      </a:r>
                      <a:r>
                        <a:rPr lang="en-US" sz="1400" spc="-15">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55843078"/>
                  </a:ext>
                </a:extLst>
              </a:tr>
              <a:tr h="206187">
                <a:tc>
                  <a:txBody>
                    <a:bodyPr/>
                    <a:lstStyle/>
                    <a:p>
                      <a:pPr marL="516255">
                        <a:spcBef>
                          <a:spcPts val="80"/>
                        </a:spcBef>
                        <a:spcAft>
                          <a:spcPts val="0"/>
                        </a:spcAft>
                      </a:pPr>
                      <a:r>
                        <a:rPr lang="en-US" sz="1400">
                          <a:effectLst/>
                        </a:rPr>
                        <a:t>97.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339725" algn="r">
                        <a:spcBef>
                          <a:spcPts val="80"/>
                        </a:spcBef>
                        <a:spcAft>
                          <a:spcPts val="0"/>
                        </a:spcAft>
                      </a:pPr>
                      <a:r>
                        <a:rPr lang="en-US" sz="1400" dirty="0">
                          <a:effectLst/>
                        </a:rPr>
                        <a:t>gstcess2amt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dirty="0">
                          <a:effectLst/>
                        </a:rPr>
                        <a:t>decimal(18,</a:t>
                      </a:r>
                      <a:r>
                        <a:rPr lang="en-US" sz="1400" spc="-15" dirty="0">
                          <a:effectLst/>
                        </a:rPr>
                        <a:t> </a:t>
                      </a: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85414283"/>
                  </a:ext>
                </a:extLst>
              </a:tr>
              <a:tr h="206187">
                <a:tc>
                  <a:txBody>
                    <a:bodyPr/>
                    <a:lstStyle/>
                    <a:p>
                      <a:pPr marL="516255">
                        <a:spcBef>
                          <a:spcPts val="70"/>
                        </a:spcBef>
                        <a:spcAft>
                          <a:spcPts val="0"/>
                        </a:spcAft>
                      </a:pPr>
                      <a:r>
                        <a:rPr lang="en-US" sz="1400">
                          <a:effectLst/>
                        </a:rPr>
                        <a:t>98.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408305" algn="r">
                        <a:spcBef>
                          <a:spcPts val="70"/>
                        </a:spcBef>
                        <a:spcAft>
                          <a:spcPts val="0"/>
                        </a:spcAft>
                      </a:pPr>
                      <a:r>
                        <a:rPr lang="en-US" sz="1400">
                          <a:effectLst/>
                        </a:rPr>
                        <a:t>addtaxper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70"/>
                        </a:spcBef>
                        <a:spcAft>
                          <a:spcPts val="0"/>
                        </a:spcAft>
                      </a:pPr>
                      <a:r>
                        <a:rPr lang="en-US" sz="1400" dirty="0">
                          <a:effectLst/>
                        </a:rPr>
                        <a:t>decimal(18,</a:t>
                      </a:r>
                      <a:r>
                        <a:rPr lang="en-US" sz="1400" spc="-15" dirty="0">
                          <a:effectLst/>
                        </a:rPr>
                        <a:t> </a:t>
                      </a: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67602216"/>
                  </a:ext>
                </a:extLst>
              </a:tr>
              <a:tr h="206187">
                <a:tc>
                  <a:txBody>
                    <a:bodyPr/>
                    <a:lstStyle/>
                    <a:p>
                      <a:pPr marL="516255">
                        <a:spcBef>
                          <a:spcPts val="80"/>
                        </a:spcBef>
                        <a:spcAft>
                          <a:spcPts val="0"/>
                        </a:spcAft>
                      </a:pPr>
                      <a:r>
                        <a:rPr lang="en-US" sz="1400">
                          <a:effectLst/>
                        </a:rPr>
                        <a:t>99.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marR="392430" algn="r">
                        <a:spcBef>
                          <a:spcPts val="80"/>
                        </a:spcBef>
                        <a:spcAft>
                          <a:spcPts val="0"/>
                        </a:spcAft>
                      </a:pPr>
                      <a:r>
                        <a:rPr lang="en-US" sz="1400">
                          <a:effectLst/>
                        </a:rPr>
                        <a:t>addtaxamt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spcBef>
                          <a:spcPts val="80"/>
                        </a:spcBef>
                        <a:spcAft>
                          <a:spcPts val="0"/>
                        </a:spcAft>
                      </a:pPr>
                      <a:r>
                        <a:rPr lang="en-US" sz="1400" dirty="0">
                          <a:effectLst/>
                        </a:rPr>
                        <a:t>decimal(18,</a:t>
                      </a:r>
                      <a:r>
                        <a:rPr lang="en-US" sz="1400" spc="-15" dirty="0">
                          <a:effectLst/>
                        </a:rPr>
                        <a:t> </a:t>
                      </a: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07566969"/>
                  </a:ext>
                </a:extLst>
              </a:tr>
            </a:tbl>
          </a:graphicData>
        </a:graphic>
      </p:graphicFrame>
    </p:spTree>
    <p:extLst>
      <p:ext uri="{BB962C8B-B14F-4D97-AF65-F5344CB8AC3E}">
        <p14:creationId xmlns:p14="http://schemas.microsoft.com/office/powerpoint/2010/main" val="166920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39739189"/>
              </p:ext>
            </p:extLst>
          </p:nvPr>
        </p:nvGraphicFramePr>
        <p:xfrm>
          <a:off x="1772285" y="385853"/>
          <a:ext cx="6209120" cy="2874727"/>
        </p:xfrm>
        <a:graphic>
          <a:graphicData uri="http://schemas.openxmlformats.org/drawingml/2006/table">
            <a:tbl>
              <a:tblPr firstRow="1" firstCol="1" lastRow="1" lastCol="1" bandRow="1" bandCol="1">
                <a:tableStyleId>{5940675A-B579-460E-94D1-54222C63F5DA}</a:tableStyleId>
              </a:tblPr>
              <a:tblGrid>
                <a:gridCol w="1552941">
                  <a:extLst>
                    <a:ext uri="{9D8B030D-6E8A-4147-A177-3AD203B41FA5}">
                      <a16:colId xmlns:a16="http://schemas.microsoft.com/office/drawing/2014/main" val="2646710502"/>
                    </a:ext>
                  </a:extLst>
                </a:gridCol>
                <a:gridCol w="1552280">
                  <a:extLst>
                    <a:ext uri="{9D8B030D-6E8A-4147-A177-3AD203B41FA5}">
                      <a16:colId xmlns:a16="http://schemas.microsoft.com/office/drawing/2014/main" val="1661423620"/>
                    </a:ext>
                  </a:extLst>
                </a:gridCol>
                <a:gridCol w="1550958">
                  <a:extLst>
                    <a:ext uri="{9D8B030D-6E8A-4147-A177-3AD203B41FA5}">
                      <a16:colId xmlns:a16="http://schemas.microsoft.com/office/drawing/2014/main" val="2883979540"/>
                    </a:ext>
                  </a:extLst>
                </a:gridCol>
                <a:gridCol w="1552941">
                  <a:extLst>
                    <a:ext uri="{9D8B030D-6E8A-4147-A177-3AD203B41FA5}">
                      <a16:colId xmlns:a16="http://schemas.microsoft.com/office/drawing/2014/main" val="2151277371"/>
                    </a:ext>
                  </a:extLst>
                </a:gridCol>
              </a:tblGrid>
              <a:tr h="272267">
                <a:tc>
                  <a:txBody>
                    <a:bodyPr/>
                    <a:lstStyle/>
                    <a:p>
                      <a:pPr marL="409575">
                        <a:spcBef>
                          <a:spcPts val="15"/>
                        </a:spcBef>
                        <a:spcAft>
                          <a:spcPts val="0"/>
                        </a:spcAft>
                      </a:pPr>
                      <a:r>
                        <a:rPr lang="en-US" sz="1000" dirty="0">
                          <a:effectLst/>
                        </a:rPr>
                        <a:t>Field</a:t>
                      </a:r>
                      <a:r>
                        <a:rPr lang="en-US" sz="1000" spc="-10" dirty="0">
                          <a:effectLst/>
                        </a:rPr>
                        <a:t> </a:t>
                      </a:r>
                      <a:r>
                        <a:rPr lang="en-US" sz="1000" dirty="0">
                          <a:effectLst/>
                        </a:rPr>
                        <a:t>No</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5"/>
                        </a:spcBef>
                        <a:spcAft>
                          <a:spcPts val="0"/>
                        </a:spcAft>
                      </a:pPr>
                      <a:r>
                        <a:rPr lang="en-US" sz="1000">
                          <a:effectLst/>
                        </a:rPr>
                        <a:t>Field</a:t>
                      </a:r>
                      <a:r>
                        <a:rPr lang="en-US" sz="1000" spc="-10">
                          <a:effectLst/>
                        </a:rPr>
                        <a:t> </a:t>
                      </a:r>
                      <a:r>
                        <a:rPr lang="en-US" sz="1000">
                          <a:effectLst/>
                        </a:rPr>
                        <a:t>Name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5"/>
                        </a:spcBef>
                        <a:spcAft>
                          <a:spcPts val="0"/>
                        </a:spcAft>
                      </a:pPr>
                      <a:r>
                        <a:rPr lang="en-US" sz="1000">
                          <a:effectLst/>
                        </a:rPr>
                        <a:t>Data</a:t>
                      </a:r>
                      <a:r>
                        <a:rPr lang="en-US" sz="1000" spc="-15">
                          <a:effectLst/>
                        </a:rPr>
                        <a:t> </a:t>
                      </a:r>
                      <a:r>
                        <a:rPr lang="en-US" sz="1000">
                          <a:effectLst/>
                        </a:rPr>
                        <a:t>Type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1620" marR="254000" algn="ctr">
                        <a:spcBef>
                          <a:spcPts val="15"/>
                        </a:spcBef>
                        <a:spcAft>
                          <a:spcPts val="0"/>
                        </a:spcAft>
                      </a:pPr>
                      <a:r>
                        <a:rPr lang="en-US" sz="1000">
                          <a:effectLst/>
                        </a:rPr>
                        <a:t>Constraints</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12947339"/>
                  </a:ext>
                </a:extLst>
              </a:tr>
              <a:tr h="154321">
                <a:tc>
                  <a:txBody>
                    <a:bodyPr/>
                    <a:lstStyle/>
                    <a:p>
                      <a:pPr marL="410845">
                        <a:lnSpc>
                          <a:spcPts val="1300"/>
                        </a:lnSpc>
                        <a:spcAft>
                          <a:spcPts val="0"/>
                        </a:spcAft>
                      </a:pPr>
                      <a:r>
                        <a:rPr lang="en-US" sz="1000" dirty="0">
                          <a:effectLst/>
                        </a:rPr>
                        <a:t>1.</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245"/>
                        </a:lnSpc>
                        <a:spcBef>
                          <a:spcPts val="55"/>
                        </a:spcBef>
                        <a:spcAft>
                          <a:spcPts val="0"/>
                        </a:spcAft>
                      </a:pPr>
                      <a:r>
                        <a:rPr lang="en-US" sz="1000">
                          <a:effectLst/>
                        </a:rPr>
                        <a:t>serialno</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lnSpc>
                          <a:spcPts val="1245"/>
                        </a:lnSpc>
                        <a:spcBef>
                          <a:spcPts val="55"/>
                        </a:spcBef>
                        <a:spcAft>
                          <a:spcPts val="0"/>
                        </a:spcAft>
                      </a:pPr>
                      <a:r>
                        <a:rPr lang="en-US" sz="1000">
                          <a:effectLst/>
                        </a:rPr>
                        <a:t>numeric(13,</a:t>
                      </a:r>
                      <a:r>
                        <a:rPr lang="en-US" sz="1000" spc="-5">
                          <a:effectLst/>
                        </a:rPr>
                        <a:t> </a:t>
                      </a:r>
                      <a:r>
                        <a:rPr lang="en-US" sz="1000">
                          <a:effectLst/>
                        </a:rPr>
                        <a:t>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59080" marR="254000" algn="ctr">
                        <a:lnSpc>
                          <a:spcPts val="1300"/>
                        </a:lnSpc>
                        <a:spcAft>
                          <a:spcPts val="0"/>
                        </a:spcAft>
                      </a:pPr>
                      <a:r>
                        <a:rPr lang="en-US" sz="1000">
                          <a:effectLst/>
                        </a:rPr>
                        <a:t>Primary</a:t>
                      </a:r>
                      <a:r>
                        <a:rPr lang="en-US" sz="1000" spc="-10">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73413462"/>
                  </a:ext>
                </a:extLst>
              </a:tr>
              <a:tr h="155424">
                <a:tc>
                  <a:txBody>
                    <a:bodyPr/>
                    <a:lstStyle/>
                    <a:p>
                      <a:pPr marL="410845">
                        <a:lnSpc>
                          <a:spcPts val="1315"/>
                        </a:lnSpc>
                        <a:spcAft>
                          <a:spcPts val="0"/>
                        </a:spcAft>
                      </a:pPr>
                      <a:r>
                        <a:rPr lang="en-US" sz="1000" dirty="0">
                          <a:effectLst/>
                        </a:rPr>
                        <a:t>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255"/>
                        </a:lnSpc>
                        <a:spcBef>
                          <a:spcPts val="55"/>
                        </a:spcBef>
                        <a:spcAft>
                          <a:spcPts val="0"/>
                        </a:spcAft>
                      </a:pPr>
                      <a:r>
                        <a:rPr lang="en-US" sz="1000">
                          <a:effectLst/>
                        </a:rPr>
                        <a:t>doctype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255"/>
                        </a:lnSpc>
                        <a:spcBef>
                          <a:spcPts val="55"/>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15"/>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45610595"/>
                  </a:ext>
                </a:extLst>
              </a:tr>
              <a:tr h="154321">
                <a:tc>
                  <a:txBody>
                    <a:bodyPr/>
                    <a:lstStyle/>
                    <a:p>
                      <a:pPr marL="410845">
                        <a:lnSpc>
                          <a:spcPts val="1300"/>
                        </a:lnSpc>
                        <a:spcAft>
                          <a:spcPts val="0"/>
                        </a:spcAft>
                      </a:pPr>
                      <a:r>
                        <a:rPr lang="en-US" sz="1000">
                          <a:effectLst/>
                        </a:rPr>
                        <a:t>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245"/>
                        </a:lnSpc>
                        <a:spcBef>
                          <a:spcPts val="55"/>
                        </a:spcBef>
                        <a:spcAft>
                          <a:spcPts val="0"/>
                        </a:spcAft>
                      </a:pPr>
                      <a:r>
                        <a:rPr lang="en-US" sz="1000">
                          <a:effectLst/>
                        </a:rPr>
                        <a:t>slcode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245"/>
                        </a:lnSpc>
                        <a:spcBef>
                          <a:spcPts val="55"/>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00"/>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71914167"/>
                  </a:ext>
                </a:extLst>
              </a:tr>
              <a:tr h="154321">
                <a:tc>
                  <a:txBody>
                    <a:bodyPr/>
                    <a:lstStyle/>
                    <a:p>
                      <a:pPr marL="410845">
                        <a:lnSpc>
                          <a:spcPts val="1300"/>
                        </a:lnSpc>
                        <a:spcAft>
                          <a:spcPts val="0"/>
                        </a:spcAft>
                      </a:pP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245"/>
                        </a:lnSpc>
                        <a:spcBef>
                          <a:spcPts val="55"/>
                        </a:spcBef>
                        <a:spcAft>
                          <a:spcPts val="0"/>
                        </a:spcAft>
                      </a:pPr>
                      <a:r>
                        <a:rPr lang="en-US" sz="1000">
                          <a:effectLst/>
                        </a:rPr>
                        <a:t>fiyear</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245"/>
                        </a:lnSpc>
                        <a:spcBef>
                          <a:spcPts val="55"/>
                        </a:spcBef>
                        <a:spcAft>
                          <a:spcPts val="0"/>
                        </a:spcAft>
                      </a:pPr>
                      <a:r>
                        <a:rPr lang="en-US" sz="1000">
                          <a:effectLst/>
                        </a:rPr>
                        <a:t>varchar(4)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00"/>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9427126"/>
                  </a:ext>
                </a:extLst>
              </a:tr>
              <a:tr h="155424">
                <a:tc>
                  <a:txBody>
                    <a:bodyPr/>
                    <a:lstStyle/>
                    <a:p>
                      <a:pPr marL="410845">
                        <a:lnSpc>
                          <a:spcPts val="1305"/>
                        </a:lnSpc>
                        <a:spcBef>
                          <a:spcPts val="10"/>
                        </a:spcBef>
                        <a:spcAft>
                          <a:spcPts val="0"/>
                        </a:spcAft>
                      </a:pPr>
                      <a:r>
                        <a:rPr lang="en-US" sz="1000">
                          <a:effectLst/>
                        </a:rPr>
                        <a:t>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255"/>
                        </a:lnSpc>
                        <a:spcBef>
                          <a:spcPts val="55"/>
                        </a:spcBef>
                        <a:spcAft>
                          <a:spcPts val="0"/>
                        </a:spcAft>
                      </a:pPr>
                      <a:r>
                        <a:rPr lang="en-US" sz="1000">
                          <a:effectLst/>
                        </a:rPr>
                        <a:t>povno</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lnSpc>
                          <a:spcPts val="1255"/>
                        </a:lnSpc>
                        <a:spcBef>
                          <a:spcPts val="55"/>
                        </a:spcBef>
                        <a:spcAft>
                          <a:spcPts val="0"/>
                        </a:spcAft>
                      </a:pPr>
                      <a:r>
                        <a:rPr lang="en-US" sz="1000">
                          <a:effectLst/>
                        </a:rPr>
                        <a:t>varchar(10)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05"/>
                        </a:lnSpc>
                        <a:spcBef>
                          <a:spcPts val="10"/>
                        </a:spcBef>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96048248"/>
                  </a:ext>
                </a:extLst>
              </a:tr>
              <a:tr h="180776">
                <a:tc>
                  <a:txBody>
                    <a:bodyPr/>
                    <a:lstStyle/>
                    <a:p>
                      <a:pPr marL="410845">
                        <a:lnSpc>
                          <a:spcPts val="1405"/>
                        </a:lnSpc>
                        <a:spcAft>
                          <a:spcPts val="0"/>
                        </a:spcAft>
                      </a:pPr>
                      <a:r>
                        <a:rPr lang="en-US" sz="1000">
                          <a:effectLst/>
                        </a:rPr>
                        <a:t>6.</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75"/>
                        </a:spcBef>
                        <a:spcAft>
                          <a:spcPts val="0"/>
                        </a:spcAft>
                      </a:pPr>
                      <a:r>
                        <a:rPr lang="en-US" sz="1000">
                          <a:effectLst/>
                        </a:rPr>
                        <a:t>poamendno</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75"/>
                        </a:spcBef>
                        <a:spcAft>
                          <a:spcPts val="0"/>
                        </a:spcAft>
                      </a:pPr>
                      <a:r>
                        <a:rPr lang="en-US" sz="1000">
                          <a:effectLst/>
                        </a:rPr>
                        <a:t>varchar(3)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63788731"/>
                  </a:ext>
                </a:extLst>
              </a:tr>
              <a:tr h="180776">
                <a:tc>
                  <a:txBody>
                    <a:bodyPr/>
                    <a:lstStyle/>
                    <a:p>
                      <a:pPr marL="410845">
                        <a:lnSpc>
                          <a:spcPts val="1405"/>
                        </a:lnSpc>
                        <a:spcAft>
                          <a:spcPts val="0"/>
                        </a:spcAft>
                      </a:pPr>
                      <a:r>
                        <a:rPr lang="en-US" sz="1000" dirty="0">
                          <a:effectLst/>
                        </a:rPr>
                        <a:t>7.</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75"/>
                        </a:spcBef>
                        <a:spcAft>
                          <a:spcPts val="0"/>
                        </a:spcAft>
                      </a:pPr>
                      <a:r>
                        <a:rPr lang="en-US" sz="1000">
                          <a:effectLst/>
                        </a:rPr>
                        <a:t>namendno</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75"/>
                        </a:spcBef>
                        <a:spcAft>
                          <a:spcPts val="0"/>
                        </a:spcAft>
                      </a:pPr>
                      <a:r>
                        <a:rPr lang="en-US" sz="1000">
                          <a:effectLst/>
                        </a:rPr>
                        <a:t>varchar(3)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80985091"/>
                  </a:ext>
                </a:extLst>
              </a:tr>
              <a:tr h="180776">
                <a:tc>
                  <a:txBody>
                    <a:bodyPr/>
                    <a:lstStyle/>
                    <a:p>
                      <a:pPr marL="410845">
                        <a:lnSpc>
                          <a:spcPts val="1405"/>
                        </a:lnSpc>
                        <a:spcAft>
                          <a:spcPts val="0"/>
                        </a:spcAft>
                      </a:pPr>
                      <a:r>
                        <a:rPr lang="en-US" sz="1000">
                          <a:effectLst/>
                        </a:rPr>
                        <a:t>8.</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75"/>
                        </a:spcBef>
                        <a:spcAft>
                          <a:spcPts val="0"/>
                        </a:spcAft>
                      </a:pPr>
                      <a:r>
                        <a:rPr lang="en-US" sz="1000">
                          <a:effectLst/>
                        </a:rPr>
                        <a:t>podate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75"/>
                        </a:spcBef>
                        <a:spcAft>
                          <a:spcPts val="0"/>
                        </a:spcAft>
                      </a:pPr>
                      <a:r>
                        <a:rPr lang="en-US" sz="1000">
                          <a:effectLst/>
                        </a:rPr>
                        <a:t>datetime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52757722"/>
                  </a:ext>
                </a:extLst>
              </a:tr>
              <a:tr h="154321">
                <a:tc>
                  <a:txBody>
                    <a:bodyPr/>
                    <a:lstStyle/>
                    <a:p>
                      <a:pPr marL="410845">
                        <a:lnSpc>
                          <a:spcPts val="1300"/>
                        </a:lnSpc>
                        <a:spcAft>
                          <a:spcPts val="0"/>
                        </a:spcAft>
                      </a:pPr>
                      <a:r>
                        <a:rPr lang="en-US" sz="1000">
                          <a:effectLst/>
                        </a:rPr>
                        <a:t>9.</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245"/>
                        </a:lnSpc>
                        <a:spcBef>
                          <a:spcPts val="55"/>
                        </a:spcBef>
                        <a:spcAft>
                          <a:spcPts val="0"/>
                        </a:spcAft>
                      </a:pPr>
                      <a:r>
                        <a:rPr lang="en-US" sz="1000">
                          <a:effectLst/>
                        </a:rPr>
                        <a:t>catcode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245"/>
                        </a:lnSpc>
                        <a:spcBef>
                          <a:spcPts val="55"/>
                        </a:spcBef>
                        <a:spcAft>
                          <a:spcPts val="0"/>
                        </a:spcAft>
                      </a:pPr>
                      <a:r>
                        <a:rPr lang="en-US" sz="1000">
                          <a:effectLst/>
                        </a:rPr>
                        <a:t>varchar(2)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00"/>
                        </a:lnSpc>
                        <a:spcAft>
                          <a:spcPts val="0"/>
                        </a:spcAft>
                      </a:pPr>
                      <a:r>
                        <a:rPr lang="en-US" sz="1000">
                          <a:effectLst/>
                        </a:rPr>
                        <a:t>Foreign</a:t>
                      </a:r>
                      <a:r>
                        <a:rPr lang="en-US" sz="1000" spc="-15">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14776264"/>
                  </a:ext>
                </a:extLst>
              </a:tr>
              <a:tr h="154321">
                <a:tc>
                  <a:txBody>
                    <a:bodyPr/>
                    <a:lstStyle/>
                    <a:p>
                      <a:pPr marL="410845">
                        <a:lnSpc>
                          <a:spcPts val="1300"/>
                        </a:lnSpc>
                        <a:spcAft>
                          <a:spcPts val="0"/>
                        </a:spcAft>
                      </a:pPr>
                      <a:r>
                        <a:rPr lang="en-US" sz="1000">
                          <a:effectLst/>
                        </a:rPr>
                        <a:t>10.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245"/>
                        </a:lnSpc>
                        <a:spcBef>
                          <a:spcPts val="55"/>
                        </a:spcBef>
                        <a:spcAft>
                          <a:spcPts val="0"/>
                        </a:spcAft>
                      </a:pPr>
                      <a:r>
                        <a:rPr lang="en-US" sz="1000" dirty="0">
                          <a:effectLst/>
                        </a:rPr>
                        <a:t>partcode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lnSpc>
                          <a:spcPts val="1245"/>
                        </a:lnSpc>
                        <a:spcBef>
                          <a:spcPts val="55"/>
                        </a:spcBef>
                        <a:spcAft>
                          <a:spcPts val="0"/>
                        </a:spcAft>
                      </a:pPr>
                      <a:r>
                        <a:rPr lang="en-US" sz="1000">
                          <a:effectLst/>
                        </a:rPr>
                        <a:t>varchar(50)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985" marR="254000" algn="ctr">
                        <a:lnSpc>
                          <a:spcPts val="1300"/>
                        </a:lnSpc>
                        <a:spcAft>
                          <a:spcPts val="0"/>
                        </a:spcAft>
                      </a:pPr>
                      <a:r>
                        <a:rPr lang="en-US" sz="1000">
                          <a:effectLst/>
                        </a:rPr>
                        <a:t>Foreign</a:t>
                      </a:r>
                      <a:r>
                        <a:rPr lang="en-US" sz="1000" spc="-10">
                          <a:effectLst/>
                        </a:rPr>
                        <a:t> </a:t>
                      </a:r>
                      <a:r>
                        <a:rPr lang="en-US" sz="1000">
                          <a:effectLst/>
                        </a:rPr>
                        <a:t>Key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72096189"/>
                  </a:ext>
                </a:extLst>
              </a:tr>
              <a:tr h="181328">
                <a:tc>
                  <a:txBody>
                    <a:bodyPr/>
                    <a:lstStyle/>
                    <a:p>
                      <a:pPr marL="410845">
                        <a:spcBef>
                          <a:spcPts val="10"/>
                        </a:spcBef>
                        <a:spcAft>
                          <a:spcPts val="0"/>
                        </a:spcAft>
                      </a:pPr>
                      <a:r>
                        <a:rPr lang="en-US" sz="1000">
                          <a:effectLst/>
                        </a:rPr>
                        <a:t>11.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80"/>
                        </a:spcBef>
                        <a:spcAft>
                          <a:spcPts val="0"/>
                        </a:spcAft>
                      </a:pPr>
                      <a:r>
                        <a:rPr lang="en-US" sz="1000" dirty="0">
                          <a:effectLst/>
                        </a:rPr>
                        <a:t>ipartcode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80"/>
                        </a:spcBef>
                        <a:spcAft>
                          <a:spcPts val="0"/>
                        </a:spcAft>
                      </a:pPr>
                      <a:r>
                        <a:rPr lang="en-US" sz="1000">
                          <a:effectLst/>
                        </a:rPr>
                        <a:t>varchar(50)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74257949"/>
                  </a:ext>
                </a:extLst>
              </a:tr>
              <a:tr h="180776">
                <a:tc>
                  <a:txBody>
                    <a:bodyPr/>
                    <a:lstStyle/>
                    <a:p>
                      <a:pPr marL="410845">
                        <a:spcBef>
                          <a:spcPts val="10"/>
                        </a:spcBef>
                        <a:spcAft>
                          <a:spcPts val="0"/>
                        </a:spcAft>
                      </a:pPr>
                      <a:r>
                        <a:rPr lang="en-US" sz="1000">
                          <a:effectLst/>
                        </a:rPr>
                        <a:t>12.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175"/>
                        </a:spcBef>
                        <a:spcAft>
                          <a:spcPts val="0"/>
                        </a:spcAft>
                      </a:pPr>
                      <a:r>
                        <a:rPr lang="en-US" sz="1000" dirty="0">
                          <a:effectLst/>
                        </a:rPr>
                        <a:t>poqty</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75"/>
                        </a:spcBef>
                        <a:spcAft>
                          <a:spcPts val="0"/>
                        </a:spcAft>
                      </a:pPr>
                      <a:r>
                        <a:rPr lang="en-US" sz="1000">
                          <a:effectLst/>
                        </a:rPr>
                        <a:t>numeric(18,</a:t>
                      </a:r>
                      <a:r>
                        <a:rPr lang="en-US" sz="1000" spc="-5">
                          <a:effectLst/>
                        </a:rPr>
                        <a:t> </a:t>
                      </a:r>
                      <a:r>
                        <a:rPr lang="en-US" sz="1000">
                          <a:effectLst/>
                        </a:rPr>
                        <a:t>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42108758"/>
                  </a:ext>
                </a:extLst>
              </a:tr>
              <a:tr h="180776">
                <a:tc>
                  <a:txBody>
                    <a:bodyPr/>
                    <a:lstStyle/>
                    <a:p>
                      <a:pPr marL="410845">
                        <a:lnSpc>
                          <a:spcPts val="1405"/>
                        </a:lnSpc>
                        <a:spcAft>
                          <a:spcPts val="0"/>
                        </a:spcAft>
                      </a:pPr>
                      <a:r>
                        <a:rPr lang="en-US" sz="1000">
                          <a:effectLst/>
                        </a:rPr>
                        <a:t>13.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75"/>
                        </a:spcBef>
                        <a:spcAft>
                          <a:spcPts val="0"/>
                        </a:spcAft>
                      </a:pPr>
                      <a:r>
                        <a:rPr lang="en-US" sz="1000" dirty="0">
                          <a:effectLst/>
                        </a:rPr>
                        <a:t>uom</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75"/>
                        </a:spcBef>
                        <a:spcAft>
                          <a:spcPts val="0"/>
                        </a:spcAft>
                      </a:pPr>
                      <a:r>
                        <a:rPr lang="en-US" sz="1000">
                          <a:effectLst/>
                        </a:rPr>
                        <a:t>varchar(6)</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48880322"/>
                  </a:ext>
                </a:extLst>
              </a:tr>
              <a:tr h="180776">
                <a:tc>
                  <a:txBody>
                    <a:bodyPr/>
                    <a:lstStyle/>
                    <a:p>
                      <a:pPr marL="410845">
                        <a:lnSpc>
                          <a:spcPts val="1405"/>
                        </a:lnSpc>
                        <a:spcAft>
                          <a:spcPts val="0"/>
                        </a:spcAft>
                      </a:pPr>
                      <a:r>
                        <a:rPr lang="en-US" sz="1000">
                          <a:effectLst/>
                        </a:rPr>
                        <a:t>14.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1925" algn="ctr">
                        <a:spcBef>
                          <a:spcPts val="175"/>
                        </a:spcBef>
                        <a:spcAft>
                          <a:spcPts val="0"/>
                        </a:spcAft>
                      </a:pPr>
                      <a:r>
                        <a:rPr lang="en-US" sz="1000">
                          <a:effectLst/>
                        </a:rPr>
                        <a:t>rateperqty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75"/>
                        </a:spcBef>
                        <a:spcAft>
                          <a:spcPts val="0"/>
                        </a:spcAft>
                      </a:pPr>
                      <a:r>
                        <a:rPr lang="en-US" sz="1000">
                          <a:effectLst/>
                        </a:rPr>
                        <a:t>numeric(18,</a:t>
                      </a:r>
                      <a:r>
                        <a:rPr lang="en-US" sz="1000" spc="-5">
                          <a:effectLst/>
                        </a:rPr>
                        <a:t> </a:t>
                      </a:r>
                      <a:r>
                        <a:rPr lang="en-US" sz="1000">
                          <a:effectLst/>
                        </a:rPr>
                        <a:t>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54165852"/>
                  </a:ext>
                </a:extLst>
              </a:tr>
              <a:tr h="180776">
                <a:tc>
                  <a:txBody>
                    <a:bodyPr/>
                    <a:lstStyle/>
                    <a:p>
                      <a:pPr marL="410845">
                        <a:lnSpc>
                          <a:spcPts val="1405"/>
                        </a:lnSpc>
                        <a:spcAft>
                          <a:spcPts val="0"/>
                        </a:spcAft>
                      </a:pPr>
                      <a:r>
                        <a:rPr lang="en-US" sz="1000">
                          <a:effectLst/>
                        </a:rPr>
                        <a:t>15.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175"/>
                        </a:spcBef>
                        <a:spcAft>
                          <a:spcPts val="0"/>
                        </a:spcAft>
                      </a:pPr>
                      <a:r>
                        <a:rPr lang="en-US" sz="1000" dirty="0">
                          <a:effectLst/>
                        </a:rPr>
                        <a:t>recqty</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75"/>
                        </a:spcBef>
                        <a:spcAft>
                          <a:spcPts val="0"/>
                        </a:spcAft>
                      </a:pPr>
                      <a:r>
                        <a:rPr lang="en-US" sz="1000" dirty="0">
                          <a:effectLst/>
                        </a:rPr>
                        <a:t>numeric(14,</a:t>
                      </a:r>
                      <a:r>
                        <a:rPr lang="en-US" sz="1000" spc="-5" dirty="0">
                          <a:effectLst/>
                        </a:rPr>
                        <a:t> </a:t>
                      </a:r>
                      <a:r>
                        <a:rPr lang="en-US" sz="1000" dirty="0">
                          <a:effectLst/>
                        </a:rPr>
                        <a:t>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46226709"/>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02925992"/>
              </p:ext>
            </p:extLst>
          </p:nvPr>
        </p:nvGraphicFramePr>
        <p:xfrm>
          <a:off x="1772285" y="3260580"/>
          <a:ext cx="6209120" cy="416560"/>
        </p:xfrm>
        <a:graphic>
          <a:graphicData uri="http://schemas.openxmlformats.org/drawingml/2006/table">
            <a:tbl>
              <a:tblPr firstRow="1" firstCol="1" lastRow="1" lastCol="1" bandRow="1" bandCol="1">
                <a:tableStyleId>{5940675A-B579-460E-94D1-54222C63F5DA}</a:tableStyleId>
              </a:tblPr>
              <a:tblGrid>
                <a:gridCol w="1552941">
                  <a:extLst>
                    <a:ext uri="{9D8B030D-6E8A-4147-A177-3AD203B41FA5}">
                      <a16:colId xmlns:a16="http://schemas.microsoft.com/office/drawing/2014/main" val="1712554854"/>
                    </a:ext>
                  </a:extLst>
                </a:gridCol>
                <a:gridCol w="1552280">
                  <a:extLst>
                    <a:ext uri="{9D8B030D-6E8A-4147-A177-3AD203B41FA5}">
                      <a16:colId xmlns:a16="http://schemas.microsoft.com/office/drawing/2014/main" val="2947254738"/>
                    </a:ext>
                  </a:extLst>
                </a:gridCol>
                <a:gridCol w="1550958">
                  <a:extLst>
                    <a:ext uri="{9D8B030D-6E8A-4147-A177-3AD203B41FA5}">
                      <a16:colId xmlns:a16="http://schemas.microsoft.com/office/drawing/2014/main" val="1885431617"/>
                    </a:ext>
                  </a:extLst>
                </a:gridCol>
                <a:gridCol w="1552941">
                  <a:extLst>
                    <a:ext uri="{9D8B030D-6E8A-4147-A177-3AD203B41FA5}">
                      <a16:colId xmlns:a16="http://schemas.microsoft.com/office/drawing/2014/main" val="2167412456"/>
                    </a:ext>
                  </a:extLst>
                </a:gridCol>
              </a:tblGrid>
              <a:tr h="208280">
                <a:tc>
                  <a:txBody>
                    <a:bodyPr/>
                    <a:lstStyle/>
                    <a:p>
                      <a:pPr marL="410845">
                        <a:lnSpc>
                          <a:spcPts val="1405"/>
                        </a:lnSpc>
                        <a:spcAft>
                          <a:spcPts val="0"/>
                        </a:spcAft>
                      </a:pPr>
                      <a:r>
                        <a:rPr lang="en-US" sz="1000" dirty="0">
                          <a:effectLst/>
                        </a:rPr>
                        <a:t>16.</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175"/>
                        </a:spcBef>
                        <a:spcAft>
                          <a:spcPts val="0"/>
                        </a:spcAft>
                      </a:pPr>
                      <a:r>
                        <a:rPr lang="en-US" sz="1000" dirty="0">
                          <a:effectLst/>
                        </a:rPr>
                        <a:t>Balqty</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75"/>
                        </a:spcBef>
                        <a:spcAft>
                          <a:spcPts val="0"/>
                        </a:spcAft>
                      </a:pPr>
                      <a:r>
                        <a:rPr lang="en-US" sz="1000" dirty="0">
                          <a:effectLst/>
                        </a:rPr>
                        <a:t>numeric(14,</a:t>
                      </a:r>
                      <a:r>
                        <a:rPr lang="en-US" sz="1000" spc="-5" dirty="0">
                          <a:effectLst/>
                        </a:rPr>
                        <a:t> </a:t>
                      </a:r>
                      <a:r>
                        <a:rPr lang="en-US" sz="1000" dirty="0">
                          <a:effectLst/>
                        </a:rPr>
                        <a:t>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77398633"/>
                  </a:ext>
                </a:extLst>
              </a:tr>
              <a:tr h="208280">
                <a:tc>
                  <a:txBody>
                    <a:bodyPr/>
                    <a:lstStyle/>
                    <a:p>
                      <a:pPr marL="410845">
                        <a:lnSpc>
                          <a:spcPts val="1405"/>
                        </a:lnSpc>
                        <a:spcAft>
                          <a:spcPts val="0"/>
                        </a:spcAft>
                      </a:pPr>
                      <a:r>
                        <a:rPr lang="en-US" sz="1000" dirty="0">
                          <a:effectLst/>
                        </a:rPr>
                        <a:t>17.</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75"/>
                        </a:spcBef>
                        <a:spcAft>
                          <a:spcPts val="0"/>
                        </a:spcAft>
                      </a:pPr>
                      <a:r>
                        <a:rPr lang="en-US" sz="1000">
                          <a:effectLst/>
                        </a:rPr>
                        <a:t>Porate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75"/>
                        </a:spcBef>
                        <a:spcAft>
                          <a:spcPts val="0"/>
                        </a:spcAft>
                      </a:pPr>
                      <a:r>
                        <a:rPr lang="en-US" sz="1000" dirty="0">
                          <a:effectLst/>
                        </a:rPr>
                        <a:t>numeric(14,</a:t>
                      </a:r>
                      <a:r>
                        <a:rPr lang="en-US" sz="1000" spc="-5" dirty="0">
                          <a:effectLst/>
                        </a:rPr>
                        <a:t> </a:t>
                      </a:r>
                      <a:r>
                        <a:rPr lang="en-US" sz="1000" dirty="0">
                          <a:effectLst/>
                        </a:rPr>
                        <a:t>4)</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940363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38250455"/>
              </p:ext>
            </p:extLst>
          </p:nvPr>
        </p:nvGraphicFramePr>
        <p:xfrm>
          <a:off x="1772285" y="3677140"/>
          <a:ext cx="6209122" cy="3200400"/>
        </p:xfrm>
        <a:graphic>
          <a:graphicData uri="http://schemas.openxmlformats.org/drawingml/2006/table">
            <a:tbl>
              <a:tblPr firstRow="1" firstCol="1" lastRow="1" lastCol="1" bandRow="1" bandCol="1">
                <a:tableStyleId>{5940675A-B579-460E-94D1-54222C63F5DA}</a:tableStyleId>
              </a:tblPr>
              <a:tblGrid>
                <a:gridCol w="1552942">
                  <a:extLst>
                    <a:ext uri="{9D8B030D-6E8A-4147-A177-3AD203B41FA5}">
                      <a16:colId xmlns:a16="http://schemas.microsoft.com/office/drawing/2014/main" val="2036894220"/>
                    </a:ext>
                  </a:extLst>
                </a:gridCol>
                <a:gridCol w="1552279">
                  <a:extLst>
                    <a:ext uri="{9D8B030D-6E8A-4147-A177-3AD203B41FA5}">
                      <a16:colId xmlns:a16="http://schemas.microsoft.com/office/drawing/2014/main" val="3523794739"/>
                    </a:ext>
                  </a:extLst>
                </a:gridCol>
                <a:gridCol w="1550959">
                  <a:extLst>
                    <a:ext uri="{9D8B030D-6E8A-4147-A177-3AD203B41FA5}">
                      <a16:colId xmlns:a16="http://schemas.microsoft.com/office/drawing/2014/main" val="938805397"/>
                    </a:ext>
                  </a:extLst>
                </a:gridCol>
                <a:gridCol w="1552942">
                  <a:extLst>
                    <a:ext uri="{9D8B030D-6E8A-4147-A177-3AD203B41FA5}">
                      <a16:colId xmlns:a16="http://schemas.microsoft.com/office/drawing/2014/main" val="3686348268"/>
                    </a:ext>
                  </a:extLst>
                </a:gridCol>
              </a:tblGrid>
              <a:tr h="143978">
                <a:tc>
                  <a:txBody>
                    <a:bodyPr/>
                    <a:lstStyle/>
                    <a:p>
                      <a:pPr marL="410845">
                        <a:lnSpc>
                          <a:spcPts val="1370"/>
                        </a:lnSpc>
                        <a:spcAft>
                          <a:spcPts val="0"/>
                        </a:spcAft>
                      </a:pPr>
                      <a:r>
                        <a:rPr lang="en-US" sz="1000" dirty="0">
                          <a:effectLst/>
                        </a:rPr>
                        <a:t>18.</a:t>
                      </a:r>
                      <a:endParaRPr lang="en-IN"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195" algn="ctr">
                        <a:spcBef>
                          <a:spcPts val="130"/>
                        </a:spcBef>
                        <a:spcAft>
                          <a:spcPts val="0"/>
                        </a:spcAft>
                      </a:pPr>
                      <a:r>
                        <a:rPr lang="en-US" sz="900" dirty="0">
                          <a:effectLst/>
                        </a:rPr>
                        <a:t>basicvalue</a:t>
                      </a:r>
                      <a:endParaRPr lang="en-IN"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30"/>
                        </a:spcBef>
                        <a:spcAft>
                          <a:spcPts val="0"/>
                        </a:spcAft>
                      </a:pPr>
                      <a:r>
                        <a:rPr lang="en-US" sz="900">
                          <a:effectLst/>
                        </a:rPr>
                        <a:t>numeric(14,</a:t>
                      </a:r>
                      <a:r>
                        <a:rPr lang="en-US" sz="900" spc="-5">
                          <a:effectLst/>
                        </a:rPr>
                        <a:t> </a:t>
                      </a:r>
                      <a:r>
                        <a:rPr lang="en-US" sz="900">
                          <a:effectLst/>
                        </a:rPr>
                        <a:t>4)</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18456313"/>
                  </a:ext>
                </a:extLst>
              </a:tr>
              <a:tr h="143978">
                <a:tc>
                  <a:txBody>
                    <a:bodyPr/>
                    <a:lstStyle/>
                    <a:p>
                      <a:pPr marL="410845">
                        <a:lnSpc>
                          <a:spcPts val="1385"/>
                        </a:lnSpc>
                        <a:spcAft>
                          <a:spcPts val="0"/>
                        </a:spcAft>
                      </a:pPr>
                      <a:r>
                        <a:rPr lang="en-US" sz="1000">
                          <a:effectLst/>
                        </a:rPr>
                        <a:t>19.</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dirty="0">
                          <a:effectLst/>
                        </a:rPr>
                        <a:t>discper</a:t>
                      </a:r>
                      <a:endParaRPr lang="en-IN"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2565" marR="195580" algn="ctr">
                        <a:spcBef>
                          <a:spcPts val="140"/>
                        </a:spcBef>
                        <a:spcAft>
                          <a:spcPts val="0"/>
                        </a:spcAft>
                      </a:pPr>
                      <a:r>
                        <a:rPr lang="en-US" sz="900">
                          <a:effectLst/>
                        </a:rPr>
                        <a:t>numeric(6,</a:t>
                      </a:r>
                      <a:r>
                        <a:rPr lang="en-US" sz="900" spc="-5">
                          <a:effectLst/>
                        </a:rPr>
                        <a:t> </a:t>
                      </a:r>
                      <a:r>
                        <a:rPr lang="en-US" sz="900">
                          <a:effectLst/>
                        </a:rPr>
                        <a:t>3)</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2736406"/>
                  </a:ext>
                </a:extLst>
              </a:tr>
              <a:tr h="143978">
                <a:tc>
                  <a:txBody>
                    <a:bodyPr/>
                    <a:lstStyle/>
                    <a:p>
                      <a:pPr marL="410845">
                        <a:lnSpc>
                          <a:spcPts val="1380"/>
                        </a:lnSpc>
                        <a:spcAft>
                          <a:spcPts val="0"/>
                        </a:spcAft>
                      </a:pPr>
                      <a:r>
                        <a:rPr lang="en-US" sz="1000">
                          <a:effectLst/>
                        </a:rPr>
                        <a:t>20.</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a:effectLst/>
                        </a:rPr>
                        <a:t>discamt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809120478"/>
                  </a:ext>
                </a:extLst>
              </a:tr>
              <a:tr h="143978">
                <a:tc>
                  <a:txBody>
                    <a:bodyPr/>
                    <a:lstStyle/>
                    <a:p>
                      <a:pPr marL="410845">
                        <a:lnSpc>
                          <a:spcPts val="1370"/>
                        </a:lnSpc>
                        <a:spcAft>
                          <a:spcPts val="0"/>
                        </a:spcAft>
                      </a:pPr>
                      <a:r>
                        <a:rPr lang="en-US" sz="1000">
                          <a:effectLst/>
                        </a:rPr>
                        <a:t>21.</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a:effectLst/>
                        </a:rPr>
                        <a:t>packper</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2565" marR="195580" algn="ctr">
                        <a:spcBef>
                          <a:spcPts val="140"/>
                        </a:spcBef>
                        <a:spcAft>
                          <a:spcPts val="0"/>
                        </a:spcAft>
                      </a:pPr>
                      <a:r>
                        <a:rPr lang="en-US" sz="900">
                          <a:effectLst/>
                        </a:rPr>
                        <a:t>numeric(6,</a:t>
                      </a:r>
                      <a:r>
                        <a:rPr lang="en-US" sz="900" spc="-5">
                          <a:effectLst/>
                        </a:rPr>
                        <a:t> </a:t>
                      </a:r>
                      <a:r>
                        <a:rPr lang="en-US" sz="900">
                          <a:effectLst/>
                        </a:rPr>
                        <a:t>3)</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93274699"/>
                  </a:ext>
                </a:extLst>
              </a:tr>
              <a:tr h="143978">
                <a:tc>
                  <a:txBody>
                    <a:bodyPr/>
                    <a:lstStyle/>
                    <a:p>
                      <a:pPr marL="410845">
                        <a:lnSpc>
                          <a:spcPts val="1370"/>
                        </a:lnSpc>
                        <a:spcAft>
                          <a:spcPts val="0"/>
                        </a:spcAft>
                      </a:pPr>
                      <a:r>
                        <a:rPr lang="en-US" sz="1000">
                          <a:effectLst/>
                        </a:rPr>
                        <a:t>22.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a:effectLst/>
                        </a:rPr>
                        <a:t>packamt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11429980"/>
                  </a:ext>
                </a:extLst>
              </a:tr>
              <a:tr h="143978">
                <a:tc>
                  <a:txBody>
                    <a:bodyPr/>
                    <a:lstStyle/>
                    <a:p>
                      <a:pPr marL="410845">
                        <a:lnSpc>
                          <a:spcPts val="1370"/>
                        </a:lnSpc>
                        <a:spcAft>
                          <a:spcPts val="0"/>
                        </a:spcAft>
                      </a:pPr>
                      <a:r>
                        <a:rPr lang="en-US" sz="1000">
                          <a:effectLst/>
                        </a:rPr>
                        <a:t>23.</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195" algn="ctr">
                        <a:spcBef>
                          <a:spcPts val="140"/>
                        </a:spcBef>
                        <a:spcAft>
                          <a:spcPts val="0"/>
                        </a:spcAft>
                      </a:pPr>
                      <a:r>
                        <a:rPr lang="en-US" sz="900">
                          <a:effectLst/>
                        </a:rPr>
                        <a:t>Assval</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35131055"/>
                  </a:ext>
                </a:extLst>
              </a:tr>
              <a:tr h="143978">
                <a:tc>
                  <a:txBody>
                    <a:bodyPr/>
                    <a:lstStyle/>
                    <a:p>
                      <a:pPr marL="410845">
                        <a:lnSpc>
                          <a:spcPts val="1370"/>
                        </a:lnSpc>
                        <a:spcAft>
                          <a:spcPts val="0"/>
                        </a:spcAft>
                      </a:pPr>
                      <a:r>
                        <a:rPr lang="en-US" sz="1000">
                          <a:effectLst/>
                        </a:rPr>
                        <a:t>24.</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spcBef>
                          <a:spcPts val="140"/>
                        </a:spcBef>
                        <a:spcAft>
                          <a:spcPts val="0"/>
                        </a:spcAft>
                      </a:pPr>
                      <a:r>
                        <a:rPr lang="en-US" sz="900">
                          <a:effectLst/>
                        </a:rPr>
                        <a:t>Exduty</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95476602"/>
                  </a:ext>
                </a:extLst>
              </a:tr>
              <a:tr h="143978">
                <a:tc>
                  <a:txBody>
                    <a:bodyPr/>
                    <a:lstStyle/>
                    <a:p>
                      <a:pPr marL="410845">
                        <a:lnSpc>
                          <a:spcPts val="1370"/>
                        </a:lnSpc>
                        <a:spcAft>
                          <a:spcPts val="0"/>
                        </a:spcAft>
                      </a:pPr>
                      <a:r>
                        <a:rPr lang="en-US" sz="1000">
                          <a:effectLst/>
                        </a:rPr>
                        <a:t>25.</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a:effectLst/>
                        </a:rPr>
                        <a:t>cessamt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54860362"/>
                  </a:ext>
                </a:extLst>
              </a:tr>
              <a:tr h="143978">
                <a:tc>
                  <a:txBody>
                    <a:bodyPr/>
                    <a:lstStyle/>
                    <a:p>
                      <a:pPr marL="410845">
                        <a:lnSpc>
                          <a:spcPts val="1370"/>
                        </a:lnSpc>
                        <a:spcAft>
                          <a:spcPts val="0"/>
                        </a:spcAft>
                      </a:pPr>
                      <a:r>
                        <a:rPr lang="en-US" sz="1000">
                          <a:effectLst/>
                        </a:rPr>
                        <a:t>26.</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195" algn="ctr">
                        <a:spcBef>
                          <a:spcPts val="140"/>
                        </a:spcBef>
                        <a:spcAft>
                          <a:spcPts val="0"/>
                        </a:spcAft>
                      </a:pPr>
                      <a:r>
                        <a:rPr lang="en-US" sz="900">
                          <a:effectLst/>
                        </a:rPr>
                        <a:t>shecamt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37305207"/>
                  </a:ext>
                </a:extLst>
              </a:tr>
              <a:tr h="143978">
                <a:tc>
                  <a:txBody>
                    <a:bodyPr/>
                    <a:lstStyle/>
                    <a:p>
                      <a:pPr marL="410845">
                        <a:lnSpc>
                          <a:spcPts val="1370"/>
                        </a:lnSpc>
                        <a:spcAft>
                          <a:spcPts val="0"/>
                        </a:spcAft>
                      </a:pPr>
                      <a:r>
                        <a:rPr lang="en-US" sz="1000">
                          <a:effectLst/>
                        </a:rPr>
                        <a:t>27.</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a:effectLst/>
                        </a:rPr>
                        <a:t>taxbleamt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30579461"/>
                  </a:ext>
                </a:extLst>
              </a:tr>
              <a:tr h="143978">
                <a:tc>
                  <a:txBody>
                    <a:bodyPr/>
                    <a:lstStyle/>
                    <a:p>
                      <a:pPr marL="410845">
                        <a:lnSpc>
                          <a:spcPts val="1370"/>
                        </a:lnSpc>
                        <a:spcAft>
                          <a:spcPts val="0"/>
                        </a:spcAft>
                      </a:pPr>
                      <a:r>
                        <a:rPr lang="en-US" sz="1000">
                          <a:effectLst/>
                        </a:rPr>
                        <a:t>28.</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a:effectLst/>
                        </a:rPr>
                        <a:t>Vatamt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412682928"/>
                  </a:ext>
                </a:extLst>
              </a:tr>
              <a:tr h="143978">
                <a:tc>
                  <a:txBody>
                    <a:bodyPr/>
                    <a:lstStyle/>
                    <a:p>
                      <a:pPr marL="410845">
                        <a:lnSpc>
                          <a:spcPts val="1370"/>
                        </a:lnSpc>
                        <a:spcAft>
                          <a:spcPts val="0"/>
                        </a:spcAft>
                      </a:pPr>
                      <a:r>
                        <a:rPr lang="en-US" sz="1000">
                          <a:effectLst/>
                        </a:rPr>
                        <a:t>29.</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a:effectLst/>
                        </a:rPr>
                        <a:t>addexamt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75634909"/>
                  </a:ext>
                </a:extLst>
              </a:tr>
              <a:tr h="143978">
                <a:tc>
                  <a:txBody>
                    <a:bodyPr/>
                    <a:lstStyle/>
                    <a:p>
                      <a:pPr marL="410845">
                        <a:lnSpc>
                          <a:spcPts val="1375"/>
                        </a:lnSpc>
                        <a:spcAft>
                          <a:spcPts val="0"/>
                        </a:spcAft>
                      </a:pPr>
                      <a:r>
                        <a:rPr lang="en-US" sz="1000">
                          <a:effectLst/>
                        </a:rPr>
                        <a:t>30.</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195" algn="ctr">
                        <a:spcBef>
                          <a:spcPts val="145"/>
                        </a:spcBef>
                        <a:spcAft>
                          <a:spcPts val="0"/>
                        </a:spcAft>
                      </a:pPr>
                      <a:r>
                        <a:rPr lang="en-US" sz="900">
                          <a:effectLst/>
                        </a:rPr>
                        <a:t>nccdamt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930" marR="195580" algn="ctr">
                        <a:spcBef>
                          <a:spcPts val="145"/>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91543089"/>
                  </a:ext>
                </a:extLst>
              </a:tr>
              <a:tr h="143978">
                <a:tc>
                  <a:txBody>
                    <a:bodyPr/>
                    <a:lstStyle/>
                    <a:p>
                      <a:pPr marL="410845">
                        <a:lnSpc>
                          <a:spcPts val="1370"/>
                        </a:lnSpc>
                        <a:spcAft>
                          <a:spcPts val="0"/>
                        </a:spcAft>
                      </a:pPr>
                      <a:r>
                        <a:rPr lang="en-US" sz="1000">
                          <a:effectLst/>
                        </a:rPr>
                        <a:t>31.</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a:effectLst/>
                        </a:rPr>
                        <a:t>servtaxamt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82336870"/>
                  </a:ext>
                </a:extLst>
              </a:tr>
              <a:tr h="143978">
                <a:tc>
                  <a:txBody>
                    <a:bodyPr/>
                    <a:lstStyle/>
                    <a:p>
                      <a:pPr marL="410845">
                        <a:lnSpc>
                          <a:spcPts val="1370"/>
                        </a:lnSpc>
                        <a:spcAft>
                          <a:spcPts val="0"/>
                        </a:spcAft>
                      </a:pPr>
                      <a:r>
                        <a:rPr lang="en-US" sz="1000">
                          <a:effectLst/>
                        </a:rPr>
                        <a:t>32.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40"/>
                        </a:spcBef>
                        <a:spcAft>
                          <a:spcPts val="0"/>
                        </a:spcAft>
                      </a:pPr>
                      <a:r>
                        <a:rPr lang="en-US" sz="900">
                          <a:effectLst/>
                        </a:rPr>
                        <a:t>servtaxcessamt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4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62281518"/>
                  </a:ext>
                </a:extLst>
              </a:tr>
              <a:tr h="143978">
                <a:tc>
                  <a:txBody>
                    <a:bodyPr/>
                    <a:lstStyle/>
                    <a:p>
                      <a:pPr marL="410845">
                        <a:lnSpc>
                          <a:spcPts val="1370"/>
                        </a:lnSpc>
                        <a:spcAft>
                          <a:spcPts val="0"/>
                        </a:spcAft>
                      </a:pPr>
                      <a:r>
                        <a:rPr lang="en-US" sz="1000">
                          <a:effectLst/>
                        </a:rPr>
                        <a:t>33.</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195" algn="ctr">
                        <a:spcBef>
                          <a:spcPts val="130"/>
                        </a:spcBef>
                        <a:spcAft>
                          <a:spcPts val="0"/>
                        </a:spcAft>
                      </a:pPr>
                      <a:r>
                        <a:rPr lang="en-US" sz="900">
                          <a:effectLst/>
                        </a:rPr>
                        <a:t>servtaxshecamt</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295" marR="195580" algn="ctr">
                        <a:spcBef>
                          <a:spcPts val="130"/>
                        </a:spcBef>
                        <a:spcAft>
                          <a:spcPts val="0"/>
                        </a:spcAft>
                      </a:pPr>
                      <a:r>
                        <a:rPr lang="en-US" sz="900">
                          <a:effectLst/>
                        </a:rPr>
                        <a:t>numeric(14,</a:t>
                      </a:r>
                      <a:r>
                        <a:rPr lang="en-US" sz="900" spc="-5">
                          <a:effectLst/>
                        </a:rPr>
                        <a:t> </a:t>
                      </a:r>
                      <a:r>
                        <a:rPr lang="en-US" sz="900">
                          <a:effectLst/>
                        </a:rPr>
                        <a:t>2)</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110535860"/>
                  </a:ext>
                </a:extLst>
              </a:tr>
              <a:tr h="143978">
                <a:tc>
                  <a:txBody>
                    <a:bodyPr/>
                    <a:lstStyle/>
                    <a:p>
                      <a:pPr marL="410845">
                        <a:lnSpc>
                          <a:spcPts val="1370"/>
                        </a:lnSpc>
                        <a:spcAft>
                          <a:spcPts val="0"/>
                        </a:spcAft>
                      </a:pPr>
                      <a:r>
                        <a:rPr lang="en-US" sz="1000">
                          <a:effectLst/>
                        </a:rPr>
                        <a:t>34.</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spcBef>
                          <a:spcPts val="130"/>
                        </a:spcBef>
                        <a:spcAft>
                          <a:spcPts val="0"/>
                        </a:spcAft>
                      </a:pPr>
                      <a:r>
                        <a:rPr lang="en-US" sz="900">
                          <a:effectLst/>
                        </a:rPr>
                        <a:t>oprcode</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2565" marR="195580" algn="ctr">
                        <a:spcBef>
                          <a:spcPts val="130"/>
                        </a:spcBef>
                        <a:spcAft>
                          <a:spcPts val="0"/>
                        </a:spcAft>
                      </a:pPr>
                      <a:r>
                        <a:rPr lang="en-US" sz="900">
                          <a:effectLst/>
                        </a:rPr>
                        <a:t>varchar(5)</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a:effectLst/>
                        </a:rPr>
                        <a:t> </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27137379"/>
                  </a:ext>
                </a:extLst>
              </a:tr>
              <a:tr h="143978">
                <a:tc>
                  <a:txBody>
                    <a:bodyPr/>
                    <a:lstStyle/>
                    <a:p>
                      <a:pPr marL="410845">
                        <a:lnSpc>
                          <a:spcPts val="1370"/>
                        </a:lnSpc>
                        <a:spcAft>
                          <a:spcPts val="0"/>
                        </a:spcAft>
                      </a:pPr>
                      <a:r>
                        <a:rPr lang="en-US" sz="1000">
                          <a:effectLst/>
                        </a:rPr>
                        <a:t>35.</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830" algn="ctr">
                        <a:spcBef>
                          <a:spcPts val="130"/>
                        </a:spcBef>
                        <a:spcAft>
                          <a:spcPts val="0"/>
                        </a:spcAft>
                      </a:pPr>
                      <a:r>
                        <a:rPr lang="en-US" sz="900">
                          <a:effectLst/>
                        </a:rPr>
                        <a:t>freightbeforestax</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2565" marR="195580" algn="ctr">
                        <a:spcBef>
                          <a:spcPts val="130"/>
                        </a:spcBef>
                        <a:spcAft>
                          <a:spcPts val="0"/>
                        </a:spcAft>
                      </a:pPr>
                      <a:r>
                        <a:rPr lang="en-US" sz="900">
                          <a:effectLst/>
                        </a:rPr>
                        <a:t>varchar(3)</a:t>
                      </a:r>
                      <a:endParaRPr lang="en-IN"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900" dirty="0">
                          <a:effectLst/>
                        </a:rPr>
                        <a:t> </a:t>
                      </a:r>
                      <a:endParaRPr lang="en-IN"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57686171"/>
                  </a:ext>
                </a:extLst>
              </a:tr>
            </a:tbl>
          </a:graphicData>
        </a:graphic>
      </p:graphicFrame>
      <p:sp>
        <p:nvSpPr>
          <p:cNvPr id="5" name="Rectangle 1"/>
          <p:cNvSpPr>
            <a:spLocks noChangeArrowheads="1"/>
          </p:cNvSpPr>
          <p:nvPr/>
        </p:nvSpPr>
        <p:spPr bwMode="auto">
          <a:xfrm>
            <a:off x="1642745" y="5382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1972491" y="0"/>
            <a:ext cx="5630092" cy="369332"/>
          </a:xfrm>
          <a:prstGeom prst="rect">
            <a:avLst/>
          </a:prstGeom>
          <a:noFill/>
        </p:spPr>
        <p:txBody>
          <a:bodyPr wrap="square" rtlCol="0">
            <a:spAutoFit/>
          </a:bodyPr>
          <a:lstStyle/>
          <a:p>
            <a:endParaRPr lang="en-IN" dirty="0"/>
          </a:p>
        </p:txBody>
      </p:sp>
      <p:sp>
        <p:nvSpPr>
          <p:cNvPr id="8" name="TextBox 7"/>
          <p:cNvSpPr txBox="1"/>
          <p:nvPr/>
        </p:nvSpPr>
        <p:spPr>
          <a:xfrm>
            <a:off x="1972491" y="0"/>
            <a:ext cx="5525589" cy="646331"/>
          </a:xfrm>
          <a:prstGeom prst="rect">
            <a:avLst/>
          </a:prstGeom>
          <a:noFill/>
        </p:spPr>
        <p:txBody>
          <a:bodyPr wrap="square" rtlCol="0">
            <a:spAutoFit/>
          </a:bodyPr>
          <a:lstStyle/>
          <a:p>
            <a:r>
              <a:rPr lang="en-US" b="1" dirty="0"/>
              <a:t>Table Name: MM_Podet</a:t>
            </a:r>
            <a:endParaRPr lang="en-IN" dirty="0"/>
          </a:p>
          <a:p>
            <a:endParaRPr lang="en-IN" dirty="0"/>
          </a:p>
        </p:txBody>
      </p:sp>
    </p:spTree>
    <p:extLst>
      <p:ext uri="{BB962C8B-B14F-4D97-AF65-F5344CB8AC3E}">
        <p14:creationId xmlns:p14="http://schemas.microsoft.com/office/powerpoint/2010/main" val="27853288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37869400"/>
              </p:ext>
            </p:extLst>
          </p:nvPr>
        </p:nvGraphicFramePr>
        <p:xfrm>
          <a:off x="1742624" y="69730"/>
          <a:ext cx="6304096" cy="3733800"/>
        </p:xfrm>
        <a:graphic>
          <a:graphicData uri="http://schemas.openxmlformats.org/drawingml/2006/table">
            <a:tbl>
              <a:tblPr firstRow="1" firstCol="1" lastRow="1" lastCol="1" bandRow="1" bandCol="1">
                <a:tableStyleId>{5940675A-B579-460E-94D1-54222C63F5DA}</a:tableStyleId>
              </a:tblPr>
              <a:tblGrid>
                <a:gridCol w="1576695">
                  <a:extLst>
                    <a:ext uri="{9D8B030D-6E8A-4147-A177-3AD203B41FA5}">
                      <a16:colId xmlns:a16="http://schemas.microsoft.com/office/drawing/2014/main" val="3427936468"/>
                    </a:ext>
                  </a:extLst>
                </a:gridCol>
                <a:gridCol w="1576024">
                  <a:extLst>
                    <a:ext uri="{9D8B030D-6E8A-4147-A177-3AD203B41FA5}">
                      <a16:colId xmlns:a16="http://schemas.microsoft.com/office/drawing/2014/main" val="1155753160"/>
                    </a:ext>
                  </a:extLst>
                </a:gridCol>
                <a:gridCol w="1574682">
                  <a:extLst>
                    <a:ext uri="{9D8B030D-6E8A-4147-A177-3AD203B41FA5}">
                      <a16:colId xmlns:a16="http://schemas.microsoft.com/office/drawing/2014/main" val="1953839933"/>
                    </a:ext>
                  </a:extLst>
                </a:gridCol>
                <a:gridCol w="1576695">
                  <a:extLst>
                    <a:ext uri="{9D8B030D-6E8A-4147-A177-3AD203B41FA5}">
                      <a16:colId xmlns:a16="http://schemas.microsoft.com/office/drawing/2014/main" val="1460893853"/>
                    </a:ext>
                  </a:extLst>
                </a:gridCol>
              </a:tblGrid>
              <a:tr h="170851">
                <a:tc>
                  <a:txBody>
                    <a:bodyPr/>
                    <a:lstStyle/>
                    <a:p>
                      <a:pPr marL="410845">
                        <a:lnSpc>
                          <a:spcPts val="1370"/>
                        </a:lnSpc>
                        <a:spcAft>
                          <a:spcPts val="0"/>
                        </a:spcAft>
                      </a:pPr>
                      <a:r>
                        <a:rPr lang="en-US" sz="1000" dirty="0">
                          <a:effectLst/>
                        </a:rPr>
                        <a:t>35.</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130"/>
                        </a:spcBef>
                        <a:spcAft>
                          <a:spcPts val="0"/>
                        </a:spcAft>
                      </a:pPr>
                      <a:r>
                        <a:rPr lang="en-US" sz="1000">
                          <a:effectLst/>
                        </a:rPr>
                        <a:t>freightbeforestax</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30"/>
                        </a:spcBef>
                        <a:spcAft>
                          <a:spcPts val="0"/>
                        </a:spcAft>
                      </a:pPr>
                      <a:r>
                        <a:rPr lang="en-US" sz="1000">
                          <a:effectLst/>
                        </a:rPr>
                        <a:t>varchar(3)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75837181"/>
                  </a:ext>
                </a:extLst>
              </a:tr>
              <a:tr h="170851">
                <a:tc>
                  <a:txBody>
                    <a:bodyPr/>
                    <a:lstStyle/>
                    <a:p>
                      <a:pPr marL="410845">
                        <a:lnSpc>
                          <a:spcPts val="1380"/>
                        </a:lnSpc>
                        <a:spcAft>
                          <a:spcPts val="0"/>
                        </a:spcAft>
                      </a:pPr>
                      <a:r>
                        <a:rPr lang="en-US" sz="1000" dirty="0">
                          <a:effectLst/>
                        </a:rPr>
                        <a:t>36.</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exinclusive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74654165"/>
                  </a:ext>
                </a:extLst>
              </a:tr>
              <a:tr h="170851">
                <a:tc>
                  <a:txBody>
                    <a:bodyPr/>
                    <a:lstStyle/>
                    <a:p>
                      <a:pPr marL="410845">
                        <a:lnSpc>
                          <a:spcPts val="1380"/>
                        </a:lnSpc>
                        <a:spcAft>
                          <a:spcPts val="0"/>
                        </a:spcAft>
                      </a:pPr>
                      <a:r>
                        <a:rPr lang="en-US" sz="1000" dirty="0">
                          <a:effectLst/>
                        </a:rPr>
                        <a:t>37.</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40"/>
                        </a:spcBef>
                        <a:spcAft>
                          <a:spcPts val="0"/>
                        </a:spcAft>
                      </a:pPr>
                      <a:r>
                        <a:rPr lang="en-US" sz="1000">
                          <a:effectLst/>
                        </a:rPr>
                        <a:t>cessinclusive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57609620"/>
                  </a:ext>
                </a:extLst>
              </a:tr>
              <a:tr h="170851">
                <a:tc>
                  <a:txBody>
                    <a:bodyPr/>
                    <a:lstStyle/>
                    <a:p>
                      <a:pPr marL="410845">
                        <a:lnSpc>
                          <a:spcPts val="1380"/>
                        </a:lnSpc>
                        <a:spcAft>
                          <a:spcPts val="0"/>
                        </a:spcAft>
                      </a:pPr>
                      <a:r>
                        <a:rPr lang="en-US" sz="1000" dirty="0">
                          <a:effectLst/>
                        </a:rPr>
                        <a:t>38.</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140"/>
                        </a:spcBef>
                        <a:spcAft>
                          <a:spcPts val="0"/>
                        </a:spcAft>
                      </a:pPr>
                      <a:r>
                        <a:rPr lang="en-US" sz="1000">
                          <a:effectLst/>
                        </a:rPr>
                        <a:t>shecinclusive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61289957"/>
                  </a:ext>
                </a:extLst>
              </a:tr>
              <a:tr h="170851">
                <a:tc>
                  <a:txBody>
                    <a:bodyPr/>
                    <a:lstStyle/>
                    <a:p>
                      <a:pPr marL="410845">
                        <a:lnSpc>
                          <a:spcPts val="1370"/>
                        </a:lnSpc>
                        <a:spcAft>
                          <a:spcPts val="0"/>
                        </a:spcAft>
                      </a:pPr>
                      <a:r>
                        <a:rPr lang="en-US" sz="1000" dirty="0">
                          <a:effectLst/>
                        </a:rPr>
                        <a:t>39.</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40"/>
                        </a:spcBef>
                        <a:spcAft>
                          <a:spcPts val="0"/>
                        </a:spcAft>
                      </a:pPr>
                      <a:r>
                        <a:rPr lang="en-US" sz="1000">
                          <a:effectLst/>
                        </a:rPr>
                        <a:t>addexinclusive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42848726"/>
                  </a:ext>
                </a:extLst>
              </a:tr>
              <a:tr h="170851">
                <a:tc>
                  <a:txBody>
                    <a:bodyPr/>
                    <a:lstStyle/>
                    <a:p>
                      <a:pPr marL="410845">
                        <a:lnSpc>
                          <a:spcPts val="1370"/>
                        </a:lnSpc>
                        <a:spcAft>
                          <a:spcPts val="0"/>
                        </a:spcAft>
                      </a:pPr>
                      <a:r>
                        <a:rPr lang="en-US" sz="1000" dirty="0">
                          <a:effectLst/>
                        </a:rPr>
                        <a:t>40.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140"/>
                        </a:spcBef>
                        <a:spcAft>
                          <a:spcPts val="0"/>
                        </a:spcAft>
                      </a:pPr>
                      <a:r>
                        <a:rPr lang="en-US" sz="1000">
                          <a:effectLst/>
                        </a:rPr>
                        <a:t>nccdinclusive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22304206"/>
                  </a:ext>
                </a:extLst>
              </a:tr>
              <a:tr h="170851">
                <a:tc>
                  <a:txBody>
                    <a:bodyPr/>
                    <a:lstStyle/>
                    <a:p>
                      <a:pPr marL="410845">
                        <a:lnSpc>
                          <a:spcPts val="1370"/>
                        </a:lnSpc>
                        <a:spcAft>
                          <a:spcPts val="0"/>
                        </a:spcAft>
                      </a:pPr>
                      <a:r>
                        <a:rPr lang="en-US" sz="1000" dirty="0">
                          <a:effectLst/>
                        </a:rPr>
                        <a:t>41.</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a:effectLst/>
                        </a:rPr>
                        <a:t>resaleamt</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numeric(14,</a:t>
                      </a:r>
                      <a:r>
                        <a:rPr lang="en-US" sz="1000" spc="-5">
                          <a:effectLst/>
                        </a:rPr>
                        <a:t> </a:t>
                      </a:r>
                      <a:r>
                        <a:rPr lang="en-US" sz="1000">
                          <a:effectLst/>
                        </a:rPr>
                        <a:t>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89804445"/>
                  </a:ext>
                </a:extLst>
              </a:tr>
              <a:tr h="170851">
                <a:tc>
                  <a:txBody>
                    <a:bodyPr/>
                    <a:lstStyle/>
                    <a:p>
                      <a:pPr marL="410845">
                        <a:lnSpc>
                          <a:spcPts val="1370"/>
                        </a:lnSpc>
                        <a:spcAft>
                          <a:spcPts val="0"/>
                        </a:spcAft>
                      </a:pPr>
                      <a:r>
                        <a:rPr lang="en-US" sz="1000" dirty="0">
                          <a:effectLst/>
                        </a:rPr>
                        <a:t>42.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returnqty</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numeric(14,</a:t>
                      </a:r>
                      <a:r>
                        <a:rPr lang="en-US" sz="1000" spc="-5">
                          <a:effectLst/>
                        </a:rPr>
                        <a:t> </a:t>
                      </a:r>
                      <a:r>
                        <a:rPr lang="en-US" sz="1000">
                          <a:effectLst/>
                        </a:rPr>
                        <a:t>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41404225"/>
                  </a:ext>
                </a:extLst>
              </a:tr>
              <a:tr h="170851">
                <a:tc>
                  <a:txBody>
                    <a:bodyPr/>
                    <a:lstStyle/>
                    <a:p>
                      <a:pPr marL="410845">
                        <a:lnSpc>
                          <a:spcPts val="1370"/>
                        </a:lnSpc>
                        <a:spcAft>
                          <a:spcPts val="0"/>
                        </a:spcAft>
                      </a:pPr>
                      <a:r>
                        <a:rPr lang="en-US" sz="1000" dirty="0">
                          <a:effectLst/>
                        </a:rPr>
                        <a:t>43.</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2560" algn="ctr">
                        <a:spcBef>
                          <a:spcPts val="140"/>
                        </a:spcBef>
                        <a:spcAft>
                          <a:spcPts val="0"/>
                        </a:spcAft>
                      </a:pPr>
                      <a:r>
                        <a:rPr lang="en-US" sz="1000">
                          <a:effectLst/>
                        </a:rPr>
                        <a:t>entryrate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numeric(14,</a:t>
                      </a:r>
                      <a:r>
                        <a:rPr lang="en-US" sz="1000" spc="-5">
                          <a:effectLst/>
                        </a:rPr>
                        <a:t> </a:t>
                      </a:r>
                      <a:r>
                        <a:rPr lang="en-US" sz="1000">
                          <a:effectLst/>
                        </a:rPr>
                        <a:t>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97422599"/>
                  </a:ext>
                </a:extLst>
              </a:tr>
              <a:tr h="170851">
                <a:tc>
                  <a:txBody>
                    <a:bodyPr/>
                    <a:lstStyle/>
                    <a:p>
                      <a:pPr marL="410845">
                        <a:lnSpc>
                          <a:spcPts val="1370"/>
                        </a:lnSpc>
                        <a:spcAft>
                          <a:spcPts val="0"/>
                        </a:spcAft>
                      </a:pPr>
                      <a:r>
                        <a:rPr lang="en-US" sz="1000" dirty="0">
                          <a:effectLst/>
                        </a:rPr>
                        <a:t>44.</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basicrate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numeric(14,</a:t>
                      </a:r>
                      <a:r>
                        <a:rPr lang="en-US" sz="1000" spc="-5">
                          <a:effectLst/>
                        </a:rPr>
                        <a:t> </a:t>
                      </a:r>
                      <a:r>
                        <a:rPr lang="en-US" sz="1000">
                          <a:effectLst/>
                        </a:rPr>
                        <a:t>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03019576"/>
                  </a:ext>
                </a:extLst>
              </a:tr>
              <a:tr h="170851">
                <a:tc>
                  <a:txBody>
                    <a:bodyPr/>
                    <a:lstStyle/>
                    <a:p>
                      <a:pPr marL="410845">
                        <a:lnSpc>
                          <a:spcPts val="1370"/>
                        </a:lnSpc>
                        <a:spcAft>
                          <a:spcPts val="0"/>
                        </a:spcAft>
                      </a:pPr>
                      <a:r>
                        <a:rPr lang="en-US" sz="1000" dirty="0">
                          <a:effectLst/>
                        </a:rPr>
                        <a:t>45.</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dirty="0">
                          <a:effectLst/>
                        </a:rPr>
                        <a:t>partsrno</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varchar(10)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38397716"/>
                  </a:ext>
                </a:extLst>
              </a:tr>
              <a:tr h="170851">
                <a:tc>
                  <a:txBody>
                    <a:bodyPr/>
                    <a:lstStyle/>
                    <a:p>
                      <a:pPr marL="410845">
                        <a:lnSpc>
                          <a:spcPts val="1370"/>
                        </a:lnSpc>
                        <a:spcAft>
                          <a:spcPts val="0"/>
                        </a:spcAft>
                      </a:pPr>
                      <a:r>
                        <a:rPr lang="en-US" sz="1000">
                          <a:effectLst/>
                        </a:rPr>
                        <a:t>46.</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40"/>
                        </a:spcBef>
                        <a:spcAft>
                          <a:spcPts val="0"/>
                        </a:spcAft>
                      </a:pPr>
                      <a:r>
                        <a:rPr lang="en-US" sz="1000" dirty="0">
                          <a:effectLst/>
                        </a:rPr>
                        <a:t>itemspec1</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dirty="0">
                          <a:effectLst/>
                        </a:rPr>
                        <a:t>varchar(500)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24264516"/>
                  </a:ext>
                </a:extLst>
              </a:tr>
              <a:tr h="170851">
                <a:tc>
                  <a:txBody>
                    <a:bodyPr/>
                    <a:lstStyle/>
                    <a:p>
                      <a:pPr marL="410845">
                        <a:lnSpc>
                          <a:spcPts val="1370"/>
                        </a:lnSpc>
                        <a:spcAft>
                          <a:spcPts val="0"/>
                        </a:spcAft>
                      </a:pPr>
                      <a:r>
                        <a:rPr lang="en-US" sz="1000">
                          <a:effectLst/>
                        </a:rPr>
                        <a:t>47.</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40"/>
                        </a:spcBef>
                        <a:spcAft>
                          <a:spcPts val="0"/>
                        </a:spcAft>
                      </a:pPr>
                      <a:r>
                        <a:rPr lang="en-US" sz="1000" dirty="0">
                          <a:effectLst/>
                        </a:rPr>
                        <a:t>itemspec2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varchar(500)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80892717"/>
                  </a:ext>
                </a:extLst>
              </a:tr>
              <a:tr h="170851">
                <a:tc>
                  <a:txBody>
                    <a:bodyPr/>
                    <a:lstStyle/>
                    <a:p>
                      <a:pPr marL="410845">
                        <a:lnSpc>
                          <a:spcPts val="1370"/>
                        </a:lnSpc>
                        <a:spcAft>
                          <a:spcPts val="0"/>
                        </a:spcAft>
                      </a:pPr>
                      <a:r>
                        <a:rPr lang="en-US" sz="1000">
                          <a:effectLst/>
                        </a:rPr>
                        <a:t>48.</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dirty="0">
                          <a:effectLst/>
                        </a:rPr>
                        <a:t>deleted</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97830268"/>
                  </a:ext>
                </a:extLst>
              </a:tr>
              <a:tr h="170851">
                <a:tc>
                  <a:txBody>
                    <a:bodyPr/>
                    <a:lstStyle/>
                    <a:p>
                      <a:pPr marL="410845">
                        <a:lnSpc>
                          <a:spcPts val="1370"/>
                        </a:lnSpc>
                        <a:spcAft>
                          <a:spcPts val="0"/>
                        </a:spcAft>
                      </a:pPr>
                      <a:r>
                        <a:rPr lang="en-US" sz="1000">
                          <a:effectLst/>
                        </a:rPr>
                        <a:t>49.</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spcBef>
                          <a:spcPts val="140"/>
                        </a:spcBef>
                        <a:spcAft>
                          <a:spcPts val="0"/>
                        </a:spcAft>
                      </a:pPr>
                      <a:r>
                        <a:rPr lang="en-US" sz="1000" dirty="0">
                          <a:effectLst/>
                        </a:rPr>
                        <a:t>qwtplanno</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varchar(30)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33673758"/>
                  </a:ext>
                </a:extLst>
              </a:tr>
              <a:tr h="170851">
                <a:tc>
                  <a:txBody>
                    <a:bodyPr/>
                    <a:lstStyle/>
                    <a:p>
                      <a:pPr marL="410845">
                        <a:lnSpc>
                          <a:spcPts val="1370"/>
                        </a:lnSpc>
                        <a:spcAft>
                          <a:spcPts val="0"/>
                        </a:spcAft>
                      </a:pPr>
                      <a:r>
                        <a:rPr lang="en-US" sz="1000">
                          <a:effectLst/>
                        </a:rPr>
                        <a:t>50.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30"/>
                        </a:spcBef>
                        <a:spcAft>
                          <a:spcPts val="0"/>
                        </a:spcAft>
                      </a:pPr>
                      <a:r>
                        <a:rPr lang="en-US" sz="1000">
                          <a:effectLst/>
                        </a:rPr>
                        <a:t>matcode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30"/>
                        </a:spcBef>
                        <a:spcAft>
                          <a:spcPts val="0"/>
                        </a:spcAft>
                      </a:pPr>
                      <a:r>
                        <a:rPr lang="en-US" sz="1000" dirty="0">
                          <a:effectLst/>
                        </a:rPr>
                        <a:t>varchar(5)</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84709503"/>
                  </a:ext>
                </a:extLst>
              </a:tr>
              <a:tr h="170851">
                <a:tc>
                  <a:txBody>
                    <a:bodyPr/>
                    <a:lstStyle/>
                    <a:p>
                      <a:pPr marL="410845">
                        <a:lnSpc>
                          <a:spcPts val="1370"/>
                        </a:lnSpc>
                        <a:spcAft>
                          <a:spcPts val="0"/>
                        </a:spcAft>
                      </a:pPr>
                      <a:r>
                        <a:rPr lang="en-US" sz="1000">
                          <a:effectLst/>
                        </a:rPr>
                        <a:t>51.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30"/>
                        </a:spcBef>
                        <a:spcAft>
                          <a:spcPts val="0"/>
                        </a:spcAft>
                      </a:pPr>
                      <a:r>
                        <a:rPr lang="en-US" sz="1000">
                          <a:effectLst/>
                        </a:rPr>
                        <a:t>reqno</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30"/>
                        </a:spcBef>
                        <a:spcAft>
                          <a:spcPts val="0"/>
                        </a:spcAft>
                      </a:pPr>
                      <a:r>
                        <a:rPr lang="en-US" sz="1000" dirty="0">
                          <a:effectLst/>
                        </a:rPr>
                        <a:t>varchar(10)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28791239"/>
                  </a:ext>
                </a:extLst>
              </a:tr>
              <a:tr h="170851">
                <a:tc>
                  <a:txBody>
                    <a:bodyPr/>
                    <a:lstStyle/>
                    <a:p>
                      <a:pPr marL="410845">
                        <a:lnSpc>
                          <a:spcPts val="1375"/>
                        </a:lnSpc>
                        <a:spcAft>
                          <a:spcPts val="0"/>
                        </a:spcAft>
                      </a:pPr>
                      <a:r>
                        <a:rPr lang="en-US" sz="1000">
                          <a:effectLst/>
                        </a:rPr>
                        <a:t>52.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spcBef>
                          <a:spcPts val="130"/>
                        </a:spcBef>
                        <a:spcAft>
                          <a:spcPts val="0"/>
                        </a:spcAft>
                      </a:pPr>
                      <a:r>
                        <a:rPr lang="en-US" sz="1000">
                          <a:effectLst/>
                        </a:rPr>
                        <a:t>reqdate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30"/>
                        </a:spcBef>
                        <a:spcAft>
                          <a:spcPts val="0"/>
                        </a:spcAft>
                      </a:pPr>
                      <a:r>
                        <a:rPr lang="en-US" sz="1000" dirty="0">
                          <a:effectLst/>
                        </a:rPr>
                        <a:t>datetime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39575770"/>
                  </a:ext>
                </a:extLst>
              </a:tr>
              <a:tr h="170851">
                <a:tc>
                  <a:txBody>
                    <a:bodyPr/>
                    <a:lstStyle/>
                    <a:p>
                      <a:pPr marL="410845">
                        <a:lnSpc>
                          <a:spcPts val="1380"/>
                        </a:lnSpc>
                        <a:spcAft>
                          <a:spcPts val="0"/>
                        </a:spcAft>
                      </a:pPr>
                      <a:r>
                        <a:rPr lang="en-US" sz="1000">
                          <a:effectLst/>
                        </a:rPr>
                        <a:t>53.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pordcode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varchar(10)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84704133"/>
                  </a:ext>
                </a:extLst>
              </a:tr>
              <a:tr h="170851">
                <a:tc>
                  <a:txBody>
                    <a:bodyPr/>
                    <a:lstStyle/>
                    <a:p>
                      <a:pPr marL="410845">
                        <a:lnSpc>
                          <a:spcPts val="1380"/>
                        </a:lnSpc>
                        <a:spcAft>
                          <a:spcPts val="0"/>
                        </a:spcAft>
                      </a:pPr>
                      <a:r>
                        <a:rPr lang="en-US" sz="1000">
                          <a:effectLst/>
                        </a:rPr>
                        <a:t>54.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divcode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45897181"/>
                  </a:ext>
                </a:extLst>
              </a:tr>
              <a:tr h="170851">
                <a:tc>
                  <a:txBody>
                    <a:bodyPr/>
                    <a:lstStyle/>
                    <a:p>
                      <a:pPr marL="410845">
                        <a:lnSpc>
                          <a:spcPts val="1380"/>
                        </a:lnSpc>
                        <a:spcAft>
                          <a:spcPts val="0"/>
                        </a:spcAft>
                      </a:pPr>
                      <a:r>
                        <a:rPr lang="en-US" sz="1000">
                          <a:effectLst/>
                        </a:rPr>
                        <a:t>55.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loccode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71363061"/>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519113636"/>
              </p:ext>
            </p:extLst>
          </p:nvPr>
        </p:nvGraphicFramePr>
        <p:xfrm>
          <a:off x="1742624" y="3657601"/>
          <a:ext cx="6304096" cy="533400"/>
        </p:xfrm>
        <a:graphic>
          <a:graphicData uri="http://schemas.openxmlformats.org/drawingml/2006/table">
            <a:tbl>
              <a:tblPr firstRow="1" firstCol="1" lastRow="1" lastCol="1" bandRow="1" bandCol="1">
                <a:tableStyleId>{5940675A-B579-460E-94D1-54222C63F5DA}</a:tableStyleId>
              </a:tblPr>
              <a:tblGrid>
                <a:gridCol w="1576695">
                  <a:extLst>
                    <a:ext uri="{9D8B030D-6E8A-4147-A177-3AD203B41FA5}">
                      <a16:colId xmlns:a16="http://schemas.microsoft.com/office/drawing/2014/main" val="3017161128"/>
                    </a:ext>
                  </a:extLst>
                </a:gridCol>
                <a:gridCol w="1576024">
                  <a:extLst>
                    <a:ext uri="{9D8B030D-6E8A-4147-A177-3AD203B41FA5}">
                      <a16:colId xmlns:a16="http://schemas.microsoft.com/office/drawing/2014/main" val="926991246"/>
                    </a:ext>
                  </a:extLst>
                </a:gridCol>
                <a:gridCol w="1574682">
                  <a:extLst>
                    <a:ext uri="{9D8B030D-6E8A-4147-A177-3AD203B41FA5}">
                      <a16:colId xmlns:a16="http://schemas.microsoft.com/office/drawing/2014/main" val="713853906"/>
                    </a:ext>
                  </a:extLst>
                </a:gridCol>
                <a:gridCol w="1576695">
                  <a:extLst>
                    <a:ext uri="{9D8B030D-6E8A-4147-A177-3AD203B41FA5}">
                      <a16:colId xmlns:a16="http://schemas.microsoft.com/office/drawing/2014/main" val="4132371210"/>
                    </a:ext>
                  </a:extLst>
                </a:gridCol>
              </a:tblGrid>
              <a:tr h="177780">
                <a:tc>
                  <a:txBody>
                    <a:bodyPr/>
                    <a:lstStyle/>
                    <a:p>
                      <a:pPr marL="410845">
                        <a:lnSpc>
                          <a:spcPts val="1370"/>
                        </a:lnSpc>
                        <a:spcAft>
                          <a:spcPts val="0"/>
                        </a:spcAft>
                      </a:pPr>
                      <a:r>
                        <a:rPr lang="en-US" sz="1000" dirty="0">
                          <a:effectLst/>
                        </a:rPr>
                        <a:t>56.</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clicode</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varchar(5)</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74303966"/>
                  </a:ext>
                </a:extLst>
              </a:tr>
              <a:tr h="177780">
                <a:tc>
                  <a:txBody>
                    <a:bodyPr/>
                    <a:lstStyle/>
                    <a:p>
                      <a:pPr marL="410845">
                        <a:lnSpc>
                          <a:spcPts val="1370"/>
                        </a:lnSpc>
                        <a:spcAft>
                          <a:spcPts val="0"/>
                        </a:spcAft>
                      </a:pPr>
                      <a:r>
                        <a:rPr lang="en-US" sz="1000" dirty="0">
                          <a:effectLst/>
                        </a:rPr>
                        <a:t>57.</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userid</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a:effectLst/>
                        </a:rPr>
                        <a:t>uniqueidentifier</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98934485"/>
                  </a:ext>
                </a:extLst>
              </a:tr>
              <a:tr h="177780">
                <a:tc>
                  <a:txBody>
                    <a:bodyPr/>
                    <a:lstStyle/>
                    <a:p>
                      <a:pPr marL="410845">
                        <a:lnSpc>
                          <a:spcPts val="1370"/>
                        </a:lnSpc>
                        <a:spcAft>
                          <a:spcPts val="0"/>
                        </a:spcAft>
                      </a:pPr>
                      <a:r>
                        <a:rPr lang="en-US" sz="1000" dirty="0">
                          <a:effectLst/>
                        </a:rPr>
                        <a:t>58.</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dirty="0">
                          <a:effectLst/>
                        </a:rPr>
                        <a:t>sysdate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Bef>
                          <a:spcPts val="140"/>
                        </a:spcBef>
                        <a:spcAft>
                          <a:spcPts val="0"/>
                        </a:spcAft>
                      </a:pPr>
                      <a:r>
                        <a:rPr lang="en-US" sz="1000" dirty="0">
                          <a:effectLst/>
                        </a:rPr>
                        <a:t>datetime</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2739453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61072378"/>
              </p:ext>
            </p:extLst>
          </p:nvPr>
        </p:nvGraphicFramePr>
        <p:xfrm>
          <a:off x="1742624" y="4190941"/>
          <a:ext cx="6304096" cy="2525857"/>
        </p:xfrm>
        <a:graphic>
          <a:graphicData uri="http://schemas.openxmlformats.org/drawingml/2006/table">
            <a:tbl>
              <a:tblPr firstRow="1" firstCol="1" lastRow="1" lastCol="1" bandRow="1" bandCol="1">
                <a:tableStyleId>{5940675A-B579-460E-94D1-54222C63F5DA}</a:tableStyleId>
              </a:tblPr>
              <a:tblGrid>
                <a:gridCol w="1576695">
                  <a:extLst>
                    <a:ext uri="{9D8B030D-6E8A-4147-A177-3AD203B41FA5}">
                      <a16:colId xmlns:a16="http://schemas.microsoft.com/office/drawing/2014/main" val="1032541550"/>
                    </a:ext>
                  </a:extLst>
                </a:gridCol>
                <a:gridCol w="1576024">
                  <a:extLst>
                    <a:ext uri="{9D8B030D-6E8A-4147-A177-3AD203B41FA5}">
                      <a16:colId xmlns:a16="http://schemas.microsoft.com/office/drawing/2014/main" val="530117129"/>
                    </a:ext>
                  </a:extLst>
                </a:gridCol>
                <a:gridCol w="1574682">
                  <a:extLst>
                    <a:ext uri="{9D8B030D-6E8A-4147-A177-3AD203B41FA5}">
                      <a16:colId xmlns:a16="http://schemas.microsoft.com/office/drawing/2014/main" val="1534532018"/>
                    </a:ext>
                  </a:extLst>
                </a:gridCol>
                <a:gridCol w="1576695">
                  <a:extLst>
                    <a:ext uri="{9D8B030D-6E8A-4147-A177-3AD203B41FA5}">
                      <a16:colId xmlns:a16="http://schemas.microsoft.com/office/drawing/2014/main" val="1568894083"/>
                    </a:ext>
                  </a:extLst>
                </a:gridCol>
              </a:tblGrid>
              <a:tr h="178846">
                <a:tc>
                  <a:txBody>
                    <a:bodyPr/>
                    <a:lstStyle/>
                    <a:p>
                      <a:pPr marL="410845">
                        <a:lnSpc>
                          <a:spcPts val="1370"/>
                        </a:lnSpc>
                        <a:spcAft>
                          <a:spcPts val="0"/>
                        </a:spcAft>
                      </a:pPr>
                      <a:r>
                        <a:rPr lang="en-US" sz="1000" dirty="0">
                          <a:effectLst/>
                        </a:rPr>
                        <a:t>59.</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30"/>
                        </a:spcBef>
                        <a:spcAft>
                          <a:spcPts val="0"/>
                        </a:spcAft>
                      </a:pPr>
                      <a:r>
                        <a:rPr lang="en-US" sz="1000">
                          <a:effectLst/>
                        </a:rPr>
                        <a:t>bomsrno</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30"/>
                        </a:spcBef>
                        <a:spcAft>
                          <a:spcPts val="0"/>
                        </a:spcAft>
                      </a:pPr>
                      <a:r>
                        <a:rPr lang="en-US" sz="1000">
                          <a:effectLst/>
                        </a:rPr>
                        <a:t>varchar(10)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84445494"/>
                  </a:ext>
                </a:extLst>
              </a:tr>
              <a:tr h="180497">
                <a:tc>
                  <a:txBody>
                    <a:bodyPr/>
                    <a:lstStyle/>
                    <a:p>
                      <a:pPr marL="410845">
                        <a:lnSpc>
                          <a:spcPts val="1385"/>
                        </a:lnSpc>
                        <a:spcAft>
                          <a:spcPts val="0"/>
                        </a:spcAft>
                      </a:pPr>
                      <a:r>
                        <a:rPr lang="en-US" sz="1000" dirty="0">
                          <a:effectLst/>
                        </a:rPr>
                        <a:t>60.</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Bef>
                          <a:spcPts val="140"/>
                        </a:spcBef>
                        <a:spcAft>
                          <a:spcPts val="0"/>
                        </a:spcAft>
                      </a:pPr>
                      <a:r>
                        <a:rPr lang="en-US" sz="1000">
                          <a:effectLst/>
                        </a:rPr>
                        <a:t>customamt</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3)</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480906341"/>
                  </a:ext>
                </a:extLst>
              </a:tr>
              <a:tr h="180497">
                <a:tc>
                  <a:txBody>
                    <a:bodyPr/>
                    <a:lstStyle/>
                    <a:p>
                      <a:pPr marL="410845">
                        <a:lnSpc>
                          <a:spcPts val="1380"/>
                        </a:lnSpc>
                        <a:spcAft>
                          <a:spcPts val="0"/>
                        </a:spcAft>
                      </a:pPr>
                      <a:r>
                        <a:rPr lang="en-US" sz="1000" dirty="0">
                          <a:effectLst/>
                        </a:rPr>
                        <a:t>61.</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a:effectLst/>
                        </a:rPr>
                        <a:t>cgstper</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dirty="0">
                          <a:effectLst/>
                        </a:rPr>
                        <a:t>numeric(18,</a:t>
                      </a:r>
                      <a:r>
                        <a:rPr lang="en-US" sz="1000" spc="-5" dirty="0">
                          <a:effectLst/>
                        </a:rPr>
                        <a:t> </a:t>
                      </a:r>
                      <a:r>
                        <a:rPr lang="en-US" sz="1000" dirty="0">
                          <a:effectLst/>
                        </a:rPr>
                        <a:t>4)</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74950416"/>
                  </a:ext>
                </a:extLst>
              </a:tr>
              <a:tr h="180497">
                <a:tc>
                  <a:txBody>
                    <a:bodyPr/>
                    <a:lstStyle/>
                    <a:p>
                      <a:pPr marL="410845">
                        <a:lnSpc>
                          <a:spcPts val="1370"/>
                        </a:lnSpc>
                        <a:spcAft>
                          <a:spcPts val="0"/>
                        </a:spcAft>
                      </a:pPr>
                      <a:r>
                        <a:rPr lang="en-US" sz="1000" dirty="0">
                          <a:effectLst/>
                        </a:rPr>
                        <a:t>62.</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dirty="0">
                          <a:effectLst/>
                        </a:rPr>
                        <a:t>cgstamt</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22186861"/>
                  </a:ext>
                </a:extLst>
              </a:tr>
              <a:tr h="180497">
                <a:tc>
                  <a:txBody>
                    <a:bodyPr/>
                    <a:lstStyle/>
                    <a:p>
                      <a:pPr marL="410845">
                        <a:lnSpc>
                          <a:spcPts val="1370"/>
                        </a:lnSpc>
                        <a:spcAft>
                          <a:spcPts val="0"/>
                        </a:spcAft>
                      </a:pPr>
                      <a:r>
                        <a:rPr lang="en-US" sz="1000" dirty="0">
                          <a:effectLst/>
                        </a:rPr>
                        <a:t>63.</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sgstper</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06665540"/>
                  </a:ext>
                </a:extLst>
              </a:tr>
              <a:tr h="180497">
                <a:tc>
                  <a:txBody>
                    <a:bodyPr/>
                    <a:lstStyle/>
                    <a:p>
                      <a:pPr marL="410845">
                        <a:lnSpc>
                          <a:spcPts val="1370"/>
                        </a:lnSpc>
                        <a:spcAft>
                          <a:spcPts val="0"/>
                        </a:spcAft>
                      </a:pPr>
                      <a:r>
                        <a:rPr lang="en-US" sz="1000" dirty="0">
                          <a:effectLst/>
                        </a:rPr>
                        <a:t>64.</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sgstamt</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84038158"/>
                  </a:ext>
                </a:extLst>
              </a:tr>
              <a:tr h="180497">
                <a:tc>
                  <a:txBody>
                    <a:bodyPr/>
                    <a:lstStyle/>
                    <a:p>
                      <a:pPr marL="410845">
                        <a:lnSpc>
                          <a:spcPts val="1370"/>
                        </a:lnSpc>
                        <a:spcAft>
                          <a:spcPts val="0"/>
                        </a:spcAft>
                      </a:pPr>
                      <a:r>
                        <a:rPr lang="en-US" sz="1000" dirty="0">
                          <a:effectLst/>
                        </a:rPr>
                        <a:t>65.</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igstper</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56004826"/>
                  </a:ext>
                </a:extLst>
              </a:tr>
              <a:tr h="180497">
                <a:tc>
                  <a:txBody>
                    <a:bodyPr/>
                    <a:lstStyle/>
                    <a:p>
                      <a:pPr marL="410845">
                        <a:lnSpc>
                          <a:spcPts val="1370"/>
                        </a:lnSpc>
                        <a:spcAft>
                          <a:spcPts val="0"/>
                        </a:spcAft>
                      </a:pPr>
                      <a:r>
                        <a:rPr lang="en-US" sz="1000" dirty="0">
                          <a:effectLst/>
                        </a:rPr>
                        <a:t>66.</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igstamt</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02586607"/>
                  </a:ext>
                </a:extLst>
              </a:tr>
              <a:tr h="180497">
                <a:tc>
                  <a:txBody>
                    <a:bodyPr/>
                    <a:lstStyle/>
                    <a:p>
                      <a:pPr marL="410845">
                        <a:lnSpc>
                          <a:spcPts val="1370"/>
                        </a:lnSpc>
                        <a:spcAft>
                          <a:spcPts val="0"/>
                        </a:spcAft>
                      </a:pPr>
                      <a:r>
                        <a:rPr lang="en-US" sz="1000" dirty="0">
                          <a:effectLst/>
                        </a:rPr>
                        <a:t>67.</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a:effectLst/>
                        </a:rPr>
                        <a:t>gstcess1per</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98861054"/>
                  </a:ext>
                </a:extLst>
              </a:tr>
              <a:tr h="180497">
                <a:tc>
                  <a:txBody>
                    <a:bodyPr/>
                    <a:lstStyle/>
                    <a:p>
                      <a:pPr marL="410845">
                        <a:lnSpc>
                          <a:spcPts val="1370"/>
                        </a:lnSpc>
                        <a:spcAft>
                          <a:spcPts val="0"/>
                        </a:spcAft>
                      </a:pPr>
                      <a:r>
                        <a:rPr lang="en-US" sz="1000" dirty="0">
                          <a:effectLst/>
                        </a:rPr>
                        <a:t>68.</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dirty="0">
                          <a:effectLst/>
                        </a:rPr>
                        <a:t>gstcess1amt</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94966687"/>
                  </a:ext>
                </a:extLst>
              </a:tr>
              <a:tr h="180497">
                <a:tc>
                  <a:txBody>
                    <a:bodyPr/>
                    <a:lstStyle/>
                    <a:p>
                      <a:pPr marL="410845">
                        <a:lnSpc>
                          <a:spcPts val="1370"/>
                        </a:lnSpc>
                        <a:spcAft>
                          <a:spcPts val="0"/>
                        </a:spcAft>
                      </a:pPr>
                      <a:r>
                        <a:rPr lang="en-US" sz="1000">
                          <a:effectLst/>
                        </a:rPr>
                        <a:t>69.</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dirty="0">
                          <a:effectLst/>
                        </a:rPr>
                        <a:t>gstcess2per</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55155151"/>
                  </a:ext>
                </a:extLst>
              </a:tr>
              <a:tr h="180497">
                <a:tc>
                  <a:txBody>
                    <a:bodyPr/>
                    <a:lstStyle/>
                    <a:p>
                      <a:pPr marL="410845">
                        <a:lnSpc>
                          <a:spcPts val="1370"/>
                        </a:lnSpc>
                        <a:spcAft>
                          <a:spcPts val="0"/>
                        </a:spcAft>
                      </a:pPr>
                      <a:r>
                        <a:rPr lang="en-US" sz="1000">
                          <a:effectLst/>
                        </a:rPr>
                        <a:t>70.</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0"/>
                        </a:spcBef>
                        <a:spcAft>
                          <a:spcPts val="0"/>
                        </a:spcAft>
                      </a:pPr>
                      <a:r>
                        <a:rPr lang="en-US" sz="1000">
                          <a:effectLst/>
                        </a:rPr>
                        <a:t>gstcess2amt</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dirty="0">
                          <a:effectLst/>
                        </a:rPr>
                        <a:t>numeric(18,</a:t>
                      </a:r>
                      <a:r>
                        <a:rPr lang="en-US" sz="1000" spc="-5" dirty="0">
                          <a:effectLst/>
                        </a:rPr>
                        <a:t> </a:t>
                      </a:r>
                      <a:r>
                        <a:rPr lang="en-US" sz="1000" dirty="0">
                          <a:effectLst/>
                        </a:rPr>
                        <a:t>4)</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84625050"/>
                  </a:ext>
                </a:extLst>
              </a:tr>
              <a:tr h="181047">
                <a:tc>
                  <a:txBody>
                    <a:bodyPr/>
                    <a:lstStyle/>
                    <a:p>
                      <a:pPr marL="410845">
                        <a:lnSpc>
                          <a:spcPts val="1375"/>
                        </a:lnSpc>
                        <a:spcAft>
                          <a:spcPts val="0"/>
                        </a:spcAft>
                      </a:pPr>
                      <a:r>
                        <a:rPr lang="en-US" sz="1000">
                          <a:effectLst/>
                        </a:rPr>
                        <a:t>71.</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spcBef>
                          <a:spcPts val="145"/>
                        </a:spcBef>
                        <a:spcAft>
                          <a:spcPts val="0"/>
                        </a:spcAft>
                      </a:pPr>
                      <a:r>
                        <a:rPr lang="en-US" sz="1000">
                          <a:effectLst/>
                        </a:rPr>
                        <a:t>addtaxper</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5"/>
                        </a:spcBef>
                        <a:spcAft>
                          <a:spcPts val="0"/>
                        </a:spcAft>
                      </a:pPr>
                      <a:r>
                        <a:rPr lang="en-US" sz="1000" dirty="0">
                          <a:effectLst/>
                        </a:rPr>
                        <a:t>numeric(18,</a:t>
                      </a:r>
                      <a:r>
                        <a:rPr lang="en-US" sz="1000" spc="-5" dirty="0">
                          <a:effectLst/>
                        </a:rPr>
                        <a:t> </a:t>
                      </a:r>
                      <a:r>
                        <a:rPr lang="en-US" sz="1000" dirty="0">
                          <a:effectLst/>
                        </a:rPr>
                        <a:t>4)</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a:effectLst/>
                        </a:rPr>
                        <a:t> </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01046869"/>
                  </a:ext>
                </a:extLst>
              </a:tr>
              <a:tr h="180497">
                <a:tc>
                  <a:txBody>
                    <a:bodyPr/>
                    <a:lstStyle/>
                    <a:p>
                      <a:pPr marL="410845">
                        <a:lnSpc>
                          <a:spcPts val="1370"/>
                        </a:lnSpc>
                        <a:spcAft>
                          <a:spcPts val="0"/>
                        </a:spcAft>
                      </a:pPr>
                      <a:r>
                        <a:rPr lang="en-US" sz="1000">
                          <a:effectLst/>
                        </a:rPr>
                        <a:t>72.</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spcBef>
                          <a:spcPts val="140"/>
                        </a:spcBef>
                        <a:spcAft>
                          <a:spcPts val="0"/>
                        </a:spcAft>
                      </a:pPr>
                      <a:r>
                        <a:rPr lang="en-US" sz="1000">
                          <a:effectLst/>
                        </a:rPr>
                        <a:t>addtaxamt</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spcBef>
                          <a:spcPts val="140"/>
                        </a:spcBef>
                        <a:spcAft>
                          <a:spcPts val="0"/>
                        </a:spcAft>
                      </a:pPr>
                      <a:r>
                        <a:rPr lang="en-US" sz="1000">
                          <a:effectLst/>
                        </a:rPr>
                        <a:t>numeric(18,</a:t>
                      </a:r>
                      <a:r>
                        <a:rPr lang="en-US" sz="1000" spc="-5">
                          <a:effectLst/>
                        </a:rPr>
                        <a:t> </a:t>
                      </a:r>
                      <a:r>
                        <a:rPr lang="en-US" sz="1000">
                          <a:effectLst/>
                        </a:rPr>
                        <a:t>4)</a:t>
                      </a:r>
                      <a:endParaRPr lang="en-IN" sz="10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000" dirty="0">
                          <a:effectLst/>
                        </a:rPr>
                        <a:t> </a:t>
                      </a:r>
                      <a:endParaRPr lang="en-IN" sz="1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52943485"/>
                  </a:ext>
                </a:extLst>
              </a:tr>
            </a:tbl>
          </a:graphicData>
        </a:graphic>
      </p:graphicFrame>
      <p:sp>
        <p:nvSpPr>
          <p:cNvPr id="5" name="Rectangle 1"/>
          <p:cNvSpPr>
            <a:spLocks noChangeArrowheads="1"/>
          </p:cNvSpPr>
          <p:nvPr/>
        </p:nvSpPr>
        <p:spPr bwMode="auto">
          <a:xfrm>
            <a:off x="1213223" y="4959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5181637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9681" y="369332"/>
            <a:ext cx="4990011" cy="369332"/>
          </a:xfrm>
          <a:prstGeom prst="rect">
            <a:avLst/>
          </a:prstGeom>
          <a:noFill/>
        </p:spPr>
        <p:txBody>
          <a:bodyPr wrap="square" rtlCol="0">
            <a:spAutoFit/>
          </a:bodyPr>
          <a:lstStyle/>
          <a:p>
            <a:r>
              <a:rPr lang="en-US" b="1" dirty="0"/>
              <a:t>Table Name: </a:t>
            </a:r>
            <a:r>
              <a:rPr lang="en-US" b="1" dirty="0" smtClean="0"/>
              <a:t>MSupplier</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081556050"/>
              </p:ext>
            </p:extLst>
          </p:nvPr>
        </p:nvGraphicFramePr>
        <p:xfrm>
          <a:off x="2091247" y="780340"/>
          <a:ext cx="7038898" cy="5605660"/>
        </p:xfrm>
        <a:graphic>
          <a:graphicData uri="http://schemas.openxmlformats.org/drawingml/2006/table">
            <a:tbl>
              <a:tblPr firstRow="1" firstCol="1" lastRow="1" lastCol="1" bandRow="1" bandCol="1">
                <a:tableStyleId>{5940675A-B579-460E-94D1-54222C63F5DA}</a:tableStyleId>
              </a:tblPr>
              <a:tblGrid>
                <a:gridCol w="1760474">
                  <a:extLst>
                    <a:ext uri="{9D8B030D-6E8A-4147-A177-3AD203B41FA5}">
                      <a16:colId xmlns:a16="http://schemas.microsoft.com/office/drawing/2014/main" val="655668982"/>
                    </a:ext>
                  </a:extLst>
                </a:gridCol>
                <a:gridCol w="1759724">
                  <a:extLst>
                    <a:ext uri="{9D8B030D-6E8A-4147-A177-3AD203B41FA5}">
                      <a16:colId xmlns:a16="http://schemas.microsoft.com/office/drawing/2014/main" val="3121850126"/>
                    </a:ext>
                  </a:extLst>
                </a:gridCol>
                <a:gridCol w="2026536">
                  <a:extLst>
                    <a:ext uri="{9D8B030D-6E8A-4147-A177-3AD203B41FA5}">
                      <a16:colId xmlns:a16="http://schemas.microsoft.com/office/drawing/2014/main" val="3144018494"/>
                    </a:ext>
                  </a:extLst>
                </a:gridCol>
                <a:gridCol w="1492164">
                  <a:extLst>
                    <a:ext uri="{9D8B030D-6E8A-4147-A177-3AD203B41FA5}">
                      <a16:colId xmlns:a16="http://schemas.microsoft.com/office/drawing/2014/main" val="1971290477"/>
                    </a:ext>
                  </a:extLst>
                </a:gridCol>
              </a:tblGrid>
              <a:tr h="541073">
                <a:tc>
                  <a:txBody>
                    <a:bodyPr/>
                    <a:lstStyle/>
                    <a:p>
                      <a:pPr marL="409575">
                        <a:spcAft>
                          <a:spcPts val="0"/>
                        </a:spcAft>
                      </a:pPr>
                      <a:r>
                        <a:rPr lang="en-US" sz="1400" dirty="0">
                          <a:effectLst/>
                        </a:rPr>
                        <a:t>Field</a:t>
                      </a:r>
                      <a:r>
                        <a:rPr lang="en-US" sz="1400" spc="-10" dirty="0">
                          <a:effectLst/>
                        </a:rPr>
                        <a:t> </a:t>
                      </a:r>
                      <a:r>
                        <a:rPr lang="en-US" sz="1400" dirty="0">
                          <a:effectLst/>
                        </a:rPr>
                        <a:t>No</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spcAft>
                          <a:spcPts val="0"/>
                        </a:spcAft>
                      </a:pPr>
                      <a:r>
                        <a:rPr lang="en-US" sz="1400">
                          <a:effectLst/>
                        </a:rPr>
                        <a:t>Field</a:t>
                      </a:r>
                      <a:r>
                        <a:rPr lang="en-US" sz="1400" spc="-10">
                          <a:effectLst/>
                        </a:rPr>
                        <a:t> </a:t>
                      </a:r>
                      <a:r>
                        <a:rPr lang="en-US" sz="1400">
                          <a:effectLst/>
                        </a:rPr>
                        <a:t>Name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2565" marR="195580" algn="ctr">
                        <a:spcAft>
                          <a:spcPts val="0"/>
                        </a:spcAft>
                      </a:pPr>
                      <a:r>
                        <a:rPr lang="en-US" sz="1400">
                          <a:effectLst/>
                        </a:rPr>
                        <a:t>Data</a:t>
                      </a:r>
                      <a:r>
                        <a:rPr lang="en-US" sz="1400" spc="-15">
                          <a:effectLst/>
                        </a:rPr>
                        <a:t> </a:t>
                      </a:r>
                      <a:r>
                        <a:rPr lang="en-US" sz="1400">
                          <a:effectLst/>
                        </a:rPr>
                        <a:t>Type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1620" marR="254000" algn="ctr">
                        <a:spcAft>
                          <a:spcPts val="0"/>
                        </a:spcAft>
                      </a:pPr>
                      <a:r>
                        <a:rPr lang="en-US" sz="1400">
                          <a:effectLst/>
                        </a:rPr>
                        <a:t>Constraints</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021946909"/>
                  </a:ext>
                </a:extLst>
              </a:tr>
              <a:tr h="225447">
                <a:tc>
                  <a:txBody>
                    <a:bodyPr/>
                    <a:lstStyle/>
                    <a:p>
                      <a:pPr marL="410845">
                        <a:lnSpc>
                          <a:spcPts val="1300"/>
                        </a:lnSpc>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lnSpc>
                          <a:spcPts val="1300"/>
                        </a:lnSpc>
                        <a:spcAft>
                          <a:spcPts val="0"/>
                        </a:spcAft>
                      </a:pPr>
                      <a:r>
                        <a:rPr lang="en-US" sz="1400">
                          <a:effectLst/>
                        </a:rPr>
                        <a:t>pcode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59080" marR="254000" algn="ctr">
                        <a:lnSpc>
                          <a:spcPts val="1300"/>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683109550"/>
                  </a:ext>
                </a:extLst>
              </a:tr>
              <a:tr h="225447">
                <a:tc>
                  <a:txBody>
                    <a:bodyPr/>
                    <a:lstStyle/>
                    <a:p>
                      <a:pPr marL="410845">
                        <a:lnSpc>
                          <a:spcPts val="1300"/>
                        </a:lnSpc>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lnSpc>
                          <a:spcPts val="1300"/>
                        </a:lnSpc>
                        <a:spcAft>
                          <a:spcPts val="0"/>
                        </a:spcAft>
                      </a:pPr>
                      <a:r>
                        <a:rPr lang="en-US" sz="1400">
                          <a:effectLst/>
                        </a:rPr>
                        <a:t>pdesc</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83145181"/>
                  </a:ext>
                </a:extLst>
              </a:tr>
              <a:tr h="225447">
                <a:tc>
                  <a:txBody>
                    <a:bodyPr/>
                    <a:lstStyle/>
                    <a:p>
                      <a:pPr marL="410845">
                        <a:lnSpc>
                          <a:spcPts val="1315"/>
                        </a:lnSpc>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15"/>
                        </a:lnSpc>
                        <a:spcAft>
                          <a:spcPts val="0"/>
                        </a:spcAft>
                      </a:pPr>
                      <a:r>
                        <a:rPr lang="en-US" sz="1400">
                          <a:effectLst/>
                        </a:rPr>
                        <a:t>add1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15"/>
                        </a:lnSpc>
                        <a:spcAft>
                          <a:spcPts val="0"/>
                        </a:spcAft>
                      </a:pPr>
                      <a:r>
                        <a:rPr lang="en-US" sz="1400">
                          <a:effectLst/>
                        </a:rPr>
                        <a:t>varchar(150)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98923417"/>
                  </a:ext>
                </a:extLst>
              </a:tr>
              <a:tr h="225447">
                <a:tc>
                  <a:txBody>
                    <a:bodyPr/>
                    <a:lstStyle/>
                    <a:p>
                      <a:pPr marL="410845">
                        <a:lnSpc>
                          <a:spcPts val="1300"/>
                        </a:lnSpc>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00"/>
                        </a:lnSpc>
                        <a:spcAft>
                          <a:spcPts val="0"/>
                        </a:spcAft>
                      </a:pPr>
                      <a:r>
                        <a:rPr lang="en-US" sz="1400">
                          <a:effectLst/>
                        </a:rPr>
                        <a:t>add2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41783127"/>
                  </a:ext>
                </a:extLst>
              </a:tr>
              <a:tr h="225447">
                <a:tc>
                  <a:txBody>
                    <a:bodyPr/>
                    <a:lstStyle/>
                    <a:p>
                      <a:pPr marL="410845">
                        <a:lnSpc>
                          <a:spcPts val="1315"/>
                        </a:lnSpc>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15"/>
                        </a:lnSpc>
                        <a:spcAft>
                          <a:spcPts val="0"/>
                        </a:spcAft>
                      </a:pPr>
                      <a:r>
                        <a:rPr lang="en-US" sz="1400">
                          <a:effectLst/>
                        </a:rPr>
                        <a:t>add3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15"/>
                        </a:lnSpc>
                        <a:spcAft>
                          <a:spcPts val="0"/>
                        </a:spcAft>
                      </a:pPr>
                      <a:r>
                        <a:rPr lang="en-US" sz="1400">
                          <a:effectLst/>
                        </a:rPr>
                        <a:t>varchar(100)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37851150"/>
                  </a:ext>
                </a:extLst>
              </a:tr>
              <a:tr h="225447">
                <a:tc>
                  <a:txBody>
                    <a:bodyPr/>
                    <a:lstStyle/>
                    <a:p>
                      <a:pPr marL="410845">
                        <a:lnSpc>
                          <a:spcPts val="1305"/>
                        </a:lnSpc>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lnSpc>
                          <a:spcPts val="1305"/>
                        </a:lnSpc>
                        <a:spcAft>
                          <a:spcPts val="0"/>
                        </a:spcAft>
                      </a:pPr>
                      <a:r>
                        <a:rPr lang="en-US" sz="1400">
                          <a:effectLst/>
                        </a:rPr>
                        <a:t>city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5"/>
                        </a:lnSpc>
                        <a:spcAft>
                          <a:spcPts val="0"/>
                        </a:spcAft>
                      </a:pPr>
                      <a:r>
                        <a:rPr lang="en-US" sz="1400">
                          <a:effectLst/>
                        </a:rPr>
                        <a:t>varchar(20)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153469342"/>
                  </a:ext>
                </a:extLst>
              </a:tr>
              <a:tr h="225447">
                <a:tc>
                  <a:txBody>
                    <a:bodyPr/>
                    <a:lstStyle/>
                    <a:p>
                      <a:pPr marL="410845">
                        <a:lnSpc>
                          <a:spcPts val="1300"/>
                        </a:lnSpc>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lnSpc>
                          <a:spcPts val="1300"/>
                        </a:lnSpc>
                        <a:spcAft>
                          <a:spcPts val="0"/>
                        </a:spcAft>
                      </a:pPr>
                      <a:r>
                        <a:rPr lang="en-US" sz="1400">
                          <a:effectLst/>
                        </a:rPr>
                        <a:t>Pin</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34334329"/>
                  </a:ext>
                </a:extLst>
              </a:tr>
              <a:tr h="225447">
                <a:tc>
                  <a:txBody>
                    <a:bodyPr/>
                    <a:lstStyle/>
                    <a:p>
                      <a:pPr marL="410845">
                        <a:lnSpc>
                          <a:spcPts val="1305"/>
                        </a:lnSpc>
                        <a:spcBef>
                          <a:spcPts val="10"/>
                        </a:spcBef>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lnSpc>
                          <a:spcPts val="1305"/>
                        </a:lnSpc>
                        <a:spcBef>
                          <a:spcPts val="10"/>
                        </a:spcBef>
                        <a:spcAft>
                          <a:spcPts val="0"/>
                        </a:spcAft>
                      </a:pPr>
                      <a:r>
                        <a:rPr lang="en-US" sz="1400">
                          <a:effectLst/>
                        </a:rPr>
                        <a:t>state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5"/>
                        </a:lnSpc>
                        <a:spcBef>
                          <a:spcPts val="10"/>
                        </a:spcBef>
                        <a:spcAft>
                          <a:spcPts val="0"/>
                        </a:spcAft>
                      </a:pPr>
                      <a:r>
                        <a:rPr lang="en-US" sz="1400">
                          <a:effectLst/>
                        </a:rPr>
                        <a:t>varchar(15)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73291481"/>
                  </a:ext>
                </a:extLst>
              </a:tr>
              <a:tr h="225447">
                <a:tc>
                  <a:txBody>
                    <a:bodyPr/>
                    <a:lstStyle/>
                    <a:p>
                      <a:pPr marL="410845">
                        <a:lnSpc>
                          <a:spcPts val="1300"/>
                        </a:lnSpc>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7005" algn="ctr">
                        <a:lnSpc>
                          <a:spcPts val="1300"/>
                        </a:lnSpc>
                        <a:spcAft>
                          <a:spcPts val="0"/>
                        </a:spcAft>
                      </a:pPr>
                      <a:r>
                        <a:rPr lang="en-US" sz="1400">
                          <a:effectLst/>
                        </a:rPr>
                        <a:t>country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varchar(20)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02788288"/>
                  </a:ext>
                </a:extLst>
              </a:tr>
              <a:tr h="225447">
                <a:tc>
                  <a:txBody>
                    <a:bodyPr/>
                    <a:lstStyle/>
                    <a:p>
                      <a:pPr marL="410845">
                        <a:lnSpc>
                          <a:spcPts val="1315"/>
                        </a:lnSpc>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195" algn="ctr">
                        <a:lnSpc>
                          <a:spcPts val="1315"/>
                        </a:lnSpc>
                        <a:spcAft>
                          <a:spcPts val="0"/>
                        </a:spcAft>
                      </a:pPr>
                      <a:r>
                        <a:rPr lang="en-US" sz="1400">
                          <a:effectLst/>
                        </a:rPr>
                        <a:t>phoneno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15"/>
                        </a:lnSpc>
                        <a:spcAft>
                          <a:spcPts val="0"/>
                        </a:spcAft>
                      </a:pPr>
                      <a:r>
                        <a:rPr lang="en-US" sz="1400">
                          <a:effectLst/>
                        </a:rPr>
                        <a:t>varchar(80)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11213293"/>
                  </a:ext>
                </a:extLst>
              </a:tr>
              <a:tr h="225447">
                <a:tc>
                  <a:txBody>
                    <a:bodyPr/>
                    <a:lstStyle/>
                    <a:p>
                      <a:pPr marL="410845">
                        <a:lnSpc>
                          <a:spcPts val="1300"/>
                        </a:lnSpc>
                        <a:spcAft>
                          <a:spcPts val="0"/>
                        </a:spcAft>
                      </a:pPr>
                      <a:r>
                        <a:rPr lang="en-US" sz="1400">
                          <a:effectLst/>
                        </a:rPr>
                        <a:t>11.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00"/>
                        </a:lnSpc>
                        <a:spcAft>
                          <a:spcPts val="0"/>
                        </a:spcAft>
                      </a:pPr>
                      <a:r>
                        <a:rPr lang="en-US" sz="1400">
                          <a:effectLst/>
                        </a:rPr>
                        <a:t>mobileno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868767678"/>
                  </a:ext>
                </a:extLst>
              </a:tr>
              <a:tr h="225447">
                <a:tc>
                  <a:txBody>
                    <a:bodyPr/>
                    <a:lstStyle/>
                    <a:p>
                      <a:pPr marL="410845">
                        <a:lnSpc>
                          <a:spcPts val="1300"/>
                        </a:lnSpc>
                        <a:spcAft>
                          <a:spcPts val="0"/>
                        </a:spcAft>
                      </a:pPr>
                      <a:r>
                        <a:rPr lang="en-US" sz="1400">
                          <a:effectLst/>
                        </a:rPr>
                        <a:t>12.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lnSpc>
                          <a:spcPts val="1300"/>
                        </a:lnSpc>
                        <a:spcAft>
                          <a:spcPts val="0"/>
                        </a:spcAft>
                      </a:pPr>
                      <a:r>
                        <a:rPr lang="en-US" sz="1400">
                          <a:effectLst/>
                        </a:rPr>
                        <a:t>telex</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5425620"/>
                  </a:ext>
                </a:extLst>
              </a:tr>
              <a:tr h="225447">
                <a:tc>
                  <a:txBody>
                    <a:bodyPr/>
                    <a:lstStyle/>
                    <a:p>
                      <a:pPr marL="410845">
                        <a:lnSpc>
                          <a:spcPts val="1305"/>
                        </a:lnSpc>
                        <a:spcBef>
                          <a:spcPts val="10"/>
                        </a:spcBef>
                        <a:spcAft>
                          <a:spcPts val="0"/>
                        </a:spcAft>
                      </a:pPr>
                      <a:r>
                        <a:rPr lang="en-US" sz="1400">
                          <a:effectLst/>
                        </a:rPr>
                        <a:t>13.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lnSpc>
                          <a:spcPts val="1305"/>
                        </a:lnSpc>
                        <a:spcBef>
                          <a:spcPts val="10"/>
                        </a:spcBef>
                        <a:spcAft>
                          <a:spcPts val="0"/>
                        </a:spcAft>
                      </a:pPr>
                      <a:r>
                        <a:rPr lang="en-US" sz="1400">
                          <a:effectLst/>
                        </a:rPr>
                        <a:t>fax</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5"/>
                        </a:lnSpc>
                        <a:spcBef>
                          <a:spcPts val="10"/>
                        </a:spcBef>
                        <a:spcAft>
                          <a:spcPts val="0"/>
                        </a:spcAft>
                      </a:pPr>
                      <a:r>
                        <a:rPr lang="en-US" sz="1400">
                          <a:effectLst/>
                        </a:rPr>
                        <a:t>varchar(80)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246450896"/>
                  </a:ext>
                </a:extLst>
              </a:tr>
              <a:tr h="225447">
                <a:tc>
                  <a:txBody>
                    <a:bodyPr/>
                    <a:lstStyle/>
                    <a:p>
                      <a:pPr marL="410845">
                        <a:lnSpc>
                          <a:spcPts val="1300"/>
                        </a:lnSpc>
                        <a:spcAft>
                          <a:spcPts val="0"/>
                        </a:spcAft>
                      </a:pPr>
                      <a:r>
                        <a:rPr lang="en-US" sz="1400">
                          <a:effectLst/>
                        </a:rPr>
                        <a:t>14.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lnSpc>
                          <a:spcPts val="1300"/>
                        </a:lnSpc>
                        <a:spcAft>
                          <a:spcPts val="0"/>
                        </a:spcAft>
                      </a:pPr>
                      <a:r>
                        <a:rPr lang="en-US" sz="1400">
                          <a:effectLst/>
                        </a:rPr>
                        <a:t>website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varchar(25)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38646540"/>
                  </a:ext>
                </a:extLst>
              </a:tr>
              <a:tr h="225447">
                <a:tc>
                  <a:txBody>
                    <a:bodyPr/>
                    <a:lstStyle/>
                    <a:p>
                      <a:pPr marL="410845">
                        <a:lnSpc>
                          <a:spcPts val="1315"/>
                        </a:lnSpc>
                        <a:spcAft>
                          <a:spcPts val="0"/>
                        </a:spcAft>
                      </a:pPr>
                      <a:r>
                        <a:rPr lang="en-US" sz="1400">
                          <a:effectLst/>
                        </a:rPr>
                        <a:t>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15"/>
                        </a:lnSpc>
                        <a:spcAft>
                          <a:spcPts val="0"/>
                        </a:spcAft>
                      </a:pPr>
                      <a:r>
                        <a:rPr lang="en-US" sz="1400">
                          <a:effectLst/>
                        </a:rPr>
                        <a:t>email</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15"/>
                        </a:lnSpc>
                        <a:spcAft>
                          <a:spcPts val="0"/>
                        </a:spcAft>
                      </a:pPr>
                      <a:r>
                        <a:rPr lang="en-US" sz="1400">
                          <a:effectLst/>
                        </a:rPr>
                        <a:t>varchar(80)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10525962"/>
                  </a:ext>
                </a:extLst>
              </a:tr>
              <a:tr h="225447">
                <a:tc>
                  <a:txBody>
                    <a:bodyPr/>
                    <a:lstStyle/>
                    <a:p>
                      <a:pPr marL="410845">
                        <a:lnSpc>
                          <a:spcPts val="1300"/>
                        </a:lnSpc>
                        <a:spcAft>
                          <a:spcPts val="0"/>
                        </a:spcAft>
                      </a:pPr>
                      <a:r>
                        <a:rPr lang="en-US" sz="1400">
                          <a:effectLst/>
                        </a:rPr>
                        <a:t>16.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195" algn="ctr">
                        <a:lnSpc>
                          <a:spcPts val="1300"/>
                        </a:lnSpc>
                        <a:spcAft>
                          <a:spcPts val="0"/>
                        </a:spcAft>
                      </a:pPr>
                      <a:r>
                        <a:rPr lang="en-US" sz="1400">
                          <a:effectLst/>
                        </a:rPr>
                        <a:t>contactperson</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varchar(80)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066167886"/>
                  </a:ext>
                </a:extLst>
              </a:tr>
              <a:tr h="225447">
                <a:tc>
                  <a:txBody>
                    <a:bodyPr/>
                    <a:lstStyle/>
                    <a:p>
                      <a:pPr marL="410845">
                        <a:lnSpc>
                          <a:spcPts val="1300"/>
                        </a:lnSpc>
                        <a:spcAft>
                          <a:spcPts val="0"/>
                        </a:spcAft>
                      </a:pPr>
                      <a:r>
                        <a:rPr lang="en-US" sz="1400">
                          <a:effectLst/>
                        </a:rPr>
                        <a:t>17.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00"/>
                        </a:lnSpc>
                        <a:spcAft>
                          <a:spcPts val="0"/>
                        </a:spcAft>
                      </a:pPr>
                      <a:r>
                        <a:rPr lang="en-US" sz="1400">
                          <a:effectLst/>
                        </a:rPr>
                        <a:t>eccno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92515905"/>
                  </a:ext>
                </a:extLst>
              </a:tr>
              <a:tr h="225447">
                <a:tc>
                  <a:txBody>
                    <a:bodyPr/>
                    <a:lstStyle/>
                    <a:p>
                      <a:pPr marL="410845">
                        <a:lnSpc>
                          <a:spcPts val="1305"/>
                        </a:lnSpc>
                        <a:spcBef>
                          <a:spcPts val="10"/>
                        </a:spcBef>
                        <a:spcAft>
                          <a:spcPts val="0"/>
                        </a:spcAft>
                      </a:pPr>
                      <a:r>
                        <a:rPr lang="en-US" sz="1400">
                          <a:effectLst/>
                        </a:rPr>
                        <a:t>18.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05"/>
                        </a:lnSpc>
                        <a:spcBef>
                          <a:spcPts val="10"/>
                        </a:spcBef>
                        <a:spcAft>
                          <a:spcPts val="0"/>
                        </a:spcAft>
                      </a:pPr>
                      <a:r>
                        <a:rPr lang="en-US" sz="1400">
                          <a:effectLst/>
                        </a:rPr>
                        <a:t>vendorcode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5"/>
                        </a:lnSpc>
                        <a:spcBef>
                          <a:spcPts val="10"/>
                        </a:spcBef>
                        <a:spcAft>
                          <a:spcPts val="0"/>
                        </a:spcAft>
                      </a:pPr>
                      <a:r>
                        <a:rPr lang="en-US" sz="1400">
                          <a:effectLst/>
                        </a:rPr>
                        <a:t>varchar(30)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57191802"/>
                  </a:ext>
                </a:extLst>
              </a:tr>
              <a:tr h="225447">
                <a:tc>
                  <a:txBody>
                    <a:bodyPr/>
                    <a:lstStyle/>
                    <a:p>
                      <a:pPr marL="410845">
                        <a:lnSpc>
                          <a:spcPts val="1305"/>
                        </a:lnSpc>
                        <a:spcAft>
                          <a:spcPts val="0"/>
                        </a:spcAft>
                      </a:pPr>
                      <a:r>
                        <a:rPr lang="en-US" sz="1400">
                          <a:effectLst/>
                        </a:rPr>
                        <a:t>19.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05"/>
                        </a:lnSpc>
                        <a:spcAft>
                          <a:spcPts val="0"/>
                        </a:spcAft>
                      </a:pPr>
                      <a:r>
                        <a:rPr lang="en-US" sz="1400">
                          <a:effectLst/>
                        </a:rPr>
                        <a:t>cstno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5"/>
                        </a:lnSpc>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689024925"/>
                  </a:ext>
                </a:extLst>
              </a:tr>
              <a:tr h="225447">
                <a:tc>
                  <a:txBody>
                    <a:bodyPr/>
                    <a:lstStyle/>
                    <a:p>
                      <a:pPr marL="410845">
                        <a:lnSpc>
                          <a:spcPts val="1315"/>
                        </a:lnSpc>
                        <a:spcAft>
                          <a:spcPts val="0"/>
                        </a:spcAft>
                      </a:pPr>
                      <a:r>
                        <a:rPr lang="en-US" sz="1400">
                          <a:effectLst/>
                        </a:rPr>
                        <a:t>20.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15"/>
                        </a:lnSpc>
                        <a:spcAft>
                          <a:spcPts val="0"/>
                        </a:spcAft>
                      </a:pPr>
                      <a:r>
                        <a:rPr lang="en-US" sz="1400">
                          <a:effectLst/>
                        </a:rPr>
                        <a:t>cstdate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660" marR="195580" algn="ctr">
                        <a:lnSpc>
                          <a:spcPts val="1315"/>
                        </a:lnSpc>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516594938"/>
                  </a:ext>
                </a:extLst>
              </a:tr>
              <a:tr h="225447">
                <a:tc>
                  <a:txBody>
                    <a:bodyPr/>
                    <a:lstStyle/>
                    <a:p>
                      <a:pPr marL="410845">
                        <a:lnSpc>
                          <a:spcPts val="1300"/>
                        </a:lnSpc>
                        <a:spcAft>
                          <a:spcPts val="0"/>
                        </a:spcAft>
                      </a:pPr>
                      <a:r>
                        <a:rPr lang="en-US" sz="1400">
                          <a:effectLst/>
                        </a:rPr>
                        <a:t>21.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lnSpc>
                          <a:spcPts val="1300"/>
                        </a:lnSpc>
                        <a:spcAft>
                          <a:spcPts val="0"/>
                        </a:spcAft>
                      </a:pPr>
                      <a:r>
                        <a:rPr lang="en-US" sz="1400">
                          <a:effectLst/>
                        </a:rPr>
                        <a:t>mstno</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71080459"/>
                  </a:ext>
                </a:extLst>
              </a:tr>
              <a:tr h="225447">
                <a:tc>
                  <a:txBody>
                    <a:bodyPr/>
                    <a:lstStyle/>
                    <a:p>
                      <a:pPr marL="410845">
                        <a:lnSpc>
                          <a:spcPts val="1300"/>
                        </a:lnSpc>
                        <a:spcAft>
                          <a:spcPts val="0"/>
                        </a:spcAft>
                      </a:pPr>
                      <a:r>
                        <a:rPr lang="en-US" sz="1400">
                          <a:effectLst/>
                        </a:rPr>
                        <a:t>22.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lnSpc>
                          <a:spcPts val="1300"/>
                        </a:lnSpc>
                        <a:spcAft>
                          <a:spcPts val="0"/>
                        </a:spcAft>
                      </a:pPr>
                      <a:r>
                        <a:rPr lang="en-US" sz="1400">
                          <a:effectLst/>
                        </a:rPr>
                        <a:t>mstdate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660" marR="195580" algn="ctr">
                        <a:lnSpc>
                          <a:spcPts val="1300"/>
                        </a:lnSpc>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58054101"/>
                  </a:ext>
                </a:extLst>
              </a:tr>
            </a:tbl>
          </a:graphicData>
        </a:graphic>
      </p:graphicFrame>
    </p:spTree>
    <p:extLst>
      <p:ext uri="{BB962C8B-B14F-4D97-AF65-F5344CB8AC3E}">
        <p14:creationId xmlns:p14="http://schemas.microsoft.com/office/powerpoint/2010/main" val="17353847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45035160"/>
              </p:ext>
            </p:extLst>
          </p:nvPr>
        </p:nvGraphicFramePr>
        <p:xfrm>
          <a:off x="1874588" y="927462"/>
          <a:ext cx="6746898" cy="853440"/>
        </p:xfrm>
        <a:graphic>
          <a:graphicData uri="http://schemas.openxmlformats.org/drawingml/2006/table">
            <a:tbl>
              <a:tblPr firstRow="1" firstCol="1" lastRow="1" lastCol="1" bandRow="1" bandCol="1">
                <a:tableStyleId>{5940675A-B579-460E-94D1-54222C63F5DA}</a:tableStyleId>
              </a:tblPr>
              <a:tblGrid>
                <a:gridCol w="1687443">
                  <a:extLst>
                    <a:ext uri="{9D8B030D-6E8A-4147-A177-3AD203B41FA5}">
                      <a16:colId xmlns:a16="http://schemas.microsoft.com/office/drawing/2014/main" val="3062651188"/>
                    </a:ext>
                  </a:extLst>
                </a:gridCol>
                <a:gridCol w="1686724">
                  <a:extLst>
                    <a:ext uri="{9D8B030D-6E8A-4147-A177-3AD203B41FA5}">
                      <a16:colId xmlns:a16="http://schemas.microsoft.com/office/drawing/2014/main" val="2105908457"/>
                    </a:ext>
                  </a:extLst>
                </a:gridCol>
                <a:gridCol w="1685288">
                  <a:extLst>
                    <a:ext uri="{9D8B030D-6E8A-4147-A177-3AD203B41FA5}">
                      <a16:colId xmlns:a16="http://schemas.microsoft.com/office/drawing/2014/main" val="3251824094"/>
                    </a:ext>
                  </a:extLst>
                </a:gridCol>
                <a:gridCol w="1687443">
                  <a:extLst>
                    <a:ext uri="{9D8B030D-6E8A-4147-A177-3AD203B41FA5}">
                      <a16:colId xmlns:a16="http://schemas.microsoft.com/office/drawing/2014/main" val="3858888010"/>
                    </a:ext>
                  </a:extLst>
                </a:gridCol>
              </a:tblGrid>
              <a:tr h="201236">
                <a:tc>
                  <a:txBody>
                    <a:bodyPr/>
                    <a:lstStyle/>
                    <a:p>
                      <a:pPr marL="410845">
                        <a:lnSpc>
                          <a:spcPts val="1305"/>
                        </a:lnSpc>
                        <a:spcBef>
                          <a:spcPts val="10"/>
                        </a:spcBef>
                        <a:spcAft>
                          <a:spcPts val="0"/>
                        </a:spcAft>
                      </a:pPr>
                      <a:r>
                        <a:rPr lang="en-US" sz="1400" dirty="0">
                          <a:effectLst/>
                        </a:rPr>
                        <a:t>23.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640" algn="ctr">
                        <a:lnSpc>
                          <a:spcPts val="1305"/>
                        </a:lnSpc>
                        <a:spcBef>
                          <a:spcPts val="10"/>
                        </a:spcBef>
                        <a:spcAft>
                          <a:spcPts val="0"/>
                        </a:spcAft>
                      </a:pPr>
                      <a:r>
                        <a:rPr lang="en-US" sz="1400">
                          <a:effectLst/>
                        </a:rPr>
                        <a:t>sgcode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5"/>
                        </a:lnSpc>
                        <a:spcBef>
                          <a:spcPts val="10"/>
                        </a:spcBef>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07103274"/>
                  </a:ext>
                </a:extLst>
              </a:tr>
              <a:tr h="199809">
                <a:tc>
                  <a:txBody>
                    <a:bodyPr/>
                    <a:lstStyle/>
                    <a:p>
                      <a:pPr marL="410845">
                        <a:lnSpc>
                          <a:spcPts val="1300"/>
                        </a:lnSpc>
                        <a:spcAft>
                          <a:spcPts val="0"/>
                        </a:spcAft>
                      </a:pPr>
                      <a:r>
                        <a:rPr lang="en-US" sz="1400" dirty="0">
                          <a:effectLst/>
                        </a:rPr>
                        <a:t>24.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00"/>
                        </a:lnSpc>
                        <a:spcAft>
                          <a:spcPts val="0"/>
                        </a:spcAft>
                      </a:pPr>
                      <a:r>
                        <a:rPr lang="en-US" sz="1400">
                          <a:effectLst/>
                        </a:rPr>
                        <a:t>pcategory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dirty="0">
                          <a:effectLst/>
                        </a:rPr>
                        <a:t>varchar(20)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94148494"/>
                  </a:ext>
                </a:extLst>
              </a:tr>
              <a:tr h="201236">
                <a:tc>
                  <a:txBody>
                    <a:bodyPr/>
                    <a:lstStyle/>
                    <a:p>
                      <a:pPr marL="410845">
                        <a:lnSpc>
                          <a:spcPts val="1315"/>
                        </a:lnSpc>
                        <a:spcAft>
                          <a:spcPts val="0"/>
                        </a:spcAft>
                      </a:pPr>
                      <a:r>
                        <a:rPr lang="en-US" sz="1400" dirty="0">
                          <a:effectLst/>
                        </a:rPr>
                        <a:t>25.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15"/>
                        </a:lnSpc>
                        <a:spcAft>
                          <a:spcPts val="0"/>
                        </a:spcAft>
                      </a:pPr>
                      <a:r>
                        <a:rPr lang="en-US" sz="1400" dirty="0">
                          <a:effectLst/>
                        </a:rPr>
                        <a:t>panno</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15"/>
                        </a:lnSpc>
                        <a:spcAft>
                          <a:spcPts val="0"/>
                        </a:spcAft>
                      </a:pPr>
                      <a:r>
                        <a:rPr lang="en-US" sz="1400" dirty="0">
                          <a:effectLst/>
                        </a:rPr>
                        <a:t>varchar(20)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5795167"/>
                  </a:ext>
                </a:extLst>
              </a:tr>
              <a:tr h="199809">
                <a:tc>
                  <a:txBody>
                    <a:bodyPr/>
                    <a:lstStyle/>
                    <a:p>
                      <a:pPr marL="410845">
                        <a:lnSpc>
                          <a:spcPts val="1300"/>
                        </a:lnSpc>
                        <a:spcAft>
                          <a:spcPts val="0"/>
                        </a:spcAft>
                      </a:pPr>
                      <a:r>
                        <a:rPr lang="en-US" sz="1400">
                          <a:effectLst/>
                        </a:rPr>
                        <a:t>26.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2560" algn="ctr">
                        <a:lnSpc>
                          <a:spcPts val="1300"/>
                        </a:lnSpc>
                        <a:spcAft>
                          <a:spcPts val="0"/>
                        </a:spcAft>
                      </a:pPr>
                      <a:r>
                        <a:rPr lang="en-US" sz="1400">
                          <a:effectLst/>
                        </a:rPr>
                        <a:t>tanno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3267021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193505007"/>
              </p:ext>
            </p:extLst>
          </p:nvPr>
        </p:nvGraphicFramePr>
        <p:xfrm>
          <a:off x="1874588" y="1805219"/>
          <a:ext cx="6746898" cy="5052781"/>
        </p:xfrm>
        <a:graphic>
          <a:graphicData uri="http://schemas.openxmlformats.org/drawingml/2006/table">
            <a:tbl>
              <a:tblPr firstRow="1" firstCol="1" lastRow="1" lastCol="1" bandRow="1" bandCol="1">
                <a:tableStyleId>{5940675A-B579-460E-94D1-54222C63F5DA}</a:tableStyleId>
              </a:tblPr>
              <a:tblGrid>
                <a:gridCol w="1687442">
                  <a:extLst>
                    <a:ext uri="{9D8B030D-6E8A-4147-A177-3AD203B41FA5}">
                      <a16:colId xmlns:a16="http://schemas.microsoft.com/office/drawing/2014/main" val="1258557444"/>
                    </a:ext>
                  </a:extLst>
                </a:gridCol>
                <a:gridCol w="1686725">
                  <a:extLst>
                    <a:ext uri="{9D8B030D-6E8A-4147-A177-3AD203B41FA5}">
                      <a16:colId xmlns:a16="http://schemas.microsoft.com/office/drawing/2014/main" val="589223032"/>
                    </a:ext>
                  </a:extLst>
                </a:gridCol>
                <a:gridCol w="1685289">
                  <a:extLst>
                    <a:ext uri="{9D8B030D-6E8A-4147-A177-3AD203B41FA5}">
                      <a16:colId xmlns:a16="http://schemas.microsoft.com/office/drawing/2014/main" val="2451707153"/>
                    </a:ext>
                  </a:extLst>
                </a:gridCol>
                <a:gridCol w="1687442">
                  <a:extLst>
                    <a:ext uri="{9D8B030D-6E8A-4147-A177-3AD203B41FA5}">
                      <a16:colId xmlns:a16="http://schemas.microsoft.com/office/drawing/2014/main" val="3081321710"/>
                    </a:ext>
                  </a:extLst>
                </a:gridCol>
              </a:tblGrid>
              <a:tr h="190287">
                <a:tc>
                  <a:txBody>
                    <a:bodyPr/>
                    <a:lstStyle/>
                    <a:p>
                      <a:pPr marL="410845">
                        <a:lnSpc>
                          <a:spcPts val="1300"/>
                        </a:lnSpc>
                        <a:spcAft>
                          <a:spcPts val="0"/>
                        </a:spcAft>
                      </a:pPr>
                      <a:r>
                        <a:rPr lang="en-US" sz="1400" dirty="0">
                          <a:effectLst/>
                        </a:rPr>
                        <a:t>27.</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00"/>
                        </a:lnSpc>
                        <a:spcAft>
                          <a:spcPts val="0"/>
                        </a:spcAft>
                      </a:pPr>
                      <a:r>
                        <a:rPr lang="en-US" sz="1400">
                          <a:effectLst/>
                        </a:rPr>
                        <a:t>tinno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1475991"/>
                  </a:ext>
                </a:extLst>
              </a:tr>
              <a:tr h="190287">
                <a:tc>
                  <a:txBody>
                    <a:bodyPr/>
                    <a:lstStyle/>
                    <a:p>
                      <a:pPr marL="410845">
                        <a:lnSpc>
                          <a:spcPts val="1305"/>
                        </a:lnSpc>
                        <a:spcAft>
                          <a:spcPts val="0"/>
                        </a:spcAft>
                      </a:pPr>
                      <a:r>
                        <a:rPr lang="en-US" sz="1400" dirty="0">
                          <a:effectLst/>
                        </a:rPr>
                        <a:t>28.</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lnSpc>
                          <a:spcPts val="1305"/>
                        </a:lnSpc>
                        <a:spcAft>
                          <a:spcPts val="0"/>
                        </a:spcAft>
                      </a:pPr>
                      <a:r>
                        <a:rPr lang="en-US" sz="1400">
                          <a:effectLst/>
                        </a:rPr>
                        <a:t>region</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5"/>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48025380"/>
                  </a:ext>
                </a:extLst>
              </a:tr>
              <a:tr h="191647">
                <a:tc>
                  <a:txBody>
                    <a:bodyPr/>
                    <a:lstStyle/>
                    <a:p>
                      <a:pPr marL="410845">
                        <a:lnSpc>
                          <a:spcPts val="1315"/>
                        </a:lnSpc>
                        <a:spcAft>
                          <a:spcPts val="0"/>
                        </a:spcAft>
                      </a:pPr>
                      <a:r>
                        <a:rPr lang="en-US" sz="1400">
                          <a:effectLst/>
                        </a:rPr>
                        <a:t>29.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15"/>
                        </a:lnSpc>
                        <a:spcAft>
                          <a:spcPts val="0"/>
                        </a:spcAft>
                      </a:pPr>
                      <a:r>
                        <a:rPr lang="en-US" sz="1400">
                          <a:effectLst/>
                        </a:rPr>
                        <a:t>autoinsp</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15"/>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15694858"/>
                  </a:ext>
                </a:extLst>
              </a:tr>
              <a:tr h="190287">
                <a:tc>
                  <a:txBody>
                    <a:bodyPr/>
                    <a:lstStyle/>
                    <a:p>
                      <a:pPr marL="410845">
                        <a:lnSpc>
                          <a:spcPts val="1300"/>
                        </a:lnSpc>
                        <a:spcAft>
                          <a:spcPts val="0"/>
                        </a:spcAft>
                      </a:pPr>
                      <a:r>
                        <a:rPr lang="en-US" sz="1400" dirty="0">
                          <a:effectLst/>
                        </a:rPr>
                        <a:t>30.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005" algn="ctr">
                        <a:lnSpc>
                          <a:spcPts val="1300"/>
                        </a:lnSpc>
                        <a:spcAft>
                          <a:spcPts val="0"/>
                        </a:spcAft>
                      </a:pPr>
                      <a:r>
                        <a:rPr lang="en-US" sz="1400">
                          <a:effectLst/>
                        </a:rPr>
                        <a:t>companytype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31503978"/>
                  </a:ext>
                </a:extLst>
              </a:tr>
              <a:tr h="191647">
                <a:tc>
                  <a:txBody>
                    <a:bodyPr/>
                    <a:lstStyle/>
                    <a:p>
                      <a:pPr marL="410845">
                        <a:lnSpc>
                          <a:spcPts val="1315"/>
                        </a:lnSpc>
                        <a:spcAft>
                          <a:spcPts val="0"/>
                        </a:spcAft>
                      </a:pPr>
                      <a:r>
                        <a:rPr lang="en-US" sz="1400" dirty="0">
                          <a:effectLst/>
                        </a:rPr>
                        <a:t>31.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640" algn="ctr">
                        <a:lnSpc>
                          <a:spcPts val="1315"/>
                        </a:lnSpc>
                        <a:spcAft>
                          <a:spcPts val="0"/>
                        </a:spcAft>
                      </a:pPr>
                      <a:r>
                        <a:rPr lang="en-US" sz="1400" dirty="0">
                          <a:effectLst/>
                        </a:rPr>
                        <a:t>tdscode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15"/>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02127308"/>
                  </a:ext>
                </a:extLst>
              </a:tr>
              <a:tr h="190287">
                <a:tc>
                  <a:txBody>
                    <a:bodyPr/>
                    <a:lstStyle/>
                    <a:p>
                      <a:pPr marL="410845">
                        <a:lnSpc>
                          <a:spcPts val="1300"/>
                        </a:lnSpc>
                        <a:spcAft>
                          <a:spcPts val="0"/>
                        </a:spcAft>
                      </a:pPr>
                      <a:r>
                        <a:rPr lang="en-US" sz="1400" dirty="0">
                          <a:effectLst/>
                        </a:rPr>
                        <a:t>32.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00"/>
                        </a:lnSpc>
                        <a:spcAft>
                          <a:spcPts val="0"/>
                        </a:spcAft>
                      </a:pPr>
                      <a:r>
                        <a:rPr lang="en-US" sz="1400">
                          <a:effectLst/>
                        </a:rPr>
                        <a:t>tdsdeduct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00"/>
                        </a:lnSpc>
                        <a:spcAft>
                          <a:spcPts val="0"/>
                        </a:spcAft>
                      </a:pPr>
                      <a:r>
                        <a:rPr lang="en-US" sz="1400">
                          <a:effectLst/>
                        </a:rPr>
                        <a:t>varchar(3)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94381179"/>
                  </a:ext>
                </a:extLst>
              </a:tr>
              <a:tr h="190287">
                <a:tc>
                  <a:txBody>
                    <a:bodyPr/>
                    <a:lstStyle/>
                    <a:p>
                      <a:pPr marL="410845">
                        <a:lnSpc>
                          <a:spcPts val="1300"/>
                        </a:lnSpc>
                        <a:spcAft>
                          <a:spcPts val="0"/>
                        </a:spcAft>
                      </a:pPr>
                      <a:r>
                        <a:rPr lang="en-US" sz="1400" dirty="0">
                          <a:effectLst/>
                        </a:rPr>
                        <a:t>33.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00"/>
                        </a:lnSpc>
                        <a:spcAft>
                          <a:spcPts val="0"/>
                        </a:spcAft>
                      </a:pPr>
                      <a:r>
                        <a:rPr lang="en-US" sz="1400">
                          <a:effectLst/>
                        </a:rPr>
                        <a:t>divcode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0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80403069"/>
                  </a:ext>
                </a:extLst>
              </a:tr>
              <a:tr h="191647">
                <a:tc>
                  <a:txBody>
                    <a:bodyPr/>
                    <a:lstStyle/>
                    <a:p>
                      <a:pPr marL="410845">
                        <a:lnSpc>
                          <a:spcPts val="1315"/>
                        </a:lnSpc>
                        <a:spcAft>
                          <a:spcPts val="0"/>
                        </a:spcAft>
                      </a:pPr>
                      <a:r>
                        <a:rPr lang="en-US" sz="1400" dirty="0">
                          <a:effectLst/>
                        </a:rPr>
                        <a:t>34.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640" algn="ctr">
                        <a:lnSpc>
                          <a:spcPts val="1315"/>
                        </a:lnSpc>
                        <a:spcAft>
                          <a:spcPts val="0"/>
                        </a:spcAft>
                      </a:pPr>
                      <a:r>
                        <a:rPr lang="en-US" sz="1400">
                          <a:effectLst/>
                        </a:rPr>
                        <a:t>loccode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15"/>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99359574"/>
                  </a:ext>
                </a:extLst>
              </a:tr>
              <a:tr h="190287">
                <a:tc>
                  <a:txBody>
                    <a:bodyPr/>
                    <a:lstStyle/>
                    <a:p>
                      <a:pPr marL="410845">
                        <a:lnSpc>
                          <a:spcPts val="1300"/>
                        </a:lnSpc>
                        <a:spcAft>
                          <a:spcPts val="0"/>
                        </a:spcAft>
                      </a:pPr>
                      <a:r>
                        <a:rPr lang="en-US" sz="1400" dirty="0">
                          <a:effectLst/>
                        </a:rPr>
                        <a:t>35.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00"/>
                        </a:lnSpc>
                        <a:spcAft>
                          <a:spcPts val="0"/>
                        </a:spcAft>
                      </a:pPr>
                      <a:r>
                        <a:rPr lang="en-US" sz="1400">
                          <a:effectLst/>
                        </a:rPr>
                        <a:t>clicode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0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45331671"/>
                  </a:ext>
                </a:extLst>
              </a:tr>
              <a:tr h="191647">
                <a:tc>
                  <a:txBody>
                    <a:bodyPr/>
                    <a:lstStyle/>
                    <a:p>
                      <a:pPr marL="410845">
                        <a:lnSpc>
                          <a:spcPts val="1315"/>
                        </a:lnSpc>
                        <a:spcAft>
                          <a:spcPts val="0"/>
                        </a:spcAft>
                      </a:pPr>
                      <a:r>
                        <a:rPr lang="en-US" sz="1400" dirty="0">
                          <a:effectLst/>
                        </a:rPr>
                        <a:t>36.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005" algn="ctr">
                        <a:lnSpc>
                          <a:spcPts val="1315"/>
                        </a:lnSpc>
                        <a:spcAft>
                          <a:spcPts val="0"/>
                        </a:spcAft>
                      </a:pPr>
                      <a:r>
                        <a:rPr lang="en-US" sz="1400">
                          <a:effectLst/>
                        </a:rPr>
                        <a:t>userid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15"/>
                        </a:lnSpc>
                        <a:spcAft>
                          <a:spcPts val="0"/>
                        </a:spcAft>
                      </a:pPr>
                      <a:r>
                        <a:rPr lang="en-US" sz="1400">
                          <a:effectLst/>
                        </a:rPr>
                        <a:t>varchar(60)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61753822"/>
                  </a:ext>
                </a:extLst>
              </a:tr>
              <a:tr h="190287">
                <a:tc>
                  <a:txBody>
                    <a:bodyPr/>
                    <a:lstStyle/>
                    <a:p>
                      <a:pPr marL="410845">
                        <a:lnSpc>
                          <a:spcPts val="1300"/>
                        </a:lnSpc>
                        <a:spcAft>
                          <a:spcPts val="0"/>
                        </a:spcAft>
                      </a:pPr>
                      <a:r>
                        <a:rPr lang="en-US" sz="1400">
                          <a:effectLst/>
                        </a:rPr>
                        <a:t>37.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00"/>
                        </a:lnSpc>
                        <a:spcAft>
                          <a:spcPts val="0"/>
                        </a:spcAft>
                      </a:pPr>
                      <a:r>
                        <a:rPr lang="en-US" sz="1400" dirty="0">
                          <a:effectLst/>
                        </a:rPr>
                        <a:t>sysdate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0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29101707"/>
                  </a:ext>
                </a:extLst>
              </a:tr>
              <a:tr h="190287">
                <a:tc>
                  <a:txBody>
                    <a:bodyPr/>
                    <a:lstStyle/>
                    <a:p>
                      <a:pPr marL="410845">
                        <a:lnSpc>
                          <a:spcPts val="1300"/>
                        </a:lnSpc>
                        <a:spcAft>
                          <a:spcPts val="0"/>
                        </a:spcAft>
                      </a:pPr>
                      <a:r>
                        <a:rPr lang="en-US" sz="1400">
                          <a:effectLst/>
                        </a:rPr>
                        <a:t>38.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005" algn="ctr">
                        <a:lnSpc>
                          <a:spcPts val="1300"/>
                        </a:lnSpc>
                        <a:spcAft>
                          <a:spcPts val="0"/>
                        </a:spcAft>
                      </a:pPr>
                      <a:r>
                        <a:rPr lang="en-US" sz="1400" dirty="0">
                          <a:effectLst/>
                        </a:rPr>
                        <a:t>cexregno</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79906863"/>
                  </a:ext>
                </a:extLst>
              </a:tr>
              <a:tr h="191647">
                <a:tc>
                  <a:txBody>
                    <a:bodyPr/>
                    <a:lstStyle/>
                    <a:p>
                      <a:pPr marL="410845">
                        <a:lnSpc>
                          <a:spcPts val="1315"/>
                        </a:lnSpc>
                        <a:spcAft>
                          <a:spcPts val="0"/>
                        </a:spcAft>
                      </a:pPr>
                      <a:r>
                        <a:rPr lang="en-US" sz="1400">
                          <a:effectLst/>
                        </a:rPr>
                        <a:t>39.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15"/>
                        </a:lnSpc>
                        <a:spcAft>
                          <a:spcPts val="0"/>
                        </a:spcAft>
                      </a:pPr>
                      <a:r>
                        <a:rPr lang="en-US" sz="1400" dirty="0">
                          <a:effectLst/>
                        </a:rPr>
                        <a:t>range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15"/>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97889609"/>
                  </a:ext>
                </a:extLst>
              </a:tr>
              <a:tr h="190287">
                <a:tc>
                  <a:txBody>
                    <a:bodyPr/>
                    <a:lstStyle/>
                    <a:p>
                      <a:pPr marL="410845">
                        <a:lnSpc>
                          <a:spcPts val="1300"/>
                        </a:lnSpc>
                        <a:spcAft>
                          <a:spcPts val="0"/>
                        </a:spcAft>
                      </a:pPr>
                      <a:r>
                        <a:rPr lang="en-US" sz="1400">
                          <a:effectLst/>
                        </a:rPr>
                        <a:t>40.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00"/>
                        </a:lnSpc>
                        <a:spcAft>
                          <a:spcPts val="0"/>
                        </a:spcAft>
                      </a:pPr>
                      <a:r>
                        <a:rPr lang="en-US" sz="1400" dirty="0">
                          <a:effectLst/>
                        </a:rPr>
                        <a:t>division</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62243946"/>
                  </a:ext>
                </a:extLst>
              </a:tr>
              <a:tr h="192326">
                <a:tc>
                  <a:txBody>
                    <a:bodyPr/>
                    <a:lstStyle/>
                    <a:p>
                      <a:pPr marL="410845">
                        <a:lnSpc>
                          <a:spcPts val="1315"/>
                        </a:lnSpc>
                        <a:spcAft>
                          <a:spcPts val="0"/>
                        </a:spcAft>
                      </a:pPr>
                      <a:r>
                        <a:rPr lang="en-US" sz="1400">
                          <a:effectLst/>
                        </a:rPr>
                        <a:t>41.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15"/>
                        </a:lnSpc>
                        <a:spcAft>
                          <a:spcPts val="0"/>
                        </a:spcAft>
                      </a:pPr>
                      <a:r>
                        <a:rPr lang="en-US" sz="1400" dirty="0">
                          <a:effectLst/>
                        </a:rPr>
                        <a:t>subledgercode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15"/>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24660327"/>
                  </a:ext>
                </a:extLst>
              </a:tr>
              <a:tr h="190287">
                <a:tc>
                  <a:txBody>
                    <a:bodyPr/>
                    <a:lstStyle/>
                    <a:p>
                      <a:pPr marL="410845">
                        <a:lnSpc>
                          <a:spcPts val="1300"/>
                        </a:lnSpc>
                        <a:spcAft>
                          <a:spcPts val="0"/>
                        </a:spcAft>
                      </a:pPr>
                      <a:r>
                        <a:rPr lang="en-US" sz="1400">
                          <a:effectLst/>
                        </a:rPr>
                        <a:t>42.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lnSpc>
                          <a:spcPts val="1300"/>
                        </a:lnSpc>
                        <a:spcAft>
                          <a:spcPts val="0"/>
                        </a:spcAft>
                      </a:pPr>
                      <a:r>
                        <a:rPr lang="en-US" sz="1400" dirty="0">
                          <a:effectLst/>
                        </a:rPr>
                        <a:t>pcode1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dirty="0">
                          <a:effectLst/>
                        </a:rPr>
                        <a:t>varchar(50)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060462478"/>
                  </a:ext>
                </a:extLst>
              </a:tr>
              <a:tr h="190287">
                <a:tc>
                  <a:txBody>
                    <a:bodyPr/>
                    <a:lstStyle/>
                    <a:p>
                      <a:pPr marL="410845">
                        <a:lnSpc>
                          <a:spcPts val="1300"/>
                        </a:lnSpc>
                        <a:spcAft>
                          <a:spcPts val="0"/>
                        </a:spcAft>
                      </a:pPr>
                      <a:r>
                        <a:rPr lang="en-US" sz="1400">
                          <a:effectLst/>
                        </a:rPr>
                        <a:t>43.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lnSpc>
                          <a:spcPts val="1300"/>
                        </a:lnSpc>
                        <a:spcAft>
                          <a:spcPts val="0"/>
                        </a:spcAft>
                      </a:pPr>
                      <a:r>
                        <a:rPr lang="en-US" sz="1400">
                          <a:effectLst/>
                        </a:rPr>
                        <a:t>pcode2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dirty="0">
                          <a:effectLst/>
                        </a:rPr>
                        <a:t>varchar(50)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1240610"/>
                  </a:ext>
                </a:extLst>
              </a:tr>
              <a:tr h="191647">
                <a:tc>
                  <a:txBody>
                    <a:bodyPr/>
                    <a:lstStyle/>
                    <a:p>
                      <a:pPr marL="410845">
                        <a:lnSpc>
                          <a:spcPts val="1315"/>
                        </a:lnSpc>
                        <a:spcAft>
                          <a:spcPts val="0"/>
                        </a:spcAft>
                      </a:pPr>
                      <a:r>
                        <a:rPr lang="en-US" sz="1400">
                          <a:effectLst/>
                        </a:rPr>
                        <a:t>44.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15"/>
                        </a:lnSpc>
                        <a:spcAft>
                          <a:spcPts val="0"/>
                        </a:spcAft>
                      </a:pPr>
                      <a:r>
                        <a:rPr lang="en-US" sz="1400">
                          <a:effectLst/>
                        </a:rPr>
                        <a:t>vatno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15"/>
                        </a:lnSpc>
                        <a:spcAft>
                          <a:spcPts val="0"/>
                        </a:spcAft>
                      </a:pPr>
                      <a:r>
                        <a:rPr lang="en-US" sz="1400" dirty="0">
                          <a:effectLst/>
                        </a:rPr>
                        <a:t>varchar(20)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74713925"/>
                  </a:ext>
                </a:extLst>
              </a:tr>
              <a:tr h="190287">
                <a:tc>
                  <a:txBody>
                    <a:bodyPr/>
                    <a:lstStyle/>
                    <a:p>
                      <a:pPr marL="410845">
                        <a:lnSpc>
                          <a:spcPts val="1300"/>
                        </a:lnSpc>
                        <a:spcAft>
                          <a:spcPts val="0"/>
                        </a:spcAft>
                      </a:pPr>
                      <a:r>
                        <a:rPr lang="en-US" sz="1400">
                          <a:effectLst/>
                        </a:rPr>
                        <a:t>45.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00"/>
                        </a:lnSpc>
                        <a:spcAft>
                          <a:spcPts val="0"/>
                        </a:spcAft>
                      </a:pPr>
                      <a:r>
                        <a:rPr lang="en-US" sz="1400">
                          <a:effectLst/>
                        </a:rPr>
                        <a:t>vatdate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0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17326454"/>
                  </a:ext>
                </a:extLst>
              </a:tr>
              <a:tr h="191647">
                <a:tc>
                  <a:txBody>
                    <a:bodyPr/>
                    <a:lstStyle/>
                    <a:p>
                      <a:pPr marL="410845">
                        <a:lnSpc>
                          <a:spcPts val="1315"/>
                        </a:lnSpc>
                        <a:spcAft>
                          <a:spcPts val="0"/>
                        </a:spcAft>
                      </a:pPr>
                      <a:r>
                        <a:rPr lang="en-US" sz="1400">
                          <a:effectLst/>
                        </a:rPr>
                        <a:t>46.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15"/>
                        </a:lnSpc>
                        <a:spcAft>
                          <a:spcPts val="0"/>
                        </a:spcAft>
                      </a:pPr>
                      <a:r>
                        <a:rPr lang="en-US" sz="1400">
                          <a:effectLst/>
                        </a:rPr>
                        <a:t>cinno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15"/>
                        </a:lnSpc>
                        <a:spcAft>
                          <a:spcPts val="0"/>
                        </a:spcAft>
                      </a:pPr>
                      <a:r>
                        <a:rPr lang="en-US" sz="1400">
                          <a:effectLst/>
                        </a:rPr>
                        <a:t>varchar(25)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20120371"/>
                  </a:ext>
                </a:extLst>
              </a:tr>
              <a:tr h="190287">
                <a:tc>
                  <a:txBody>
                    <a:bodyPr/>
                    <a:lstStyle/>
                    <a:p>
                      <a:pPr marL="410845">
                        <a:lnSpc>
                          <a:spcPts val="1300"/>
                        </a:lnSpc>
                        <a:spcAft>
                          <a:spcPts val="0"/>
                        </a:spcAft>
                      </a:pPr>
                      <a:r>
                        <a:rPr lang="en-US" sz="1400">
                          <a:effectLst/>
                        </a:rPr>
                        <a:t>47.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005" algn="ctr">
                        <a:lnSpc>
                          <a:spcPts val="1300"/>
                        </a:lnSpc>
                        <a:spcAft>
                          <a:spcPts val="0"/>
                        </a:spcAft>
                      </a:pPr>
                      <a:r>
                        <a:rPr lang="en-US" sz="1400">
                          <a:effectLst/>
                        </a:rPr>
                        <a:t>ServTaxNo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a:effectLst/>
                        </a:rPr>
                        <a:t>varchar(15)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34845902"/>
                  </a:ext>
                </a:extLst>
              </a:tr>
              <a:tr h="190287">
                <a:tc>
                  <a:txBody>
                    <a:bodyPr/>
                    <a:lstStyle/>
                    <a:p>
                      <a:pPr marL="410845">
                        <a:lnSpc>
                          <a:spcPts val="1300"/>
                        </a:lnSpc>
                        <a:spcAft>
                          <a:spcPts val="0"/>
                        </a:spcAft>
                      </a:pPr>
                      <a:r>
                        <a:rPr lang="en-US" sz="1400">
                          <a:effectLst/>
                        </a:rPr>
                        <a:t>48.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00"/>
                        </a:lnSpc>
                        <a:spcAft>
                          <a:spcPts val="0"/>
                        </a:spcAft>
                      </a:pPr>
                      <a:r>
                        <a:rPr lang="en-US" sz="1400">
                          <a:effectLst/>
                        </a:rPr>
                        <a:t>gstin</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025" marR="195580" algn="ctr">
                        <a:lnSpc>
                          <a:spcPts val="1300"/>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5349744"/>
                  </a:ext>
                </a:extLst>
              </a:tr>
              <a:tr h="191647">
                <a:tc>
                  <a:txBody>
                    <a:bodyPr/>
                    <a:lstStyle/>
                    <a:p>
                      <a:pPr marL="410845">
                        <a:lnSpc>
                          <a:spcPts val="1315"/>
                        </a:lnSpc>
                        <a:spcAft>
                          <a:spcPts val="0"/>
                        </a:spcAft>
                      </a:pPr>
                      <a:r>
                        <a:rPr lang="en-US" sz="1400">
                          <a:effectLst/>
                        </a:rPr>
                        <a:t>49.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15"/>
                        </a:lnSpc>
                        <a:spcAft>
                          <a:spcPts val="0"/>
                        </a:spcAft>
                      </a:pPr>
                      <a:r>
                        <a:rPr lang="en-US" sz="1400">
                          <a:effectLst/>
                        </a:rPr>
                        <a:t>gstdate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15"/>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95103343"/>
                  </a:ext>
                </a:extLst>
              </a:tr>
              <a:tr h="190287">
                <a:tc>
                  <a:txBody>
                    <a:bodyPr/>
                    <a:lstStyle/>
                    <a:p>
                      <a:pPr marL="410845">
                        <a:lnSpc>
                          <a:spcPts val="1300"/>
                        </a:lnSpc>
                        <a:spcAft>
                          <a:spcPts val="0"/>
                        </a:spcAft>
                      </a:pPr>
                      <a:r>
                        <a:rPr lang="en-US" sz="1400">
                          <a:effectLst/>
                        </a:rPr>
                        <a:t>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00"/>
                        </a:lnSpc>
                        <a:spcAft>
                          <a:spcPts val="0"/>
                        </a:spcAft>
                      </a:pPr>
                      <a:r>
                        <a:rPr lang="en-US" sz="1400">
                          <a:effectLst/>
                        </a:rPr>
                        <a:t>statecode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8120" marR="195580" algn="ctr">
                        <a:lnSpc>
                          <a:spcPts val="1300"/>
                        </a:lnSpc>
                        <a:spcAft>
                          <a:spcPts val="0"/>
                        </a:spcAft>
                      </a:pPr>
                      <a:r>
                        <a:rPr lang="en-US" sz="1400">
                          <a:effectLst/>
                        </a:rPr>
                        <a:t>varchar(2)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63612484"/>
                  </a:ext>
                </a:extLst>
              </a:tr>
            </a:tbl>
          </a:graphicData>
        </a:graphic>
      </p:graphicFrame>
      <p:sp>
        <p:nvSpPr>
          <p:cNvPr id="4" name="Rectangle 1"/>
          <p:cNvSpPr>
            <a:spLocks noChangeArrowheads="1"/>
          </p:cNvSpPr>
          <p:nvPr/>
        </p:nvSpPr>
        <p:spPr bwMode="auto">
          <a:xfrm>
            <a:off x="679450" y="206860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84718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36941817"/>
              </p:ext>
            </p:extLst>
          </p:nvPr>
        </p:nvGraphicFramePr>
        <p:xfrm>
          <a:off x="1809772" y="679541"/>
          <a:ext cx="6491106" cy="2635885"/>
        </p:xfrm>
        <a:graphic>
          <a:graphicData uri="http://schemas.openxmlformats.org/drawingml/2006/table">
            <a:tbl>
              <a:tblPr firstRow="1" firstCol="1" lastRow="1" lastCol="1" bandRow="1" bandCol="1">
                <a:tableStyleId>{5940675A-B579-460E-94D1-54222C63F5DA}</a:tableStyleId>
              </a:tblPr>
              <a:tblGrid>
                <a:gridCol w="1623467">
                  <a:extLst>
                    <a:ext uri="{9D8B030D-6E8A-4147-A177-3AD203B41FA5}">
                      <a16:colId xmlns:a16="http://schemas.microsoft.com/office/drawing/2014/main" val="1630482179"/>
                    </a:ext>
                  </a:extLst>
                </a:gridCol>
                <a:gridCol w="1622777">
                  <a:extLst>
                    <a:ext uri="{9D8B030D-6E8A-4147-A177-3AD203B41FA5}">
                      <a16:colId xmlns:a16="http://schemas.microsoft.com/office/drawing/2014/main" val="2775547296"/>
                    </a:ext>
                  </a:extLst>
                </a:gridCol>
                <a:gridCol w="1621395">
                  <a:extLst>
                    <a:ext uri="{9D8B030D-6E8A-4147-A177-3AD203B41FA5}">
                      <a16:colId xmlns:a16="http://schemas.microsoft.com/office/drawing/2014/main" val="4088935905"/>
                    </a:ext>
                  </a:extLst>
                </a:gridCol>
                <a:gridCol w="1623467">
                  <a:extLst>
                    <a:ext uri="{9D8B030D-6E8A-4147-A177-3AD203B41FA5}">
                      <a16:colId xmlns:a16="http://schemas.microsoft.com/office/drawing/2014/main" val="3774022637"/>
                    </a:ext>
                  </a:extLst>
                </a:gridCol>
              </a:tblGrid>
              <a:tr h="311785">
                <a:tc>
                  <a:txBody>
                    <a:bodyPr/>
                    <a:lstStyle/>
                    <a:p>
                      <a:pPr marL="409575">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2565" marR="195580" algn="ctr">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1620" marR="254000" algn="ctr">
                        <a:spcAft>
                          <a:spcPts val="0"/>
                        </a:spcAft>
                      </a:pPr>
                      <a:r>
                        <a:rPr lang="en-US" sz="1400" b="1" dirty="0">
                          <a:effectLst/>
                        </a:rPr>
                        <a:t>Constraints</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18290468"/>
                  </a:ext>
                </a:extLst>
              </a:tr>
              <a:tr h="179070">
                <a:tc>
                  <a:txBody>
                    <a:bodyPr/>
                    <a:lstStyle/>
                    <a:p>
                      <a:pPr marL="410845">
                        <a:lnSpc>
                          <a:spcPts val="1315"/>
                        </a:lnSpc>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15"/>
                        </a:lnSpc>
                        <a:spcAft>
                          <a:spcPts val="0"/>
                        </a:spcAft>
                      </a:pPr>
                      <a:r>
                        <a:rPr lang="en-US" sz="1400">
                          <a:effectLst/>
                        </a:rPr>
                        <a:t>stcode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lnSpc>
                          <a:spcPts val="1315"/>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59080" marR="254000" algn="ctr">
                        <a:lnSpc>
                          <a:spcPts val="1315"/>
                        </a:lnSpc>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592236838"/>
                  </a:ext>
                </a:extLst>
              </a:tr>
              <a:tr h="177800">
                <a:tc>
                  <a:txBody>
                    <a:bodyPr/>
                    <a:lstStyle/>
                    <a:p>
                      <a:pPr marL="410845">
                        <a:lnSpc>
                          <a:spcPts val="1300"/>
                        </a:lnSpc>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lnSpc>
                          <a:spcPts val="1300"/>
                        </a:lnSpc>
                        <a:spcAft>
                          <a:spcPts val="0"/>
                        </a:spcAft>
                      </a:pPr>
                      <a:r>
                        <a:rPr lang="en-US" sz="1400">
                          <a:effectLst/>
                        </a:rPr>
                        <a:t>stateinout</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lnSpc>
                          <a:spcPts val="1300"/>
                        </a:lnSpc>
                        <a:spcAft>
                          <a:spcPts val="0"/>
                        </a:spcAft>
                      </a:pPr>
                      <a:r>
                        <a:rPr lang="en-US" sz="1400">
                          <a:effectLst/>
                        </a:rPr>
                        <a:t>varchar(3)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33198296"/>
                  </a:ext>
                </a:extLst>
              </a:tr>
              <a:tr h="177800">
                <a:tc>
                  <a:txBody>
                    <a:bodyPr/>
                    <a:lstStyle/>
                    <a:p>
                      <a:pPr marL="410845">
                        <a:lnSpc>
                          <a:spcPts val="1300"/>
                        </a:lnSpc>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00"/>
                        </a:lnSpc>
                        <a:spcAft>
                          <a:spcPts val="0"/>
                        </a:spcAft>
                      </a:pPr>
                      <a:r>
                        <a:rPr lang="en-US" sz="1400">
                          <a:effectLst/>
                        </a:rPr>
                        <a:t>formname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271821264"/>
                  </a:ext>
                </a:extLst>
              </a:tr>
              <a:tr h="179070">
                <a:tc>
                  <a:txBody>
                    <a:bodyPr/>
                    <a:lstStyle/>
                    <a:p>
                      <a:pPr marL="410845">
                        <a:lnSpc>
                          <a:spcPts val="1305"/>
                        </a:lnSpc>
                        <a:spcBef>
                          <a:spcPts val="10"/>
                        </a:spcBef>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830" algn="ctr">
                        <a:lnSpc>
                          <a:spcPts val="1305"/>
                        </a:lnSpc>
                        <a:spcBef>
                          <a:spcPts val="10"/>
                        </a:spcBef>
                        <a:spcAft>
                          <a:spcPts val="0"/>
                        </a:spcAft>
                      </a:pPr>
                      <a:r>
                        <a:rPr lang="en-US" sz="1400">
                          <a:effectLst/>
                        </a:rPr>
                        <a:t>stper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lnSpc>
                          <a:spcPts val="1305"/>
                        </a:lnSpc>
                        <a:spcBef>
                          <a:spcPts val="10"/>
                        </a:spcBef>
                        <a:spcAft>
                          <a:spcPts val="0"/>
                        </a:spcAft>
                      </a:pPr>
                      <a:r>
                        <a:rPr lang="en-US" sz="1400">
                          <a:effectLst/>
                        </a:rPr>
                        <a:t>numeric(6,</a:t>
                      </a:r>
                      <a:r>
                        <a:rPr lang="en-US" sz="1400" spc="-20">
                          <a:effectLst/>
                        </a:rPr>
                        <a:t> </a:t>
                      </a: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786714149"/>
                  </a:ext>
                </a:extLst>
              </a:tr>
              <a:tr h="177800">
                <a:tc>
                  <a:txBody>
                    <a:bodyPr/>
                    <a:lstStyle/>
                    <a:p>
                      <a:pPr marL="410845">
                        <a:lnSpc>
                          <a:spcPts val="1300"/>
                        </a:lnSpc>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7640" algn="ctr">
                        <a:lnSpc>
                          <a:spcPts val="1300"/>
                        </a:lnSpc>
                        <a:spcAft>
                          <a:spcPts val="0"/>
                        </a:spcAft>
                      </a:pPr>
                      <a:r>
                        <a:rPr lang="en-US" sz="1400">
                          <a:effectLst/>
                        </a:rPr>
                        <a:t>formissue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lnSpc>
                          <a:spcPts val="1300"/>
                        </a:lnSpc>
                        <a:spcAft>
                          <a:spcPts val="0"/>
                        </a:spcAft>
                      </a:pPr>
                      <a:r>
                        <a:rPr lang="en-US" sz="1400">
                          <a:effectLst/>
                        </a:rPr>
                        <a:t>varchar(3)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987358807"/>
                  </a:ext>
                </a:extLst>
              </a:tr>
              <a:tr h="179070">
                <a:tc>
                  <a:txBody>
                    <a:bodyPr/>
                    <a:lstStyle/>
                    <a:p>
                      <a:pPr marL="410845">
                        <a:lnSpc>
                          <a:spcPts val="1315"/>
                        </a:lnSpc>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15"/>
                        </a:lnSpc>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lnSpc>
                          <a:spcPts val="1315"/>
                        </a:lnSpc>
                        <a:spcAft>
                          <a:spcPts val="0"/>
                        </a:spcAft>
                      </a:pPr>
                      <a:r>
                        <a:rPr lang="en-US" sz="1400" dirty="0">
                          <a:effectLst/>
                        </a:rPr>
                        <a:t>varchar(5)</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0350" marR="254000" algn="ctr">
                        <a:lnSpc>
                          <a:spcPts val="1315"/>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000717112"/>
                  </a:ext>
                </a:extLst>
              </a:tr>
              <a:tr h="177800">
                <a:tc>
                  <a:txBody>
                    <a:bodyPr/>
                    <a:lstStyle/>
                    <a:p>
                      <a:pPr marL="410845">
                        <a:lnSpc>
                          <a:spcPts val="1300"/>
                        </a:lnSpc>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7640" algn="ctr">
                        <a:lnSpc>
                          <a:spcPts val="1300"/>
                        </a:lnSpc>
                        <a:spcAft>
                          <a:spcPts val="0"/>
                        </a:spcAft>
                      </a:pPr>
                      <a:r>
                        <a:rPr lang="en-US" sz="1400" dirty="0">
                          <a:effectLst/>
                        </a:rPr>
                        <a:t>loccode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0350" marR="254000" algn="ctr">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90454648"/>
                  </a:ext>
                </a:extLst>
              </a:tr>
              <a:tr h="177800">
                <a:tc>
                  <a:txBody>
                    <a:bodyPr/>
                    <a:lstStyle/>
                    <a:p>
                      <a:pPr marL="410845">
                        <a:lnSpc>
                          <a:spcPts val="1300"/>
                        </a:lnSpc>
                        <a:spcAft>
                          <a:spcPts val="0"/>
                        </a:spcAft>
                      </a:pPr>
                      <a:r>
                        <a:rPr lang="en-US" sz="1400">
                          <a:effectLst/>
                        </a:rPr>
                        <a:t>8.</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00"/>
                        </a:lnSpc>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98120" marR="195580" algn="ctr">
                        <a:lnSpc>
                          <a:spcPts val="130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0350" marR="254000" algn="ctr">
                        <a:lnSpc>
                          <a:spcPts val="1300"/>
                        </a:lnSpc>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680463031"/>
                  </a:ext>
                </a:extLst>
              </a:tr>
              <a:tr h="179705">
                <a:tc>
                  <a:txBody>
                    <a:bodyPr/>
                    <a:lstStyle/>
                    <a:p>
                      <a:pPr marL="410845">
                        <a:lnSpc>
                          <a:spcPts val="1305"/>
                        </a:lnSpc>
                        <a:spcBef>
                          <a:spcPts val="10"/>
                        </a:spcBef>
                        <a:spcAft>
                          <a:spcPts val="0"/>
                        </a:spcAft>
                      </a:pPr>
                      <a:r>
                        <a:rPr lang="en-US" sz="1400">
                          <a:effectLst/>
                        </a:rPr>
                        <a:t>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7005" algn="ctr">
                        <a:lnSpc>
                          <a:spcPts val="1305"/>
                        </a:lnSpc>
                        <a:spcBef>
                          <a:spcPts val="10"/>
                        </a:spcBef>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2565" marR="195580" algn="ctr">
                        <a:lnSpc>
                          <a:spcPts val="1305"/>
                        </a:lnSpc>
                        <a:spcBef>
                          <a:spcPts val="10"/>
                        </a:spcBef>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911119433"/>
                  </a:ext>
                </a:extLst>
              </a:tr>
              <a:tr h="177800">
                <a:tc>
                  <a:txBody>
                    <a:bodyPr/>
                    <a:lstStyle/>
                    <a:p>
                      <a:pPr marL="410845">
                        <a:lnSpc>
                          <a:spcPts val="1300"/>
                        </a:lnSpc>
                        <a:spcAft>
                          <a:spcPts val="0"/>
                        </a:spcAft>
                      </a:pPr>
                      <a:r>
                        <a:rPr lang="en-US" sz="1400">
                          <a:effectLst/>
                        </a:rPr>
                        <a:t>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lnSpc>
                          <a:spcPts val="1300"/>
                        </a:lnSpc>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660" marR="195580" algn="ctr">
                        <a:lnSpc>
                          <a:spcPts val="1300"/>
                        </a:lnSpc>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711645989"/>
                  </a:ext>
                </a:extLst>
              </a:tr>
              <a:tr h="179070">
                <a:tc>
                  <a:txBody>
                    <a:bodyPr/>
                    <a:lstStyle/>
                    <a:p>
                      <a:pPr marL="410845">
                        <a:lnSpc>
                          <a:spcPts val="1315"/>
                        </a:lnSpc>
                        <a:spcAft>
                          <a:spcPts val="0"/>
                        </a:spcAft>
                      </a:pPr>
                      <a:r>
                        <a:rPr lang="en-US" sz="1400">
                          <a:effectLst/>
                        </a:rPr>
                        <a:t>11.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15"/>
                        </a:lnSpc>
                        <a:spcAft>
                          <a:spcPts val="0"/>
                        </a:spcAft>
                      </a:pPr>
                      <a:r>
                        <a:rPr lang="en-US" sz="1400">
                          <a:effectLst/>
                        </a:rPr>
                        <a:t>accode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15"/>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1867356"/>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36343856"/>
              </p:ext>
            </p:extLst>
          </p:nvPr>
        </p:nvGraphicFramePr>
        <p:xfrm>
          <a:off x="1809772" y="3328184"/>
          <a:ext cx="6491106" cy="1280160"/>
        </p:xfrm>
        <a:graphic>
          <a:graphicData uri="http://schemas.openxmlformats.org/drawingml/2006/table">
            <a:tbl>
              <a:tblPr firstRow="1" firstCol="1" lastRow="1" lastCol="1" bandRow="1" bandCol="1">
                <a:tableStyleId>{5940675A-B579-460E-94D1-54222C63F5DA}</a:tableStyleId>
              </a:tblPr>
              <a:tblGrid>
                <a:gridCol w="1623467">
                  <a:extLst>
                    <a:ext uri="{9D8B030D-6E8A-4147-A177-3AD203B41FA5}">
                      <a16:colId xmlns:a16="http://schemas.microsoft.com/office/drawing/2014/main" val="622463663"/>
                    </a:ext>
                  </a:extLst>
                </a:gridCol>
                <a:gridCol w="1622777">
                  <a:extLst>
                    <a:ext uri="{9D8B030D-6E8A-4147-A177-3AD203B41FA5}">
                      <a16:colId xmlns:a16="http://schemas.microsoft.com/office/drawing/2014/main" val="2132582807"/>
                    </a:ext>
                  </a:extLst>
                </a:gridCol>
                <a:gridCol w="1621395">
                  <a:extLst>
                    <a:ext uri="{9D8B030D-6E8A-4147-A177-3AD203B41FA5}">
                      <a16:colId xmlns:a16="http://schemas.microsoft.com/office/drawing/2014/main" val="1956577992"/>
                    </a:ext>
                  </a:extLst>
                </a:gridCol>
                <a:gridCol w="1623467">
                  <a:extLst>
                    <a:ext uri="{9D8B030D-6E8A-4147-A177-3AD203B41FA5}">
                      <a16:colId xmlns:a16="http://schemas.microsoft.com/office/drawing/2014/main" val="970776267"/>
                    </a:ext>
                  </a:extLst>
                </a:gridCol>
              </a:tblGrid>
              <a:tr h="177800">
                <a:tc>
                  <a:txBody>
                    <a:bodyPr/>
                    <a:lstStyle/>
                    <a:p>
                      <a:pPr marL="410845">
                        <a:lnSpc>
                          <a:spcPts val="1300"/>
                        </a:lnSpc>
                        <a:spcAft>
                          <a:spcPts val="0"/>
                        </a:spcAft>
                      </a:pPr>
                      <a:r>
                        <a:rPr lang="en-US" sz="1400" dirty="0">
                          <a:effectLst/>
                        </a:rPr>
                        <a:t>12.</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00"/>
                        </a:lnSpc>
                        <a:spcAft>
                          <a:spcPts val="0"/>
                        </a:spcAft>
                      </a:pPr>
                      <a:r>
                        <a:rPr lang="en-US" sz="1400" dirty="0">
                          <a:effectLst/>
                        </a:rPr>
                        <a:t>cgstper</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dirty="0">
                          <a:effectLst/>
                        </a:rPr>
                        <a:t>numeric(18,</a:t>
                      </a:r>
                      <a:r>
                        <a:rPr lang="en-US" sz="1400" spc="-20" dirty="0">
                          <a:effectLst/>
                        </a:rPr>
                        <a:t> </a:t>
                      </a:r>
                      <a:r>
                        <a:rPr lang="en-US" sz="1400" dirty="0">
                          <a:effectLst/>
                        </a:rPr>
                        <a:t>4)</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399539078"/>
                  </a:ext>
                </a:extLst>
              </a:tr>
              <a:tr h="177800">
                <a:tc>
                  <a:txBody>
                    <a:bodyPr/>
                    <a:lstStyle/>
                    <a:p>
                      <a:pPr marL="410845">
                        <a:lnSpc>
                          <a:spcPts val="1300"/>
                        </a:lnSpc>
                        <a:spcAft>
                          <a:spcPts val="0"/>
                        </a:spcAft>
                      </a:pPr>
                      <a:r>
                        <a:rPr lang="en-US" sz="1400">
                          <a:effectLst/>
                        </a:rPr>
                        <a:t>13.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830" algn="ctr">
                        <a:lnSpc>
                          <a:spcPts val="1300"/>
                        </a:lnSpc>
                        <a:spcAft>
                          <a:spcPts val="0"/>
                        </a:spcAft>
                      </a:pPr>
                      <a:r>
                        <a:rPr lang="en-US" sz="1400">
                          <a:effectLst/>
                        </a:rPr>
                        <a:t>sgstper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dirty="0">
                          <a:effectLst/>
                        </a:rPr>
                        <a:t>numeric(18,</a:t>
                      </a:r>
                      <a:r>
                        <a:rPr lang="en-US" sz="1400" spc="-20" dirty="0">
                          <a:effectLst/>
                        </a:rPr>
                        <a:t> </a:t>
                      </a:r>
                      <a:r>
                        <a:rPr lang="en-US" sz="1400" dirty="0">
                          <a:effectLst/>
                        </a:rPr>
                        <a:t>4)</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86117183"/>
                  </a:ext>
                </a:extLst>
              </a:tr>
              <a:tr h="179070">
                <a:tc>
                  <a:txBody>
                    <a:bodyPr/>
                    <a:lstStyle/>
                    <a:p>
                      <a:pPr marL="410845">
                        <a:lnSpc>
                          <a:spcPts val="1305"/>
                        </a:lnSpc>
                        <a:spcBef>
                          <a:spcPts val="10"/>
                        </a:spcBef>
                        <a:spcAft>
                          <a:spcPts val="0"/>
                        </a:spcAft>
                      </a:pPr>
                      <a:r>
                        <a:rPr lang="en-US" sz="1400">
                          <a:effectLst/>
                        </a:rPr>
                        <a:t>14.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05"/>
                        </a:lnSpc>
                        <a:spcBef>
                          <a:spcPts val="10"/>
                        </a:spcBef>
                        <a:spcAft>
                          <a:spcPts val="0"/>
                        </a:spcAft>
                      </a:pPr>
                      <a:r>
                        <a:rPr lang="en-US" sz="1400">
                          <a:effectLst/>
                        </a:rPr>
                        <a:t>igstper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5"/>
                        </a:lnSpc>
                        <a:spcBef>
                          <a:spcPts val="10"/>
                        </a:spcBef>
                        <a:spcAft>
                          <a:spcPts val="0"/>
                        </a:spcAft>
                      </a:pPr>
                      <a:r>
                        <a:rPr lang="en-US" sz="1400">
                          <a:effectLst/>
                        </a:rPr>
                        <a:t>numeric(18,</a:t>
                      </a:r>
                      <a:r>
                        <a:rPr lang="en-US" sz="1400" spc="-20">
                          <a:effectLst/>
                        </a:rPr>
                        <a:t> </a:t>
                      </a: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783538881"/>
                  </a:ext>
                </a:extLst>
              </a:tr>
              <a:tr h="177800">
                <a:tc>
                  <a:txBody>
                    <a:bodyPr/>
                    <a:lstStyle/>
                    <a:p>
                      <a:pPr marL="410845">
                        <a:lnSpc>
                          <a:spcPts val="1300"/>
                        </a:lnSpc>
                        <a:spcAft>
                          <a:spcPts val="0"/>
                        </a:spcAft>
                      </a:pPr>
                      <a:r>
                        <a:rPr lang="en-US" sz="1400">
                          <a:effectLst/>
                        </a:rPr>
                        <a:t>15.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00"/>
                        </a:lnSpc>
                        <a:spcAft>
                          <a:spcPts val="0"/>
                        </a:spcAft>
                      </a:pPr>
                      <a:r>
                        <a:rPr lang="en-US" sz="1400">
                          <a:effectLst/>
                        </a:rPr>
                        <a:t>gstcess1per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dirty="0">
                          <a:effectLst/>
                        </a:rPr>
                        <a:t>numeric(18,</a:t>
                      </a:r>
                      <a:r>
                        <a:rPr lang="en-US" sz="1400" spc="-20" dirty="0">
                          <a:effectLst/>
                        </a:rPr>
                        <a:t> </a:t>
                      </a:r>
                      <a:r>
                        <a:rPr lang="en-US" sz="1400" dirty="0">
                          <a:effectLst/>
                        </a:rPr>
                        <a:t>4)</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025736965"/>
                  </a:ext>
                </a:extLst>
              </a:tr>
              <a:tr h="179070">
                <a:tc>
                  <a:txBody>
                    <a:bodyPr/>
                    <a:lstStyle/>
                    <a:p>
                      <a:pPr marL="410845">
                        <a:lnSpc>
                          <a:spcPts val="1315"/>
                        </a:lnSpc>
                        <a:spcAft>
                          <a:spcPts val="0"/>
                        </a:spcAft>
                      </a:pPr>
                      <a:r>
                        <a:rPr lang="en-US" sz="1400">
                          <a:effectLst/>
                        </a:rPr>
                        <a:t>16.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15"/>
                        </a:lnSpc>
                        <a:spcAft>
                          <a:spcPts val="0"/>
                        </a:spcAft>
                      </a:pPr>
                      <a:r>
                        <a:rPr lang="en-US" sz="1400">
                          <a:effectLst/>
                        </a:rPr>
                        <a:t>gstcess2per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15"/>
                        </a:lnSpc>
                        <a:spcAft>
                          <a:spcPts val="0"/>
                        </a:spcAft>
                      </a:pPr>
                      <a:r>
                        <a:rPr lang="en-US" sz="1400">
                          <a:effectLst/>
                        </a:rPr>
                        <a:t>numeric(18,</a:t>
                      </a:r>
                      <a:r>
                        <a:rPr lang="en-US" sz="1400" spc="-20">
                          <a:effectLst/>
                        </a:rPr>
                        <a:t> </a:t>
                      </a: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56124756"/>
                  </a:ext>
                </a:extLst>
              </a:tr>
              <a:tr h="177800">
                <a:tc>
                  <a:txBody>
                    <a:bodyPr/>
                    <a:lstStyle/>
                    <a:p>
                      <a:pPr marL="410845">
                        <a:lnSpc>
                          <a:spcPts val="1300"/>
                        </a:lnSpc>
                        <a:spcAft>
                          <a:spcPts val="0"/>
                        </a:spcAft>
                      </a:pPr>
                      <a:r>
                        <a:rPr lang="en-US" sz="1400">
                          <a:effectLst/>
                        </a:rPr>
                        <a:t>17.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00"/>
                        </a:lnSpc>
                        <a:spcAft>
                          <a:spcPts val="0"/>
                        </a:spcAft>
                      </a:pPr>
                      <a:r>
                        <a:rPr lang="en-US" sz="1400">
                          <a:effectLst/>
                        </a:rPr>
                        <a:t>addtaxper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numeric(18,</a:t>
                      </a:r>
                      <a:r>
                        <a:rPr lang="en-US" sz="1400" spc="-20">
                          <a:effectLst/>
                        </a:rPr>
                        <a:t> </a:t>
                      </a: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44100674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141550508"/>
              </p:ext>
            </p:extLst>
          </p:nvPr>
        </p:nvGraphicFramePr>
        <p:xfrm>
          <a:off x="1809772" y="4651298"/>
          <a:ext cx="6491106" cy="1670531"/>
        </p:xfrm>
        <a:graphic>
          <a:graphicData uri="http://schemas.openxmlformats.org/drawingml/2006/table">
            <a:tbl>
              <a:tblPr firstRow="1" firstCol="1" lastRow="1" lastCol="1" bandRow="1" bandCol="1">
                <a:tableStyleId>{5940675A-B579-460E-94D1-54222C63F5DA}</a:tableStyleId>
              </a:tblPr>
              <a:tblGrid>
                <a:gridCol w="1623467">
                  <a:extLst>
                    <a:ext uri="{9D8B030D-6E8A-4147-A177-3AD203B41FA5}">
                      <a16:colId xmlns:a16="http://schemas.microsoft.com/office/drawing/2014/main" val="856312838"/>
                    </a:ext>
                  </a:extLst>
                </a:gridCol>
                <a:gridCol w="1622777">
                  <a:extLst>
                    <a:ext uri="{9D8B030D-6E8A-4147-A177-3AD203B41FA5}">
                      <a16:colId xmlns:a16="http://schemas.microsoft.com/office/drawing/2014/main" val="952694763"/>
                    </a:ext>
                  </a:extLst>
                </a:gridCol>
                <a:gridCol w="1621395">
                  <a:extLst>
                    <a:ext uri="{9D8B030D-6E8A-4147-A177-3AD203B41FA5}">
                      <a16:colId xmlns:a16="http://schemas.microsoft.com/office/drawing/2014/main" val="4240682704"/>
                    </a:ext>
                  </a:extLst>
                </a:gridCol>
                <a:gridCol w="1623467">
                  <a:extLst>
                    <a:ext uri="{9D8B030D-6E8A-4147-A177-3AD203B41FA5}">
                      <a16:colId xmlns:a16="http://schemas.microsoft.com/office/drawing/2014/main" val="3906322450"/>
                    </a:ext>
                  </a:extLst>
                </a:gridCol>
              </a:tblGrid>
              <a:tr h="253211">
                <a:tc>
                  <a:txBody>
                    <a:bodyPr/>
                    <a:lstStyle/>
                    <a:p>
                      <a:pPr marL="410845">
                        <a:lnSpc>
                          <a:spcPts val="1300"/>
                        </a:lnSpc>
                        <a:spcAft>
                          <a:spcPts val="0"/>
                        </a:spcAft>
                      </a:pPr>
                      <a:r>
                        <a:rPr lang="en-US" sz="1400" dirty="0">
                          <a:effectLst/>
                        </a:rPr>
                        <a:t>18.</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00"/>
                        </a:lnSpc>
                        <a:spcAft>
                          <a:spcPts val="0"/>
                        </a:spcAft>
                      </a:pPr>
                      <a:r>
                        <a:rPr lang="en-US" sz="1400">
                          <a:effectLst/>
                        </a:rPr>
                        <a:t>cgstaccode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338346300"/>
                  </a:ext>
                </a:extLst>
              </a:tr>
              <a:tr h="177800">
                <a:tc>
                  <a:txBody>
                    <a:bodyPr/>
                    <a:lstStyle/>
                    <a:p>
                      <a:pPr marL="410845">
                        <a:lnSpc>
                          <a:spcPts val="1305"/>
                        </a:lnSpc>
                        <a:spcAft>
                          <a:spcPts val="0"/>
                        </a:spcAft>
                      </a:pPr>
                      <a:r>
                        <a:rPr lang="en-US" sz="1400">
                          <a:effectLst/>
                        </a:rPr>
                        <a:t>19.</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7640" algn="ctr">
                        <a:lnSpc>
                          <a:spcPts val="1305"/>
                        </a:lnSpc>
                        <a:spcAft>
                          <a:spcPts val="0"/>
                        </a:spcAft>
                      </a:pPr>
                      <a:r>
                        <a:rPr lang="en-US" sz="1400">
                          <a:effectLst/>
                        </a:rPr>
                        <a:t>sgstaccode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5"/>
                        </a:lnSpc>
                        <a:spcAft>
                          <a:spcPts val="0"/>
                        </a:spcAft>
                      </a:pPr>
                      <a:r>
                        <a:rPr lang="en-US" sz="1400" dirty="0">
                          <a:effectLst/>
                        </a:rPr>
                        <a:t>varchar(10)</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68307342"/>
                  </a:ext>
                </a:extLst>
              </a:tr>
              <a:tr h="179070">
                <a:tc>
                  <a:txBody>
                    <a:bodyPr/>
                    <a:lstStyle/>
                    <a:p>
                      <a:pPr marL="410845">
                        <a:lnSpc>
                          <a:spcPts val="1315"/>
                        </a:lnSpc>
                        <a:spcAft>
                          <a:spcPts val="0"/>
                        </a:spcAft>
                      </a:pPr>
                      <a:r>
                        <a:rPr lang="en-US" sz="1400">
                          <a:effectLst/>
                        </a:rPr>
                        <a:t>20.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15"/>
                        </a:lnSpc>
                        <a:spcAft>
                          <a:spcPts val="0"/>
                        </a:spcAft>
                      </a:pPr>
                      <a:r>
                        <a:rPr lang="en-US" sz="1400">
                          <a:effectLst/>
                        </a:rPr>
                        <a:t>igstaccode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15"/>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272718377"/>
                  </a:ext>
                </a:extLst>
              </a:tr>
              <a:tr h="177800">
                <a:tc>
                  <a:txBody>
                    <a:bodyPr/>
                    <a:lstStyle/>
                    <a:p>
                      <a:pPr marL="410845">
                        <a:lnSpc>
                          <a:spcPts val="1300"/>
                        </a:lnSpc>
                        <a:spcAft>
                          <a:spcPts val="0"/>
                        </a:spcAft>
                      </a:pPr>
                      <a:r>
                        <a:rPr lang="en-US" sz="1400">
                          <a:effectLst/>
                        </a:rPr>
                        <a:t>21.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00"/>
                        </a:lnSpc>
                        <a:spcAft>
                          <a:spcPts val="0"/>
                        </a:spcAft>
                      </a:pPr>
                      <a:r>
                        <a:rPr lang="en-US" sz="1400">
                          <a:effectLst/>
                        </a:rPr>
                        <a:t>gstcess1accode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984396680"/>
                  </a:ext>
                </a:extLst>
              </a:tr>
              <a:tr h="179070">
                <a:tc>
                  <a:txBody>
                    <a:bodyPr/>
                    <a:lstStyle/>
                    <a:p>
                      <a:pPr marL="410845">
                        <a:lnSpc>
                          <a:spcPts val="1315"/>
                        </a:lnSpc>
                        <a:spcAft>
                          <a:spcPts val="0"/>
                        </a:spcAft>
                      </a:pPr>
                      <a:r>
                        <a:rPr lang="en-US" sz="1400">
                          <a:effectLst/>
                        </a:rPr>
                        <a:t>22.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15"/>
                        </a:lnSpc>
                        <a:spcAft>
                          <a:spcPts val="0"/>
                        </a:spcAft>
                      </a:pPr>
                      <a:r>
                        <a:rPr lang="en-US" sz="1400">
                          <a:effectLst/>
                        </a:rPr>
                        <a:t>gstcess2accode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15"/>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594183776"/>
                  </a:ext>
                </a:extLst>
              </a:tr>
              <a:tr h="177800">
                <a:tc>
                  <a:txBody>
                    <a:bodyPr/>
                    <a:lstStyle/>
                    <a:p>
                      <a:pPr marL="410845">
                        <a:lnSpc>
                          <a:spcPts val="1300"/>
                        </a:lnSpc>
                        <a:spcAft>
                          <a:spcPts val="0"/>
                        </a:spcAft>
                      </a:pPr>
                      <a:r>
                        <a:rPr lang="en-US" sz="1400">
                          <a:effectLst/>
                        </a:rPr>
                        <a:t>23.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7005" algn="ctr">
                        <a:lnSpc>
                          <a:spcPts val="1300"/>
                        </a:lnSpc>
                        <a:spcAft>
                          <a:spcPts val="0"/>
                        </a:spcAft>
                      </a:pPr>
                      <a:r>
                        <a:rPr lang="en-US" sz="1400">
                          <a:effectLst/>
                        </a:rPr>
                        <a:t>addtaxaccode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025" marR="195580" algn="ctr">
                        <a:lnSpc>
                          <a:spcPts val="1300"/>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62484004"/>
                  </a:ext>
                </a:extLst>
              </a:tr>
            </a:tbl>
          </a:graphicData>
        </a:graphic>
      </p:graphicFrame>
      <p:sp>
        <p:nvSpPr>
          <p:cNvPr id="5" name="Rectangle 1"/>
          <p:cNvSpPr>
            <a:spLocks noChangeArrowheads="1"/>
          </p:cNvSpPr>
          <p:nvPr/>
        </p:nvSpPr>
        <p:spPr bwMode="auto">
          <a:xfrm>
            <a:off x="756024" y="53301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1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TextBox 5"/>
          <p:cNvSpPr txBox="1"/>
          <p:nvPr/>
        </p:nvSpPr>
        <p:spPr>
          <a:xfrm>
            <a:off x="2090057" y="156754"/>
            <a:ext cx="5930537" cy="369332"/>
          </a:xfrm>
          <a:prstGeom prst="rect">
            <a:avLst/>
          </a:prstGeom>
          <a:noFill/>
        </p:spPr>
        <p:txBody>
          <a:bodyPr wrap="square" rtlCol="0">
            <a:spAutoFit/>
          </a:bodyPr>
          <a:lstStyle/>
          <a:p>
            <a:r>
              <a:rPr lang="en-US" b="1" dirty="0"/>
              <a:t>Table Name: </a:t>
            </a:r>
            <a:r>
              <a:rPr lang="en-US" b="1" dirty="0" smtClean="0"/>
              <a:t>MStpurchase</a:t>
            </a:r>
            <a:endParaRPr lang="en-IN" dirty="0"/>
          </a:p>
        </p:txBody>
      </p:sp>
    </p:spTree>
    <p:extLst>
      <p:ext uri="{BB962C8B-B14F-4D97-AF65-F5344CB8AC3E}">
        <p14:creationId xmlns:p14="http://schemas.microsoft.com/office/powerpoint/2010/main" val="41482165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22413" y="1571625"/>
            <a:ext cx="9221787" cy="4384675"/>
          </a:xfrm>
        </p:spPr>
        <p:txBody>
          <a:bodyPr/>
          <a:lstStyle/>
          <a:p>
            <a:pPr lvl="1"/>
            <a:r>
              <a:rPr lang="en-US" dirty="0">
                <a:latin typeface="Arial" panose="020B0604020202020204" pitchFamily="34" charset="0"/>
                <a:cs typeface="Arial" panose="020B0604020202020204" pitchFamily="34" charset="0"/>
              </a:rPr>
              <a:t>Now a day, the world is making progress rapidly. People want everything very fast. The 21st century people are getting comfortable with fast food. They want everything on a flick of click, whatever may be the thing. Whether it is in terms of food, travelling, earning money, transporting, ordering products etc</a:t>
            </a:r>
            <a:r>
              <a:rPr lang="en-US" dirty="0" smtClean="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This system is developed so that with the help of this, we can interact with the company or client located to any location within few seconds that avoids paper work and it is very cheap as compared to traditional system, and hence it is very fast.</a:t>
            </a:r>
            <a:endParaRPr lang="en-IN"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Existing </a:t>
            </a:r>
            <a:r>
              <a:rPr lang="en-US" dirty="0">
                <a:latin typeface="Arial" panose="020B0604020202020204" pitchFamily="34" charset="0"/>
                <a:cs typeface="Arial" panose="020B0604020202020204" pitchFamily="34" charset="0"/>
              </a:rPr>
              <a:t>system is desktop based application and any retail or organization wants it to be web based so in order to acquire new facility.</a:t>
            </a:r>
            <a:endParaRPr lang="en-IN"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Existing system is not centralized. It only works on local or client and we want it to work on both client and server.</a:t>
            </a:r>
            <a:endParaRPr lang="en-IN" dirty="0">
              <a:latin typeface="Arial" panose="020B0604020202020204" pitchFamily="34" charset="0"/>
              <a:cs typeface="Arial" panose="020B0604020202020204" pitchFamily="34" charset="0"/>
            </a:endParaRPr>
          </a:p>
          <a:p>
            <a:endParaRPr lang="en-IN" dirty="0"/>
          </a:p>
        </p:txBody>
      </p:sp>
      <p:sp>
        <p:nvSpPr>
          <p:cNvPr id="2" name="Title 1"/>
          <p:cNvSpPr>
            <a:spLocks noGrp="1"/>
          </p:cNvSpPr>
          <p:nvPr>
            <p:ph type="title" idx="4294967295"/>
          </p:nvPr>
        </p:nvSpPr>
        <p:spPr>
          <a:xfrm>
            <a:off x="1638300" y="698500"/>
            <a:ext cx="6916738" cy="522288"/>
          </a:xfrm>
        </p:spPr>
        <p:txBody>
          <a:bodyPr>
            <a:normAutofit/>
          </a:bodyPr>
          <a:lstStyle/>
          <a:p>
            <a:r>
              <a:rPr lang="en-IN" sz="2400" b="1" u="sng" dirty="0">
                <a:latin typeface="Times New Roman" pitchFamily="18" charset="0"/>
                <a:cs typeface="Times New Roman" pitchFamily="18" charset="0"/>
              </a:rPr>
              <a:t>PROBLEM DEFINITION</a:t>
            </a:r>
            <a:endParaRPr lang="en-IN" sz="2400" u="sng" dirty="0">
              <a:latin typeface="Times New Roman" pitchFamily="18" charset="0"/>
              <a:cs typeface="Times New Roman" pitchFamily="18" charset="0"/>
            </a:endParaRPr>
          </a:p>
        </p:txBody>
      </p:sp>
    </p:spTree>
    <p:extLst>
      <p:ext uri="{BB962C8B-B14F-4D97-AF65-F5344CB8AC3E}">
        <p14:creationId xmlns:p14="http://schemas.microsoft.com/office/powerpoint/2010/main" val="2603393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35637509"/>
              </p:ext>
            </p:extLst>
          </p:nvPr>
        </p:nvGraphicFramePr>
        <p:xfrm>
          <a:off x="1934437" y="671058"/>
          <a:ext cx="7334254" cy="1863725"/>
        </p:xfrm>
        <a:graphic>
          <a:graphicData uri="http://schemas.openxmlformats.org/drawingml/2006/table">
            <a:tbl>
              <a:tblPr firstRow="1" firstCol="1" lastRow="1" lastCol="1" bandRow="1" bandCol="1">
                <a:tableStyleId>{5940675A-B579-460E-94D1-54222C63F5DA}</a:tableStyleId>
              </a:tblPr>
              <a:tblGrid>
                <a:gridCol w="1587529">
                  <a:extLst>
                    <a:ext uri="{9D8B030D-6E8A-4147-A177-3AD203B41FA5}">
                      <a16:colId xmlns:a16="http://schemas.microsoft.com/office/drawing/2014/main" val="1157238327"/>
                    </a:ext>
                  </a:extLst>
                </a:gridCol>
                <a:gridCol w="1586854">
                  <a:extLst>
                    <a:ext uri="{9D8B030D-6E8A-4147-A177-3AD203B41FA5}">
                      <a16:colId xmlns:a16="http://schemas.microsoft.com/office/drawing/2014/main" val="651129638"/>
                    </a:ext>
                  </a:extLst>
                </a:gridCol>
                <a:gridCol w="1585502">
                  <a:extLst>
                    <a:ext uri="{9D8B030D-6E8A-4147-A177-3AD203B41FA5}">
                      <a16:colId xmlns:a16="http://schemas.microsoft.com/office/drawing/2014/main" val="3258445134"/>
                    </a:ext>
                  </a:extLst>
                </a:gridCol>
                <a:gridCol w="2574369">
                  <a:extLst>
                    <a:ext uri="{9D8B030D-6E8A-4147-A177-3AD203B41FA5}">
                      <a16:colId xmlns:a16="http://schemas.microsoft.com/office/drawing/2014/main" val="3886096177"/>
                    </a:ext>
                  </a:extLst>
                </a:gridCol>
              </a:tblGrid>
              <a:tr h="311785">
                <a:tc>
                  <a:txBody>
                    <a:bodyPr/>
                    <a:lstStyle/>
                    <a:p>
                      <a:pPr marL="409575">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2565" marR="195580" algn="ctr">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1620" marR="254000" algn="ctr">
                        <a:spcAft>
                          <a:spcPts val="0"/>
                        </a:spcAft>
                      </a:pPr>
                      <a:r>
                        <a:rPr lang="en-US" sz="1400" b="1" dirty="0">
                          <a:effectLst/>
                        </a:rPr>
                        <a:t>Constraints</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53278547"/>
                  </a:ext>
                </a:extLst>
              </a:tr>
              <a:tr h="185420">
                <a:tc>
                  <a:txBody>
                    <a:bodyPr/>
                    <a:lstStyle/>
                    <a:p>
                      <a:pPr marL="410845">
                        <a:lnSpc>
                          <a:spcPts val="1285"/>
                        </a:lnSpc>
                        <a:spcAft>
                          <a:spcPts val="0"/>
                        </a:spcAft>
                      </a:pPr>
                      <a:r>
                        <a:rPr lang="en-US" sz="1400">
                          <a:effectLst/>
                        </a:rPr>
                        <a:t>1.</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lnSpc>
                          <a:spcPts val="1360"/>
                        </a:lnSpc>
                        <a:spcAft>
                          <a:spcPts val="0"/>
                        </a:spcAft>
                      </a:pPr>
                      <a:r>
                        <a:rPr lang="en-US" sz="1400">
                          <a:effectLst/>
                        </a:rPr>
                        <a:t>pordcode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660" marR="195580" algn="ctr">
                        <a:lnSpc>
                          <a:spcPts val="1360"/>
                        </a:lnSpc>
                        <a:spcAft>
                          <a:spcPts val="0"/>
                        </a:spcAft>
                      </a:pPr>
                      <a:r>
                        <a:rPr lang="en-US" sz="1400">
                          <a:effectLst/>
                        </a:rPr>
                        <a:t>varchar(10)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59080" marR="254000" algn="ctr">
                        <a:lnSpc>
                          <a:spcPts val="1325"/>
                        </a:lnSpc>
                        <a:spcBef>
                          <a:spcPts val="35"/>
                        </a:spcBef>
                        <a:spcAft>
                          <a:spcPts val="0"/>
                        </a:spcAft>
                      </a:pPr>
                      <a:r>
                        <a:rPr lang="en-US" sz="1400">
                          <a:effectLst/>
                        </a:rPr>
                        <a:t>Primary</a:t>
                      </a:r>
                      <a:r>
                        <a:rPr lang="en-US" sz="1400" spc="-10">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369821968"/>
                  </a:ext>
                </a:extLst>
              </a:tr>
              <a:tr h="186690">
                <a:tc>
                  <a:txBody>
                    <a:bodyPr/>
                    <a:lstStyle/>
                    <a:p>
                      <a:pPr marL="410845">
                        <a:lnSpc>
                          <a:spcPts val="1285"/>
                        </a:lnSpc>
                        <a:spcAft>
                          <a:spcPts val="0"/>
                        </a:spcAft>
                      </a:pPr>
                      <a:r>
                        <a:rPr lang="en-US" sz="1400">
                          <a:effectLst/>
                        </a:rPr>
                        <a:t>2.</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4465" algn="ctr">
                        <a:lnSpc>
                          <a:spcPts val="1375"/>
                        </a:lnSpc>
                        <a:spcAft>
                          <a:spcPts val="0"/>
                        </a:spcAft>
                      </a:pPr>
                      <a:r>
                        <a:rPr lang="en-US" sz="1400">
                          <a:effectLst/>
                        </a:rPr>
                        <a:t>porddesc</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660" marR="195580" algn="ctr">
                        <a:lnSpc>
                          <a:spcPts val="1375"/>
                        </a:lnSpc>
                        <a:spcAft>
                          <a:spcPts val="0"/>
                        </a:spcAft>
                      </a:pPr>
                      <a:r>
                        <a:rPr lang="en-US" sz="1400">
                          <a:effectLst/>
                        </a:rPr>
                        <a:t>varchar(50)</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65035266"/>
                  </a:ext>
                </a:extLst>
              </a:tr>
              <a:tr h="185420">
                <a:tc>
                  <a:txBody>
                    <a:bodyPr/>
                    <a:lstStyle/>
                    <a:p>
                      <a:pPr marL="410845">
                        <a:spcAft>
                          <a:spcPts val="0"/>
                        </a:spcAft>
                      </a:pPr>
                      <a:r>
                        <a:rPr lang="en-US" sz="1400">
                          <a:effectLst/>
                        </a:rPr>
                        <a:t>3.</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100" algn="ctr">
                        <a:lnSpc>
                          <a:spcPts val="1365"/>
                        </a:lnSpc>
                        <a:spcAft>
                          <a:spcPts val="0"/>
                        </a:spcAft>
                      </a:pPr>
                      <a:r>
                        <a:rPr lang="en-US" sz="1400">
                          <a:effectLst/>
                        </a:rPr>
                        <a:t>divcode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930" marR="195580" algn="ctr">
                        <a:lnSpc>
                          <a:spcPts val="1365"/>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0350" marR="254000" algn="ctr">
                        <a:lnSpc>
                          <a:spcPts val="1340"/>
                        </a:lnSpc>
                        <a:spcBef>
                          <a:spcPts val="25"/>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107217111"/>
                  </a:ext>
                </a:extLst>
              </a:tr>
              <a:tr h="185420">
                <a:tc>
                  <a:txBody>
                    <a:bodyPr/>
                    <a:lstStyle/>
                    <a:p>
                      <a:pPr marL="410845">
                        <a:lnSpc>
                          <a:spcPts val="1285"/>
                        </a:lnSpc>
                        <a:spcAft>
                          <a:spcPts val="0"/>
                        </a:spcAft>
                      </a:pPr>
                      <a:r>
                        <a:rPr lang="en-US" sz="1400">
                          <a:effectLst/>
                        </a:rPr>
                        <a:t>4.</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195" algn="ctr">
                        <a:lnSpc>
                          <a:spcPts val="1360"/>
                        </a:lnSpc>
                        <a:spcAft>
                          <a:spcPts val="0"/>
                        </a:spcAft>
                      </a:pPr>
                      <a:r>
                        <a:rPr lang="en-US" sz="1400" dirty="0">
                          <a:effectLst/>
                        </a:rPr>
                        <a:t>loccode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930" marR="195580" algn="ctr">
                        <a:lnSpc>
                          <a:spcPts val="136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0350" marR="254000" algn="ctr">
                        <a:lnSpc>
                          <a:spcPts val="1340"/>
                        </a:lnSpc>
                        <a:spcBef>
                          <a:spcPts val="20"/>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1132122695"/>
                  </a:ext>
                </a:extLst>
              </a:tr>
              <a:tr h="185420">
                <a:tc>
                  <a:txBody>
                    <a:bodyPr/>
                    <a:lstStyle/>
                    <a:p>
                      <a:pPr marL="410845">
                        <a:lnSpc>
                          <a:spcPts val="1285"/>
                        </a:lnSpc>
                        <a:spcAft>
                          <a:spcPts val="0"/>
                        </a:spcAft>
                      </a:pPr>
                      <a:r>
                        <a:rPr lang="en-US" sz="1400">
                          <a:effectLst/>
                        </a:rPr>
                        <a:t>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6370" algn="ctr">
                        <a:lnSpc>
                          <a:spcPts val="1360"/>
                        </a:lnSpc>
                        <a:spcAft>
                          <a:spcPts val="0"/>
                        </a:spcAft>
                      </a:pPr>
                      <a:r>
                        <a:rPr lang="en-US" sz="1400">
                          <a:effectLst/>
                        </a:rPr>
                        <a:t>clicode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930" marR="195580" algn="ctr">
                        <a:lnSpc>
                          <a:spcPts val="1360"/>
                        </a:lnSpc>
                        <a:spcAft>
                          <a:spcPts val="0"/>
                        </a:spcAft>
                      </a:pPr>
                      <a:r>
                        <a:rPr lang="en-US" sz="1400">
                          <a:effectLst/>
                        </a:rPr>
                        <a:t>varchar(5)</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60350" marR="254000" algn="ctr">
                        <a:lnSpc>
                          <a:spcPts val="1325"/>
                        </a:lnSpc>
                        <a:spcBef>
                          <a:spcPts val="35"/>
                        </a:spcBef>
                        <a:spcAft>
                          <a:spcPts val="0"/>
                        </a:spcAft>
                      </a:pPr>
                      <a:r>
                        <a:rPr lang="en-US" sz="1400">
                          <a:effectLst/>
                        </a:rPr>
                        <a:t>Foreign</a:t>
                      </a:r>
                      <a:r>
                        <a:rPr lang="en-US" sz="1400" spc="-15">
                          <a:effectLst/>
                        </a:rPr>
                        <a:t> </a:t>
                      </a:r>
                      <a:r>
                        <a:rPr lang="en-US" sz="1400">
                          <a:effectLst/>
                        </a:rPr>
                        <a:t>Key</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73037440"/>
                  </a:ext>
                </a:extLst>
              </a:tr>
              <a:tr h="186690">
                <a:tc>
                  <a:txBody>
                    <a:bodyPr/>
                    <a:lstStyle/>
                    <a:p>
                      <a:pPr marL="410845">
                        <a:lnSpc>
                          <a:spcPts val="1285"/>
                        </a:lnSpc>
                        <a:spcAft>
                          <a:spcPts val="0"/>
                        </a:spcAft>
                      </a:pPr>
                      <a:r>
                        <a:rPr lang="en-US" sz="1400">
                          <a:effectLst/>
                        </a:rPr>
                        <a:t>6.</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5735" algn="ctr">
                        <a:lnSpc>
                          <a:spcPts val="1375"/>
                        </a:lnSpc>
                        <a:spcAft>
                          <a:spcPts val="0"/>
                        </a:spcAft>
                      </a:pPr>
                      <a:r>
                        <a:rPr lang="en-US" sz="1400">
                          <a:effectLst/>
                        </a:rPr>
                        <a:t>userid</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1930" marR="195580" algn="ctr">
                        <a:lnSpc>
                          <a:spcPts val="1375"/>
                        </a:lnSpc>
                        <a:spcAft>
                          <a:spcPts val="0"/>
                        </a:spcAft>
                      </a:pPr>
                      <a:r>
                        <a:rPr lang="en-US" sz="1400">
                          <a:effectLst/>
                        </a:rPr>
                        <a:t>uniqueidentifier</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a:effectLst/>
                        </a:rPr>
                        <a:t> </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4236648543"/>
                  </a:ext>
                </a:extLst>
              </a:tr>
              <a:tr h="185420">
                <a:tc>
                  <a:txBody>
                    <a:bodyPr/>
                    <a:lstStyle/>
                    <a:p>
                      <a:pPr marL="410845">
                        <a:lnSpc>
                          <a:spcPts val="1285"/>
                        </a:lnSpc>
                        <a:spcAft>
                          <a:spcPts val="0"/>
                        </a:spcAft>
                      </a:pPr>
                      <a:r>
                        <a:rPr lang="en-US" sz="1400">
                          <a:effectLst/>
                        </a:rPr>
                        <a:t>7.</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167640" marR="163830" algn="ctr">
                        <a:lnSpc>
                          <a:spcPts val="1360"/>
                        </a:lnSpc>
                        <a:spcAft>
                          <a:spcPts val="0"/>
                        </a:spcAft>
                      </a:pPr>
                      <a:r>
                        <a:rPr lang="en-US" sz="1400">
                          <a:effectLst/>
                        </a:rPr>
                        <a:t>sysdate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tc>
                  <a:txBody>
                    <a:bodyPr/>
                    <a:lstStyle/>
                    <a:p>
                      <a:pPr marL="66675">
                        <a:spcAft>
                          <a:spcPts val="0"/>
                        </a:spcAft>
                      </a:pPr>
                      <a:r>
                        <a:rPr lang="en-US" sz="1400" dirty="0">
                          <a:effectLst/>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2902930897"/>
                  </a:ext>
                </a:extLst>
              </a:tr>
            </a:tbl>
          </a:graphicData>
        </a:graphic>
      </p:graphicFrame>
      <p:sp>
        <p:nvSpPr>
          <p:cNvPr id="3" name="Rectangle 2"/>
          <p:cNvSpPr/>
          <p:nvPr/>
        </p:nvSpPr>
        <p:spPr>
          <a:xfrm>
            <a:off x="1833155" y="204830"/>
            <a:ext cx="6096000" cy="492443"/>
          </a:xfrm>
          <a:prstGeom prst="rect">
            <a:avLst/>
          </a:prstGeom>
        </p:spPr>
        <p:txBody>
          <a:bodyPr>
            <a:spAutoFit/>
          </a:bodyPr>
          <a:lstStyle/>
          <a:p>
            <a:pPr marL="146685">
              <a:spcBef>
                <a:spcPts val="500"/>
              </a:spcBef>
              <a:spcAft>
                <a:spcPts val="0"/>
              </a:spcAft>
            </a:pPr>
            <a:r>
              <a:rPr lang="en-US" b="1" dirty="0">
                <a:latin typeface="Times New Roman" panose="02020603050405020304" pitchFamily="18" charset="0"/>
                <a:ea typeface="Times New Roman" panose="02020603050405020304" pitchFamily="18" charset="0"/>
              </a:rPr>
              <a:t>Table</a:t>
            </a:r>
            <a:r>
              <a:rPr lang="en-US" b="1" spc="-1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a:t>
            </a:r>
            <a:r>
              <a:rPr lang="en-US" b="1" spc="295" dirty="0">
                <a:latin typeface="Times New Roman" panose="02020603050405020304" pitchFamily="18" charset="0"/>
                <a:ea typeface="Times New Roman" panose="02020603050405020304" pitchFamily="18" charset="0"/>
              </a:rPr>
              <a:t> </a:t>
            </a:r>
            <a:r>
              <a:rPr lang="en-US" b="1" dirty="0" smtClean="0">
                <a:latin typeface="Times New Roman" panose="02020603050405020304" pitchFamily="18" charset="0"/>
                <a:ea typeface="Times New Roman" panose="02020603050405020304" pitchFamily="18" charset="0"/>
              </a:rPr>
              <a:t>MPurcseries</a:t>
            </a:r>
          </a:p>
          <a:p>
            <a:pPr>
              <a:spcAft>
                <a:spcPts val="0"/>
              </a:spcAft>
            </a:pPr>
            <a:r>
              <a:rPr lang="en-US" sz="800" b="1" dirty="0" smtClean="0">
                <a:latin typeface="Cambria" panose="02040503050406030204" pitchFamily="18" charset="0"/>
                <a:ea typeface="Cambria" panose="02040503050406030204" pitchFamily="18" charset="0"/>
                <a:cs typeface="Cambria" panose="02040503050406030204" pitchFamily="18" charset="0"/>
              </a:rPr>
              <a:t> </a:t>
            </a:r>
            <a:endParaRPr lang="en-IN" dirty="0">
              <a:latin typeface="Cambria" panose="02040503050406030204" pitchFamily="18" charset="0"/>
              <a:ea typeface="Cambria" panose="02040503050406030204" pitchFamily="18" charset="0"/>
              <a:cs typeface="Cambria" panose="02040503050406030204" pitchFamily="18" charset="0"/>
            </a:endParaRPr>
          </a:p>
        </p:txBody>
      </p:sp>
      <p:sp>
        <p:nvSpPr>
          <p:cNvPr id="4" name="Rectangle 3"/>
          <p:cNvSpPr/>
          <p:nvPr/>
        </p:nvSpPr>
        <p:spPr>
          <a:xfrm>
            <a:off x="1833155" y="2819023"/>
            <a:ext cx="6096000" cy="492443"/>
          </a:xfrm>
          <a:prstGeom prst="rect">
            <a:avLst/>
          </a:prstGeom>
        </p:spPr>
        <p:txBody>
          <a:bodyPr>
            <a:spAutoFit/>
          </a:bodyPr>
          <a:lstStyle/>
          <a:p>
            <a:pPr marL="146685">
              <a:spcAft>
                <a:spcPts val="0"/>
              </a:spcAft>
            </a:pPr>
            <a:r>
              <a:rPr lang="en-US" b="1" dirty="0">
                <a:latin typeface="Times New Roman" panose="02020603050405020304" pitchFamily="18" charset="0"/>
                <a:ea typeface="Times New Roman" panose="02020603050405020304" pitchFamily="18" charset="0"/>
              </a:rPr>
              <a:t>Table</a:t>
            </a:r>
            <a:r>
              <a:rPr lang="en-US" b="1" spc="-1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a:t>
            </a:r>
            <a:r>
              <a:rPr lang="en-US" b="1" spc="29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MM_Posched</a:t>
            </a:r>
            <a:endParaRPr lang="en-IN" sz="1600" dirty="0">
              <a:latin typeface="Times New Roman" panose="02020603050405020304" pitchFamily="18" charset="0"/>
              <a:ea typeface="Times New Roman" panose="02020603050405020304" pitchFamily="18" charset="0"/>
            </a:endParaRPr>
          </a:p>
          <a:p>
            <a:pPr>
              <a:spcBef>
                <a:spcPts val="5"/>
              </a:spcBef>
              <a:spcAft>
                <a:spcPts val="5"/>
              </a:spcAft>
            </a:pPr>
            <a:r>
              <a:rPr lang="en-US" sz="800" b="1" dirty="0">
                <a:latin typeface="Cambria" panose="02040503050406030204" pitchFamily="18" charset="0"/>
                <a:ea typeface="Cambria" panose="02040503050406030204" pitchFamily="18" charset="0"/>
                <a:cs typeface="Cambria" panose="02040503050406030204" pitchFamily="18" charset="0"/>
              </a:rPr>
              <a:t> </a:t>
            </a:r>
            <a:endParaRPr lang="en-IN" dirty="0">
              <a:latin typeface="Cambria" panose="02040503050406030204" pitchFamily="18" charset="0"/>
              <a:ea typeface="Cambria" panose="02040503050406030204" pitchFamily="18" charset="0"/>
              <a:cs typeface="Cambria" panose="020405030504060302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339262534"/>
              </p:ext>
            </p:extLst>
          </p:nvPr>
        </p:nvGraphicFramePr>
        <p:xfrm>
          <a:off x="1934437" y="3268208"/>
          <a:ext cx="7334255" cy="3410842"/>
        </p:xfrm>
        <a:graphic>
          <a:graphicData uri="http://schemas.openxmlformats.org/drawingml/2006/table">
            <a:tbl>
              <a:tblPr firstRow="1" firstCol="1" lastRow="1" lastCol="1" bandRow="1" bandCol="1">
                <a:tableStyleId>{5940675A-B579-460E-94D1-54222C63F5DA}</a:tableStyleId>
              </a:tblPr>
              <a:tblGrid>
                <a:gridCol w="1834344">
                  <a:extLst>
                    <a:ext uri="{9D8B030D-6E8A-4147-A177-3AD203B41FA5}">
                      <a16:colId xmlns:a16="http://schemas.microsoft.com/office/drawing/2014/main" val="4134027537"/>
                    </a:ext>
                  </a:extLst>
                </a:gridCol>
                <a:gridCol w="1833564">
                  <a:extLst>
                    <a:ext uri="{9D8B030D-6E8A-4147-A177-3AD203B41FA5}">
                      <a16:colId xmlns:a16="http://schemas.microsoft.com/office/drawing/2014/main" val="275827115"/>
                    </a:ext>
                  </a:extLst>
                </a:gridCol>
                <a:gridCol w="1832003">
                  <a:extLst>
                    <a:ext uri="{9D8B030D-6E8A-4147-A177-3AD203B41FA5}">
                      <a16:colId xmlns:a16="http://schemas.microsoft.com/office/drawing/2014/main" val="196331548"/>
                    </a:ext>
                  </a:extLst>
                </a:gridCol>
                <a:gridCol w="1834344">
                  <a:extLst>
                    <a:ext uri="{9D8B030D-6E8A-4147-A177-3AD203B41FA5}">
                      <a16:colId xmlns:a16="http://schemas.microsoft.com/office/drawing/2014/main" val="1470079997"/>
                    </a:ext>
                  </a:extLst>
                </a:gridCol>
              </a:tblGrid>
              <a:tr h="329778">
                <a:tc>
                  <a:txBody>
                    <a:bodyPr/>
                    <a:lstStyle/>
                    <a:p>
                      <a:pPr marL="409575">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1620" marR="254000" algn="ctr">
                        <a:spcAft>
                          <a:spcPts val="0"/>
                        </a:spcAft>
                      </a:pPr>
                      <a:r>
                        <a:rPr lang="en-US" sz="1400" b="1" dirty="0">
                          <a:effectLst/>
                        </a:rPr>
                        <a:t>Constraints</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35373142"/>
                  </a:ext>
                </a:extLst>
              </a:tr>
              <a:tr h="196120">
                <a:tc>
                  <a:txBody>
                    <a:bodyPr/>
                    <a:lstStyle/>
                    <a:p>
                      <a:pPr marL="410845">
                        <a:lnSpc>
                          <a:spcPts val="1285"/>
                        </a:lnSpc>
                        <a:spcAft>
                          <a:spcPts val="0"/>
                        </a:spcAft>
                      </a:pPr>
                      <a:r>
                        <a:rPr lang="en-US" sz="1400" dirty="0">
                          <a:effectLst/>
                        </a:rPr>
                        <a:t>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serialno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360"/>
                        </a:lnSpc>
                        <a:spcAft>
                          <a:spcPts val="0"/>
                        </a:spcAft>
                      </a:pPr>
                      <a:r>
                        <a:rPr lang="en-US" sz="1400">
                          <a:effectLst/>
                        </a:rPr>
                        <a:t>numeric(13,</a:t>
                      </a:r>
                      <a:r>
                        <a:rPr lang="en-US" sz="1400" spc="-10">
                          <a:effectLst/>
                        </a:rPr>
                        <a:t> </a:t>
                      </a:r>
                      <a:r>
                        <a:rPr lang="en-US" sz="1400">
                          <a:effectLst/>
                        </a:rPr>
                        <a:t>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59080" marR="254000" algn="ctr">
                        <a:lnSpc>
                          <a:spcPts val="1340"/>
                        </a:lnSpc>
                        <a:spcBef>
                          <a:spcPts val="20"/>
                        </a:spcBef>
                        <a:spcAft>
                          <a:spcPts val="0"/>
                        </a:spcAft>
                      </a:pPr>
                      <a:r>
                        <a:rPr lang="en-US" sz="1400">
                          <a:effectLst/>
                        </a:rPr>
                        <a:t>Primary</a:t>
                      </a:r>
                      <a:r>
                        <a:rPr lang="en-US" sz="1400" spc="-10">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0288381"/>
                  </a:ext>
                </a:extLst>
              </a:tr>
              <a:tr h="196120">
                <a:tc>
                  <a:txBody>
                    <a:bodyPr/>
                    <a:lstStyle/>
                    <a:p>
                      <a:pPr marL="410845">
                        <a:spcAft>
                          <a:spcPts val="0"/>
                        </a:spcAft>
                      </a:pPr>
                      <a:r>
                        <a:rPr lang="en-US" sz="1400" dirty="0">
                          <a:effectLst/>
                        </a:rPr>
                        <a:t>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5"/>
                        </a:lnSpc>
                        <a:spcAft>
                          <a:spcPts val="0"/>
                        </a:spcAft>
                      </a:pPr>
                      <a:r>
                        <a:rPr lang="en-US" sz="1400">
                          <a:effectLst/>
                        </a:rPr>
                        <a:t>doctype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5"/>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25"/>
                        </a:lnSpc>
                        <a:spcBef>
                          <a:spcPts val="35"/>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06166330"/>
                  </a:ext>
                </a:extLst>
              </a:tr>
              <a:tr h="197464">
                <a:tc>
                  <a:txBody>
                    <a:bodyPr/>
                    <a:lstStyle/>
                    <a:p>
                      <a:pPr marL="410845">
                        <a:spcBef>
                          <a:spcPts val="10"/>
                        </a:spcBef>
                        <a:spcAft>
                          <a:spcPts val="0"/>
                        </a:spcAft>
                      </a:pPr>
                      <a:r>
                        <a:rPr lang="en-US" sz="1400" dirty="0">
                          <a:effectLst/>
                        </a:rPr>
                        <a:t>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5"/>
                        </a:lnSpc>
                        <a:spcBef>
                          <a:spcPts val="5"/>
                        </a:spcBef>
                        <a:spcAft>
                          <a:spcPts val="0"/>
                        </a:spcAft>
                      </a:pPr>
                      <a:r>
                        <a:rPr lang="en-US" sz="1400">
                          <a:effectLst/>
                        </a:rPr>
                        <a:t>povno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5"/>
                        </a:lnSpc>
                        <a:spcBef>
                          <a:spcPts val="5"/>
                        </a:spcBef>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40"/>
                        </a:lnSpc>
                        <a:spcBef>
                          <a:spcPts val="35"/>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88652338"/>
                  </a:ext>
                </a:extLst>
              </a:tr>
              <a:tr h="196120">
                <a:tc>
                  <a:txBody>
                    <a:bodyPr/>
                    <a:lstStyle/>
                    <a:p>
                      <a:pPr marL="410845">
                        <a:lnSpc>
                          <a:spcPts val="1285"/>
                        </a:lnSpc>
                        <a:spcAft>
                          <a:spcPts val="0"/>
                        </a:spcAft>
                      </a:pP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0"/>
                        </a:lnSpc>
                        <a:spcAft>
                          <a:spcPts val="0"/>
                        </a:spcAft>
                      </a:pPr>
                      <a:r>
                        <a:rPr lang="en-US" sz="1400">
                          <a:effectLst/>
                        </a:rPr>
                        <a:t>fiyear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40"/>
                        </a:lnSpc>
                        <a:spcBef>
                          <a:spcPts val="20"/>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44496828"/>
                  </a:ext>
                </a:extLst>
              </a:tr>
              <a:tr h="196120">
                <a:tc>
                  <a:txBody>
                    <a:bodyPr/>
                    <a:lstStyle/>
                    <a:p>
                      <a:pPr marL="410845">
                        <a:lnSpc>
                          <a:spcPts val="1285"/>
                        </a:lnSpc>
                        <a:spcAft>
                          <a:spcPts val="0"/>
                        </a:spcAft>
                      </a:pPr>
                      <a:r>
                        <a:rPr lang="en-US" sz="1400" dirty="0">
                          <a:effectLst/>
                        </a:rPr>
                        <a:t>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dirty="0">
                          <a:effectLst/>
                        </a:rPr>
                        <a:t>pcode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40"/>
                        </a:lnSpc>
                        <a:spcBef>
                          <a:spcPts val="20"/>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7916354"/>
                  </a:ext>
                </a:extLst>
              </a:tr>
              <a:tr h="196120">
                <a:tc>
                  <a:txBody>
                    <a:bodyPr/>
                    <a:lstStyle/>
                    <a:p>
                      <a:pPr marL="410845">
                        <a:lnSpc>
                          <a:spcPts val="1285"/>
                        </a:lnSpc>
                        <a:spcAft>
                          <a:spcPts val="0"/>
                        </a:spcAft>
                      </a:pPr>
                      <a:r>
                        <a:rPr lang="en-US" sz="1400" dirty="0">
                          <a:effectLst/>
                        </a:rPr>
                        <a:t>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dirty="0">
                          <a:effectLst/>
                        </a:rPr>
                        <a:t>pordcode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dirty="0">
                          <a:effectLst/>
                        </a:rPr>
                        <a:t>varchar(10)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25"/>
                        </a:lnSpc>
                        <a:spcBef>
                          <a:spcPts val="35"/>
                        </a:spcBef>
                        <a:spcAft>
                          <a:spcPts val="0"/>
                        </a:spcAft>
                      </a:pPr>
                      <a:r>
                        <a:rPr lang="en-US" sz="1400" dirty="0">
                          <a:effectLst/>
                        </a:rPr>
                        <a:t>Foreign</a:t>
                      </a:r>
                      <a:r>
                        <a:rPr lang="en-US" sz="1400" spc="-15" dirty="0">
                          <a:effectLst/>
                        </a:rPr>
                        <a:t> </a:t>
                      </a:r>
                      <a:r>
                        <a:rPr lang="en-US" sz="1400" dirty="0">
                          <a:effectLst/>
                        </a:rPr>
                        <a:t>Key</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85910906"/>
                  </a:ext>
                </a:extLst>
              </a:tr>
              <a:tr h="197464">
                <a:tc>
                  <a:txBody>
                    <a:bodyPr/>
                    <a:lstStyle/>
                    <a:p>
                      <a:pPr marL="410845">
                        <a:lnSpc>
                          <a:spcPts val="1285"/>
                        </a:lnSpc>
                        <a:spcAft>
                          <a:spcPts val="0"/>
                        </a:spcAft>
                      </a:pPr>
                      <a:r>
                        <a:rPr lang="en-US" sz="1400">
                          <a:effectLst/>
                        </a:rPr>
                        <a:t>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75"/>
                        </a:lnSpc>
                        <a:spcAft>
                          <a:spcPts val="0"/>
                        </a:spcAft>
                      </a:pPr>
                      <a:r>
                        <a:rPr lang="en-US" sz="1400">
                          <a:effectLst/>
                        </a:rPr>
                        <a:t>poamendno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75"/>
                        </a:lnSpc>
                        <a:spcAft>
                          <a:spcPts val="0"/>
                        </a:spcAft>
                      </a:pPr>
                      <a:r>
                        <a:rPr lang="en-US" sz="1400" dirty="0">
                          <a:effectLst/>
                        </a:rPr>
                        <a:t>varchar(3)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40"/>
                        </a:lnSpc>
                        <a:spcBef>
                          <a:spcPts val="35"/>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99400029"/>
                  </a:ext>
                </a:extLst>
              </a:tr>
              <a:tr h="196120">
                <a:tc>
                  <a:txBody>
                    <a:bodyPr/>
                    <a:lstStyle/>
                    <a:p>
                      <a:pPr marL="410845">
                        <a:lnSpc>
                          <a:spcPts val="1285"/>
                        </a:lnSpc>
                        <a:spcAft>
                          <a:spcPts val="0"/>
                        </a:spcAft>
                      </a:pPr>
                      <a:r>
                        <a:rPr lang="en-US" sz="1400" dirty="0">
                          <a:effectLst/>
                        </a:rPr>
                        <a:t>8.</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60"/>
                        </a:lnSpc>
                        <a:spcAft>
                          <a:spcPts val="0"/>
                        </a:spcAft>
                      </a:pPr>
                      <a:r>
                        <a:rPr lang="en-US" sz="1400">
                          <a:effectLst/>
                        </a:rPr>
                        <a:t>poflag</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dirty="0">
                          <a:effectLst/>
                        </a:rPr>
                        <a:t>varchar(10)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3863458"/>
                  </a:ext>
                </a:extLst>
              </a:tr>
              <a:tr h="196120">
                <a:tc>
                  <a:txBody>
                    <a:bodyPr/>
                    <a:lstStyle/>
                    <a:p>
                      <a:pPr marL="410845">
                        <a:lnSpc>
                          <a:spcPts val="1285"/>
                        </a:lnSpc>
                        <a:spcAft>
                          <a:spcPts val="0"/>
                        </a:spcAft>
                      </a:pPr>
                      <a:r>
                        <a:rPr lang="en-US" sz="1400" dirty="0">
                          <a:effectLst/>
                        </a:rPr>
                        <a:t>9.</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dirty="0">
                          <a:effectLst/>
                        </a:rPr>
                        <a:t>podate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32158425"/>
                  </a:ext>
                </a:extLst>
              </a:tr>
              <a:tr h="196120">
                <a:tc>
                  <a:txBody>
                    <a:bodyPr/>
                    <a:lstStyle/>
                    <a:p>
                      <a:pPr marL="410845">
                        <a:lnSpc>
                          <a:spcPts val="1285"/>
                        </a:lnSpc>
                        <a:spcAft>
                          <a:spcPts val="0"/>
                        </a:spcAft>
                      </a:pPr>
                      <a:r>
                        <a:rPr lang="en-US" sz="1400">
                          <a:effectLst/>
                        </a:rPr>
                        <a:t>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0"/>
                        </a:lnSpc>
                        <a:spcAft>
                          <a:spcPts val="0"/>
                        </a:spcAft>
                      </a:pPr>
                      <a:r>
                        <a:rPr lang="en-US" sz="1400" dirty="0">
                          <a:effectLst/>
                        </a:rPr>
                        <a:t>edate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82190979"/>
                  </a:ext>
                </a:extLst>
              </a:tr>
              <a:tr h="197464">
                <a:tc>
                  <a:txBody>
                    <a:bodyPr/>
                    <a:lstStyle/>
                    <a:p>
                      <a:pPr marL="410845">
                        <a:lnSpc>
                          <a:spcPts val="1285"/>
                        </a:lnSpc>
                        <a:spcAft>
                          <a:spcPts val="0"/>
                        </a:spcAft>
                      </a:pPr>
                      <a:r>
                        <a:rPr lang="en-US" sz="1400">
                          <a:effectLst/>
                        </a:rPr>
                        <a:t>11.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75"/>
                        </a:lnSpc>
                        <a:spcAft>
                          <a:spcPts val="0"/>
                        </a:spcAft>
                      </a:pPr>
                      <a:r>
                        <a:rPr lang="en-US" sz="1400">
                          <a:effectLst/>
                        </a:rPr>
                        <a:t>vdate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75"/>
                        </a:lnSpc>
                        <a:spcAft>
                          <a:spcPts val="0"/>
                        </a:spcAft>
                      </a:pPr>
                      <a:r>
                        <a:rPr lang="en-US" sz="1400" dirty="0">
                          <a:effectLst/>
                        </a:rPr>
                        <a:t>datetime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51510022"/>
                  </a:ext>
                </a:extLst>
              </a:tr>
              <a:tr h="196120">
                <a:tc>
                  <a:txBody>
                    <a:bodyPr/>
                    <a:lstStyle/>
                    <a:p>
                      <a:pPr marL="410845">
                        <a:lnSpc>
                          <a:spcPts val="1285"/>
                        </a:lnSpc>
                        <a:spcAft>
                          <a:spcPts val="0"/>
                        </a:spcAft>
                      </a:pPr>
                      <a:r>
                        <a:rPr lang="en-US" sz="1400">
                          <a:effectLst/>
                        </a:rPr>
                        <a:t>12.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catcode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dirty="0">
                          <a:effectLst/>
                        </a:rPr>
                        <a:t>varchar(2)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40"/>
                        </a:lnSpc>
                        <a:spcBef>
                          <a:spcPts val="20"/>
                        </a:spcBef>
                        <a:spcAft>
                          <a:spcPts val="0"/>
                        </a:spcAft>
                      </a:pPr>
                      <a:r>
                        <a:rPr lang="en-US" sz="1400" dirty="0">
                          <a:effectLst/>
                        </a:rPr>
                        <a:t>Foreign</a:t>
                      </a:r>
                      <a:r>
                        <a:rPr lang="en-US" sz="1400" spc="-15" dirty="0">
                          <a:effectLst/>
                        </a:rPr>
                        <a:t> </a:t>
                      </a:r>
                      <a:r>
                        <a:rPr lang="en-US" sz="1400" dirty="0">
                          <a:effectLst/>
                        </a:rPr>
                        <a:t>Key</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66200729"/>
                  </a:ext>
                </a:extLst>
              </a:tr>
              <a:tr h="196120">
                <a:tc>
                  <a:txBody>
                    <a:bodyPr/>
                    <a:lstStyle/>
                    <a:p>
                      <a:pPr marL="410845">
                        <a:lnSpc>
                          <a:spcPts val="1285"/>
                        </a:lnSpc>
                        <a:spcAft>
                          <a:spcPts val="0"/>
                        </a:spcAft>
                      </a:pPr>
                      <a:r>
                        <a:rPr lang="en-US" sz="1400">
                          <a:effectLst/>
                        </a:rPr>
                        <a:t>13.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a:effectLst/>
                        </a:rPr>
                        <a:t>partcode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40"/>
                        </a:lnSpc>
                        <a:spcBef>
                          <a:spcPts val="20"/>
                        </a:spcBef>
                        <a:spcAft>
                          <a:spcPts val="0"/>
                        </a:spcAft>
                      </a:pPr>
                      <a:r>
                        <a:rPr lang="en-US" sz="1400" dirty="0">
                          <a:effectLst/>
                        </a:rPr>
                        <a:t>Foreign</a:t>
                      </a:r>
                      <a:r>
                        <a:rPr lang="en-US" sz="1400" spc="-15" dirty="0">
                          <a:effectLst/>
                        </a:rPr>
                        <a:t> </a:t>
                      </a:r>
                      <a:r>
                        <a:rPr lang="en-US" sz="1400" dirty="0">
                          <a:effectLst/>
                        </a:rPr>
                        <a:t>Key</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34378901"/>
                  </a:ext>
                </a:extLst>
              </a:tr>
              <a:tr h="196792">
                <a:tc>
                  <a:txBody>
                    <a:bodyPr/>
                    <a:lstStyle/>
                    <a:p>
                      <a:pPr marL="410845">
                        <a:lnSpc>
                          <a:spcPts val="1285"/>
                        </a:lnSpc>
                        <a:spcAft>
                          <a:spcPts val="0"/>
                        </a:spcAft>
                      </a:pPr>
                      <a:r>
                        <a:rPr lang="en-US" sz="1400">
                          <a:effectLst/>
                        </a:rPr>
                        <a:t>14.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65"/>
                        </a:lnSpc>
                        <a:spcAft>
                          <a:spcPts val="0"/>
                        </a:spcAft>
                      </a:pPr>
                      <a:r>
                        <a:rPr lang="en-US" sz="1400">
                          <a:effectLst/>
                        </a:rPr>
                        <a:t>poqty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365"/>
                        </a:lnSpc>
                        <a:spcAft>
                          <a:spcPts val="0"/>
                        </a:spcAft>
                      </a:pPr>
                      <a:r>
                        <a:rPr lang="en-US" sz="1400">
                          <a:effectLst/>
                        </a:rPr>
                        <a:t>numeric(18,</a:t>
                      </a:r>
                      <a:r>
                        <a:rPr lang="en-US" sz="1400" spc="-10">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82017747"/>
                  </a:ext>
                </a:extLst>
              </a:tr>
              <a:tr h="196120">
                <a:tc>
                  <a:txBody>
                    <a:bodyPr/>
                    <a:lstStyle/>
                    <a:p>
                      <a:pPr marL="410845">
                        <a:lnSpc>
                          <a:spcPts val="1285"/>
                        </a:lnSpc>
                        <a:spcAft>
                          <a:spcPts val="0"/>
                        </a:spcAft>
                      </a:pPr>
                      <a:r>
                        <a:rPr lang="en-US" sz="1400">
                          <a:effectLst/>
                        </a:rPr>
                        <a:t>15.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0"/>
                        </a:lnSpc>
                        <a:spcAft>
                          <a:spcPts val="0"/>
                        </a:spcAft>
                      </a:pPr>
                      <a:r>
                        <a:rPr lang="en-US" sz="1400">
                          <a:effectLst/>
                        </a:rPr>
                        <a:t>schqty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360"/>
                        </a:lnSpc>
                        <a:spcAft>
                          <a:spcPts val="0"/>
                        </a:spcAft>
                      </a:pPr>
                      <a:r>
                        <a:rPr lang="en-US" sz="1400">
                          <a:effectLst/>
                        </a:rPr>
                        <a:t>numeric(18,</a:t>
                      </a:r>
                      <a:r>
                        <a:rPr lang="en-US" sz="1400" spc="-10">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84834814"/>
                  </a:ext>
                </a:extLst>
              </a:tr>
            </a:tbl>
          </a:graphicData>
        </a:graphic>
      </p:graphicFrame>
    </p:spTree>
    <p:extLst>
      <p:ext uri="{BB962C8B-B14F-4D97-AF65-F5344CB8AC3E}">
        <p14:creationId xmlns:p14="http://schemas.microsoft.com/office/powerpoint/2010/main" val="41568925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80159245"/>
              </p:ext>
            </p:extLst>
          </p:nvPr>
        </p:nvGraphicFramePr>
        <p:xfrm>
          <a:off x="2091192" y="1520553"/>
          <a:ext cx="6308224" cy="1630276"/>
        </p:xfrm>
        <a:graphic>
          <a:graphicData uri="http://schemas.openxmlformats.org/drawingml/2006/table">
            <a:tbl>
              <a:tblPr firstRow="1" firstCol="1" lastRow="1" lastCol="1" bandRow="1" bandCol="1">
                <a:tableStyleId>{5940675A-B579-460E-94D1-54222C63F5DA}</a:tableStyleId>
              </a:tblPr>
              <a:tblGrid>
                <a:gridCol w="1577727">
                  <a:extLst>
                    <a:ext uri="{9D8B030D-6E8A-4147-A177-3AD203B41FA5}">
                      <a16:colId xmlns:a16="http://schemas.microsoft.com/office/drawing/2014/main" val="1253438928"/>
                    </a:ext>
                  </a:extLst>
                </a:gridCol>
                <a:gridCol w="1577057">
                  <a:extLst>
                    <a:ext uri="{9D8B030D-6E8A-4147-A177-3AD203B41FA5}">
                      <a16:colId xmlns:a16="http://schemas.microsoft.com/office/drawing/2014/main" val="1629042554"/>
                    </a:ext>
                  </a:extLst>
                </a:gridCol>
                <a:gridCol w="1575713">
                  <a:extLst>
                    <a:ext uri="{9D8B030D-6E8A-4147-A177-3AD203B41FA5}">
                      <a16:colId xmlns:a16="http://schemas.microsoft.com/office/drawing/2014/main" val="2423536938"/>
                    </a:ext>
                  </a:extLst>
                </a:gridCol>
                <a:gridCol w="1577727">
                  <a:extLst>
                    <a:ext uri="{9D8B030D-6E8A-4147-A177-3AD203B41FA5}">
                      <a16:colId xmlns:a16="http://schemas.microsoft.com/office/drawing/2014/main" val="2759716894"/>
                    </a:ext>
                  </a:extLst>
                </a:gridCol>
              </a:tblGrid>
              <a:tr h="230948">
                <a:tc>
                  <a:txBody>
                    <a:bodyPr/>
                    <a:lstStyle/>
                    <a:p>
                      <a:pPr marL="410845">
                        <a:spcBef>
                          <a:spcPts val="10"/>
                        </a:spcBef>
                        <a:spcAft>
                          <a:spcPts val="0"/>
                        </a:spcAft>
                      </a:pPr>
                      <a:r>
                        <a:rPr lang="en-US" sz="1400" dirty="0">
                          <a:effectLst/>
                        </a:rPr>
                        <a:t>16.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65"/>
                        </a:lnSpc>
                        <a:spcBef>
                          <a:spcPts val="5"/>
                        </a:spcBef>
                        <a:spcAft>
                          <a:spcPts val="0"/>
                        </a:spcAft>
                      </a:pPr>
                      <a:r>
                        <a:rPr lang="en-US" sz="1400" dirty="0">
                          <a:effectLst/>
                        </a:rPr>
                        <a:t>recqty</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365"/>
                        </a:lnSpc>
                        <a:spcBef>
                          <a:spcPts val="5"/>
                        </a:spcBef>
                        <a:spcAft>
                          <a:spcPts val="0"/>
                        </a:spcAft>
                      </a:pPr>
                      <a:r>
                        <a:rPr lang="en-US" sz="1400">
                          <a:effectLst/>
                        </a:rPr>
                        <a:t>numeric(18,</a:t>
                      </a:r>
                      <a:r>
                        <a:rPr lang="en-US" sz="1400" spc="-10">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56977401"/>
                  </a:ext>
                </a:extLst>
              </a:tr>
              <a:tr h="229376">
                <a:tc>
                  <a:txBody>
                    <a:bodyPr/>
                    <a:lstStyle/>
                    <a:p>
                      <a:pPr marL="410845">
                        <a:lnSpc>
                          <a:spcPts val="1285"/>
                        </a:lnSpc>
                        <a:spcAft>
                          <a:spcPts val="0"/>
                        </a:spcAft>
                      </a:pPr>
                      <a:r>
                        <a:rPr lang="en-US" sz="1400" dirty="0">
                          <a:effectLst/>
                        </a:rPr>
                        <a:t>17.</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60"/>
                        </a:lnSpc>
                        <a:spcAft>
                          <a:spcPts val="0"/>
                        </a:spcAft>
                      </a:pPr>
                      <a:r>
                        <a:rPr lang="en-US" sz="1400">
                          <a:effectLst/>
                        </a:rPr>
                        <a:t>balqty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360"/>
                        </a:lnSpc>
                        <a:spcAft>
                          <a:spcPts val="0"/>
                        </a:spcAft>
                      </a:pPr>
                      <a:r>
                        <a:rPr lang="en-US" sz="1400">
                          <a:effectLst/>
                        </a:rPr>
                        <a:t>numeric(18,</a:t>
                      </a:r>
                      <a:r>
                        <a:rPr lang="en-US" sz="1400" spc="-10">
                          <a:effectLst/>
                        </a:rPr>
                        <a:t> </a:t>
                      </a:r>
                      <a:r>
                        <a:rPr lang="en-US" sz="1400">
                          <a:effectLst/>
                        </a:rPr>
                        <a:t>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81207667"/>
                  </a:ext>
                </a:extLst>
              </a:tr>
              <a:tr h="229376">
                <a:tc>
                  <a:txBody>
                    <a:bodyPr/>
                    <a:lstStyle/>
                    <a:p>
                      <a:pPr marL="410845">
                        <a:lnSpc>
                          <a:spcPts val="1285"/>
                        </a:lnSpc>
                        <a:spcAft>
                          <a:spcPts val="0"/>
                        </a:spcAft>
                      </a:pPr>
                      <a:r>
                        <a:rPr lang="en-US" sz="1400" dirty="0">
                          <a:effectLst/>
                        </a:rPr>
                        <a:t>18.</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60"/>
                        </a:lnSpc>
                        <a:spcAft>
                          <a:spcPts val="0"/>
                        </a:spcAft>
                      </a:pPr>
                      <a:r>
                        <a:rPr lang="en-US" sz="1400" dirty="0">
                          <a:effectLst/>
                        </a:rPr>
                        <a:t>schstartdt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37787992"/>
                  </a:ext>
                </a:extLst>
              </a:tr>
              <a:tr h="229376">
                <a:tc>
                  <a:txBody>
                    <a:bodyPr/>
                    <a:lstStyle/>
                    <a:p>
                      <a:pPr marL="410845">
                        <a:lnSpc>
                          <a:spcPts val="1285"/>
                        </a:lnSpc>
                        <a:spcAft>
                          <a:spcPts val="0"/>
                        </a:spcAft>
                      </a:pPr>
                      <a:r>
                        <a:rPr lang="en-US" sz="1400">
                          <a:effectLst/>
                        </a:rPr>
                        <a:t>19.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dirty="0">
                          <a:effectLst/>
                        </a:rPr>
                        <a:t>schenddt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dirty="0">
                          <a:effectLst/>
                        </a:rPr>
                        <a:t>datetime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73987166"/>
                  </a:ext>
                </a:extLst>
              </a:tr>
              <a:tr h="230948">
                <a:tc>
                  <a:txBody>
                    <a:bodyPr/>
                    <a:lstStyle/>
                    <a:p>
                      <a:pPr marL="410845">
                        <a:spcBef>
                          <a:spcPts val="10"/>
                        </a:spcBef>
                        <a:spcAft>
                          <a:spcPts val="0"/>
                        </a:spcAft>
                      </a:pPr>
                      <a:r>
                        <a:rPr lang="en-US" sz="1400">
                          <a:effectLst/>
                        </a:rPr>
                        <a:t>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5"/>
                        </a:lnSpc>
                        <a:spcBef>
                          <a:spcPts val="5"/>
                        </a:spcBef>
                        <a:spcAft>
                          <a:spcPts val="0"/>
                        </a:spcAft>
                      </a:pPr>
                      <a:r>
                        <a:rPr lang="en-US" sz="1400">
                          <a:effectLst/>
                        </a:rPr>
                        <a:t>remark</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295" marR="195580" algn="ctr">
                        <a:lnSpc>
                          <a:spcPts val="1365"/>
                        </a:lnSpc>
                        <a:spcBef>
                          <a:spcPts val="5"/>
                        </a:spcBef>
                        <a:spcAft>
                          <a:spcPts val="0"/>
                        </a:spcAft>
                      </a:pPr>
                      <a:r>
                        <a:rPr lang="en-US" sz="1400">
                          <a:effectLst/>
                        </a:rPr>
                        <a:t>varchar(200)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67039850"/>
                  </a:ext>
                </a:extLst>
              </a:tr>
              <a:tr h="229376">
                <a:tc>
                  <a:txBody>
                    <a:bodyPr/>
                    <a:lstStyle/>
                    <a:p>
                      <a:pPr marL="410845">
                        <a:lnSpc>
                          <a:spcPts val="1285"/>
                        </a:lnSpc>
                        <a:spcAft>
                          <a:spcPts val="0"/>
                        </a:spcAft>
                      </a:pPr>
                      <a:r>
                        <a:rPr lang="en-US" sz="1400">
                          <a:effectLst/>
                        </a:rPr>
                        <a:t>21.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lnSpc>
                          <a:spcPts val="1360"/>
                        </a:lnSpc>
                        <a:spcAft>
                          <a:spcPts val="0"/>
                        </a:spcAft>
                      </a:pPr>
                      <a:r>
                        <a:rPr lang="en-US" sz="1400">
                          <a:effectLst/>
                        </a:rPr>
                        <a:t>schamendno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1538322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581107322"/>
              </p:ext>
            </p:extLst>
          </p:nvPr>
        </p:nvGraphicFramePr>
        <p:xfrm>
          <a:off x="2077336" y="3163191"/>
          <a:ext cx="6308226" cy="1766570"/>
        </p:xfrm>
        <a:graphic>
          <a:graphicData uri="http://schemas.openxmlformats.org/drawingml/2006/table">
            <a:tbl>
              <a:tblPr firstRow="1" firstCol="1" lastRow="1" lastCol="1" bandRow="1" bandCol="1">
                <a:tableStyleId>{5940675A-B579-460E-94D1-54222C63F5DA}</a:tableStyleId>
              </a:tblPr>
              <a:tblGrid>
                <a:gridCol w="1577728">
                  <a:extLst>
                    <a:ext uri="{9D8B030D-6E8A-4147-A177-3AD203B41FA5}">
                      <a16:colId xmlns:a16="http://schemas.microsoft.com/office/drawing/2014/main" val="441650181"/>
                    </a:ext>
                  </a:extLst>
                </a:gridCol>
                <a:gridCol w="1577057">
                  <a:extLst>
                    <a:ext uri="{9D8B030D-6E8A-4147-A177-3AD203B41FA5}">
                      <a16:colId xmlns:a16="http://schemas.microsoft.com/office/drawing/2014/main" val="3058808850"/>
                    </a:ext>
                  </a:extLst>
                </a:gridCol>
                <a:gridCol w="1575713">
                  <a:extLst>
                    <a:ext uri="{9D8B030D-6E8A-4147-A177-3AD203B41FA5}">
                      <a16:colId xmlns:a16="http://schemas.microsoft.com/office/drawing/2014/main" val="660155976"/>
                    </a:ext>
                  </a:extLst>
                </a:gridCol>
                <a:gridCol w="1577728">
                  <a:extLst>
                    <a:ext uri="{9D8B030D-6E8A-4147-A177-3AD203B41FA5}">
                      <a16:colId xmlns:a16="http://schemas.microsoft.com/office/drawing/2014/main" val="344525887"/>
                    </a:ext>
                  </a:extLst>
                </a:gridCol>
              </a:tblGrid>
              <a:tr h="185420">
                <a:tc>
                  <a:txBody>
                    <a:bodyPr/>
                    <a:lstStyle/>
                    <a:p>
                      <a:pPr marL="410845">
                        <a:lnSpc>
                          <a:spcPts val="1250"/>
                        </a:lnSpc>
                        <a:spcAft>
                          <a:spcPts val="0"/>
                        </a:spcAft>
                      </a:pPr>
                      <a:r>
                        <a:rPr lang="en-US" sz="1400" dirty="0">
                          <a:effectLst/>
                        </a:rPr>
                        <a:t>22.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dirty="0">
                          <a:effectLst/>
                        </a:rPr>
                        <a:t>schpredt</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76073868"/>
                  </a:ext>
                </a:extLst>
              </a:tr>
              <a:tr h="185420">
                <a:tc>
                  <a:txBody>
                    <a:bodyPr/>
                    <a:lstStyle/>
                    <a:p>
                      <a:pPr marL="410845">
                        <a:lnSpc>
                          <a:spcPts val="1255"/>
                        </a:lnSpc>
                        <a:spcAft>
                          <a:spcPts val="0"/>
                        </a:spcAft>
                      </a:pPr>
                      <a:r>
                        <a:rPr lang="en-US" sz="1400" dirty="0">
                          <a:effectLst/>
                        </a:rPr>
                        <a:t>23.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5"/>
                        </a:lnSpc>
                        <a:spcAft>
                          <a:spcPts val="0"/>
                        </a:spcAft>
                      </a:pPr>
                      <a:r>
                        <a:rPr lang="en-US" sz="1400">
                          <a:effectLst/>
                        </a:rPr>
                        <a:t>shortclose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5"/>
                        </a:lnSpc>
                        <a:spcAft>
                          <a:spcPts val="0"/>
                        </a:spcAft>
                      </a:pPr>
                      <a:r>
                        <a:rPr lang="en-US" sz="1400">
                          <a:effectLst/>
                        </a:rPr>
                        <a:t>varchar(3)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68639319"/>
                  </a:ext>
                </a:extLst>
              </a:tr>
              <a:tr h="185420">
                <a:tc>
                  <a:txBody>
                    <a:bodyPr/>
                    <a:lstStyle/>
                    <a:p>
                      <a:pPr marL="410845">
                        <a:lnSpc>
                          <a:spcPts val="1250"/>
                        </a:lnSpc>
                        <a:spcAft>
                          <a:spcPts val="0"/>
                        </a:spcAft>
                      </a:pPr>
                      <a:r>
                        <a:rPr lang="en-US" sz="1400" dirty="0">
                          <a:effectLst/>
                        </a:rPr>
                        <a:t>24.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60"/>
                        </a:lnSpc>
                        <a:spcAft>
                          <a:spcPts val="0"/>
                        </a:spcAft>
                      </a:pPr>
                      <a:r>
                        <a:rPr lang="en-US" sz="1400">
                          <a:effectLst/>
                        </a:rPr>
                        <a:t>clicode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01165408"/>
                  </a:ext>
                </a:extLst>
              </a:tr>
              <a:tr h="185420">
                <a:tc>
                  <a:txBody>
                    <a:bodyPr/>
                    <a:lstStyle/>
                    <a:p>
                      <a:pPr marL="410845">
                        <a:lnSpc>
                          <a:spcPts val="1250"/>
                        </a:lnSpc>
                        <a:spcAft>
                          <a:spcPts val="0"/>
                        </a:spcAft>
                      </a:pPr>
                      <a:r>
                        <a:rPr lang="en-US" sz="1400" dirty="0">
                          <a:effectLst/>
                        </a:rPr>
                        <a:t>25.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a:effectLst/>
                        </a:rPr>
                        <a:t>divcode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87032686"/>
                  </a:ext>
                </a:extLst>
              </a:tr>
              <a:tr h="186690">
                <a:tc>
                  <a:txBody>
                    <a:bodyPr/>
                    <a:lstStyle/>
                    <a:p>
                      <a:pPr marL="410845">
                        <a:lnSpc>
                          <a:spcPts val="1265"/>
                        </a:lnSpc>
                        <a:spcAft>
                          <a:spcPts val="0"/>
                        </a:spcAft>
                      </a:pPr>
                      <a:r>
                        <a:rPr lang="en-US" sz="1400" dirty="0">
                          <a:effectLst/>
                        </a:rPr>
                        <a:t>26.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75"/>
                        </a:lnSpc>
                        <a:spcAft>
                          <a:spcPts val="0"/>
                        </a:spcAft>
                      </a:pPr>
                      <a:r>
                        <a:rPr lang="en-US" sz="1400">
                          <a:effectLst/>
                        </a:rPr>
                        <a:t>loccode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75"/>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75"/>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51287192"/>
                  </a:ext>
                </a:extLst>
              </a:tr>
              <a:tr h="185420">
                <a:tc>
                  <a:txBody>
                    <a:bodyPr/>
                    <a:lstStyle/>
                    <a:p>
                      <a:pPr marL="410845">
                        <a:lnSpc>
                          <a:spcPts val="1250"/>
                        </a:lnSpc>
                        <a:spcAft>
                          <a:spcPts val="0"/>
                        </a:spcAft>
                      </a:pPr>
                      <a:r>
                        <a:rPr lang="en-US" sz="1400" dirty="0">
                          <a:effectLst/>
                        </a:rPr>
                        <a:t>27.</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lnSpc>
                          <a:spcPts val="1360"/>
                        </a:lnSpc>
                        <a:spcAft>
                          <a:spcPts val="0"/>
                        </a:spcAft>
                      </a:pPr>
                      <a:r>
                        <a:rPr lang="en-US" sz="1400">
                          <a:effectLst/>
                        </a:rPr>
                        <a:t>userid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uniqueidentifier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04274728"/>
                  </a:ext>
                </a:extLst>
              </a:tr>
              <a:tr h="185420">
                <a:tc>
                  <a:txBody>
                    <a:bodyPr/>
                    <a:lstStyle/>
                    <a:p>
                      <a:pPr marL="410845">
                        <a:lnSpc>
                          <a:spcPts val="1250"/>
                        </a:lnSpc>
                        <a:spcAft>
                          <a:spcPts val="0"/>
                        </a:spcAft>
                      </a:pPr>
                      <a:r>
                        <a:rPr lang="en-US" sz="1400" dirty="0">
                          <a:effectLst/>
                        </a:rPr>
                        <a:t>28.</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dirty="0">
                          <a:effectLst/>
                        </a:rPr>
                        <a:t>sysdate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29969039"/>
                  </a:ext>
                </a:extLst>
              </a:tr>
              <a:tr h="186690">
                <a:tc>
                  <a:txBody>
                    <a:bodyPr/>
                    <a:lstStyle/>
                    <a:p>
                      <a:pPr marL="410845">
                        <a:lnSpc>
                          <a:spcPts val="1250"/>
                        </a:lnSpc>
                        <a:spcAft>
                          <a:spcPts val="0"/>
                        </a:spcAft>
                      </a:pPr>
                      <a:r>
                        <a:rPr lang="en-US" sz="1400">
                          <a:effectLst/>
                        </a:rPr>
                        <a:t>29.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75"/>
                        </a:lnSpc>
                        <a:spcAft>
                          <a:spcPts val="0"/>
                        </a:spcAft>
                      </a:pPr>
                      <a:r>
                        <a:rPr lang="en-US" sz="1400" dirty="0">
                          <a:effectLst/>
                        </a:rPr>
                        <a:t>PoSchedflag</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75"/>
                        </a:lnSpc>
                        <a:spcAft>
                          <a:spcPts val="0"/>
                        </a:spcAft>
                      </a:pPr>
                      <a:r>
                        <a:rPr lang="en-US" sz="1400" dirty="0">
                          <a:effectLst/>
                        </a:rPr>
                        <a:t>varchar(2)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0596346"/>
                  </a:ext>
                </a:extLst>
              </a:tr>
            </a:tbl>
          </a:graphicData>
        </a:graphic>
      </p:graphicFrame>
      <p:sp>
        <p:nvSpPr>
          <p:cNvPr id="4" name="Rectangle 1"/>
          <p:cNvSpPr>
            <a:spLocks noChangeArrowheads="1"/>
          </p:cNvSpPr>
          <p:nvPr/>
        </p:nvSpPr>
        <p:spPr bwMode="auto">
          <a:xfrm>
            <a:off x="903941" y="58752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08735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1239" y="630411"/>
            <a:ext cx="6096000" cy="505267"/>
          </a:xfrm>
          <a:prstGeom prst="rect">
            <a:avLst/>
          </a:prstGeom>
        </p:spPr>
        <p:txBody>
          <a:bodyPr>
            <a:spAutoFit/>
          </a:bodyPr>
          <a:lstStyle/>
          <a:p>
            <a:pPr marL="146685">
              <a:spcBef>
                <a:spcPts val="505"/>
              </a:spcBef>
              <a:spcAft>
                <a:spcPts val="0"/>
              </a:spcAft>
            </a:pPr>
            <a:r>
              <a:rPr lang="en-US" b="1" dirty="0">
                <a:latin typeface="Times New Roman" panose="02020603050405020304" pitchFamily="18" charset="0"/>
                <a:ea typeface="Times New Roman" panose="02020603050405020304" pitchFamily="18" charset="0"/>
              </a:rPr>
              <a:t>Table</a:t>
            </a:r>
            <a:r>
              <a:rPr lang="en-US" b="1" spc="-2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a:t>
            </a:r>
            <a:r>
              <a:rPr lang="en-US" b="1" spc="28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MM_Gatemast</a:t>
            </a:r>
            <a:endParaRPr lang="en-IN" sz="1600" dirty="0">
              <a:latin typeface="Times New Roman" panose="02020603050405020304" pitchFamily="18" charset="0"/>
              <a:ea typeface="Times New Roman" panose="02020603050405020304" pitchFamily="18" charset="0"/>
            </a:endParaRPr>
          </a:p>
          <a:p>
            <a:pPr>
              <a:spcBef>
                <a:spcPts val="55"/>
              </a:spcBef>
              <a:spcAft>
                <a:spcPts val="0"/>
              </a:spcAft>
            </a:pPr>
            <a:r>
              <a:rPr lang="en-US" sz="800" b="1" dirty="0">
                <a:latin typeface="Cambria" panose="02040503050406030204" pitchFamily="18" charset="0"/>
                <a:ea typeface="Cambria" panose="02040503050406030204" pitchFamily="18" charset="0"/>
                <a:cs typeface="Cambria" panose="02040503050406030204" pitchFamily="18" charset="0"/>
              </a:rPr>
              <a:t> </a:t>
            </a:r>
            <a:endParaRPr lang="en-IN" dirty="0">
              <a:latin typeface="Cambria" panose="02040503050406030204" pitchFamily="18" charset="0"/>
              <a:ea typeface="Cambria" panose="02040503050406030204" pitchFamily="18" charset="0"/>
              <a:cs typeface="Cambria" panose="020405030504060302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11012015"/>
              </p:ext>
            </p:extLst>
          </p:nvPr>
        </p:nvGraphicFramePr>
        <p:xfrm>
          <a:off x="1891155" y="1169843"/>
          <a:ext cx="7377536" cy="5100028"/>
        </p:xfrm>
        <a:graphic>
          <a:graphicData uri="http://schemas.openxmlformats.org/drawingml/2006/table">
            <a:tbl>
              <a:tblPr firstRow="1" firstCol="1" lastRow="1" lastCol="1" bandRow="1" bandCol="1">
                <a:tableStyleId>{5940675A-B579-460E-94D1-54222C63F5DA}</a:tableStyleId>
              </a:tblPr>
              <a:tblGrid>
                <a:gridCol w="1845169">
                  <a:extLst>
                    <a:ext uri="{9D8B030D-6E8A-4147-A177-3AD203B41FA5}">
                      <a16:colId xmlns:a16="http://schemas.microsoft.com/office/drawing/2014/main" val="174076776"/>
                    </a:ext>
                  </a:extLst>
                </a:gridCol>
                <a:gridCol w="1844385">
                  <a:extLst>
                    <a:ext uri="{9D8B030D-6E8A-4147-A177-3AD203B41FA5}">
                      <a16:colId xmlns:a16="http://schemas.microsoft.com/office/drawing/2014/main" val="2873311487"/>
                    </a:ext>
                  </a:extLst>
                </a:gridCol>
                <a:gridCol w="1842813">
                  <a:extLst>
                    <a:ext uri="{9D8B030D-6E8A-4147-A177-3AD203B41FA5}">
                      <a16:colId xmlns:a16="http://schemas.microsoft.com/office/drawing/2014/main" val="857620994"/>
                    </a:ext>
                  </a:extLst>
                </a:gridCol>
                <a:gridCol w="1845169">
                  <a:extLst>
                    <a:ext uri="{9D8B030D-6E8A-4147-A177-3AD203B41FA5}">
                      <a16:colId xmlns:a16="http://schemas.microsoft.com/office/drawing/2014/main" val="2939971145"/>
                    </a:ext>
                  </a:extLst>
                </a:gridCol>
              </a:tblGrid>
              <a:tr h="295487">
                <a:tc>
                  <a:txBody>
                    <a:bodyPr/>
                    <a:lstStyle/>
                    <a:p>
                      <a:pPr marL="409575">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1620" marR="254000" algn="ctr">
                        <a:spcAft>
                          <a:spcPts val="0"/>
                        </a:spcAft>
                      </a:pPr>
                      <a:r>
                        <a:rPr lang="en-US" sz="1400" b="1" dirty="0">
                          <a:effectLst/>
                        </a:rPr>
                        <a:t>Constraints</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61344051"/>
                  </a:ext>
                </a:extLst>
              </a:tr>
              <a:tr h="198683">
                <a:tc>
                  <a:txBody>
                    <a:bodyPr/>
                    <a:lstStyle/>
                    <a:p>
                      <a:pPr marL="410845">
                        <a:lnSpc>
                          <a:spcPts val="1350"/>
                        </a:lnSpc>
                        <a:spcAft>
                          <a:spcPts val="0"/>
                        </a:spcAft>
                      </a:pPr>
                      <a:r>
                        <a:rPr lang="en-US" sz="1400" dirty="0">
                          <a:effectLst/>
                        </a:rPr>
                        <a:t>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50"/>
                        </a:lnSpc>
                        <a:spcAft>
                          <a:spcPts val="0"/>
                        </a:spcAft>
                      </a:pPr>
                      <a:r>
                        <a:rPr lang="en-US" sz="1400">
                          <a:effectLst/>
                        </a:rPr>
                        <a:t>doctype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5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5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58427115"/>
                  </a:ext>
                </a:extLst>
              </a:tr>
              <a:tr h="198683">
                <a:tc>
                  <a:txBody>
                    <a:bodyPr/>
                    <a:lstStyle/>
                    <a:p>
                      <a:pPr marL="410845">
                        <a:lnSpc>
                          <a:spcPts val="1360"/>
                        </a:lnSpc>
                        <a:spcAft>
                          <a:spcPts val="0"/>
                        </a:spcAft>
                      </a:pPr>
                      <a:r>
                        <a:rPr lang="en-US" sz="1400" dirty="0">
                          <a:effectLst/>
                        </a:rPr>
                        <a:t>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0"/>
                        </a:lnSpc>
                        <a:spcAft>
                          <a:spcPts val="0"/>
                        </a:spcAft>
                      </a:pPr>
                      <a:r>
                        <a:rPr lang="en-US" sz="1400">
                          <a:effectLst/>
                        </a:rPr>
                        <a:t>fiyear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07900088"/>
                  </a:ext>
                </a:extLst>
              </a:tr>
              <a:tr h="198683">
                <a:tc>
                  <a:txBody>
                    <a:bodyPr/>
                    <a:lstStyle/>
                    <a:p>
                      <a:pPr marL="410845">
                        <a:lnSpc>
                          <a:spcPts val="1360"/>
                        </a:lnSpc>
                        <a:spcAft>
                          <a:spcPts val="0"/>
                        </a:spcAft>
                      </a:pPr>
                      <a:r>
                        <a:rPr lang="en-US" sz="1400" dirty="0">
                          <a:effectLst/>
                        </a:rPr>
                        <a:t>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0"/>
                        </a:lnSpc>
                        <a:spcAft>
                          <a:spcPts val="0"/>
                        </a:spcAft>
                      </a:pPr>
                      <a:r>
                        <a:rPr lang="en-US" sz="1400" dirty="0">
                          <a:effectLst/>
                        </a:rPr>
                        <a:t>gatevno</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59080" marR="254000" algn="ctr">
                        <a:lnSpc>
                          <a:spcPts val="1360"/>
                        </a:lnSpc>
                        <a:spcAft>
                          <a:spcPts val="0"/>
                        </a:spcAft>
                      </a:pPr>
                      <a:r>
                        <a:rPr lang="en-US" sz="1400">
                          <a:effectLst/>
                        </a:rPr>
                        <a:t>Primary</a:t>
                      </a:r>
                      <a:r>
                        <a:rPr lang="en-US" sz="1400" spc="-10">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22036795"/>
                  </a:ext>
                </a:extLst>
              </a:tr>
              <a:tr h="198683">
                <a:tc>
                  <a:txBody>
                    <a:bodyPr/>
                    <a:lstStyle/>
                    <a:p>
                      <a:pPr marL="410845">
                        <a:lnSpc>
                          <a:spcPts val="1375"/>
                        </a:lnSpc>
                        <a:spcAft>
                          <a:spcPts val="0"/>
                        </a:spcAft>
                      </a:pP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75"/>
                        </a:lnSpc>
                        <a:spcAft>
                          <a:spcPts val="0"/>
                        </a:spcAft>
                      </a:pPr>
                      <a:r>
                        <a:rPr lang="en-US" sz="1400" dirty="0">
                          <a:effectLst/>
                        </a:rPr>
                        <a:t>gatedate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75"/>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79144961"/>
                  </a:ext>
                </a:extLst>
              </a:tr>
              <a:tr h="198683">
                <a:tc>
                  <a:txBody>
                    <a:bodyPr/>
                    <a:lstStyle/>
                    <a:p>
                      <a:pPr marL="410845">
                        <a:lnSpc>
                          <a:spcPts val="1360"/>
                        </a:lnSpc>
                        <a:spcAft>
                          <a:spcPts val="0"/>
                        </a:spcAft>
                      </a:pPr>
                      <a:r>
                        <a:rPr lang="en-US" sz="1400" dirty="0">
                          <a:effectLst/>
                        </a:rPr>
                        <a:t>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a:effectLst/>
                        </a:rPr>
                        <a:t>pordcode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74763364"/>
                  </a:ext>
                </a:extLst>
              </a:tr>
              <a:tr h="198683">
                <a:tc>
                  <a:txBody>
                    <a:bodyPr/>
                    <a:lstStyle/>
                    <a:p>
                      <a:pPr marL="410845">
                        <a:lnSpc>
                          <a:spcPts val="1360"/>
                        </a:lnSpc>
                        <a:spcAft>
                          <a:spcPts val="0"/>
                        </a:spcAft>
                      </a:pPr>
                      <a:r>
                        <a:rPr lang="en-US" sz="1400" dirty="0">
                          <a:effectLst/>
                        </a:rPr>
                        <a:t>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a:effectLst/>
                        </a:rPr>
                        <a:t>pcode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810773187"/>
                  </a:ext>
                </a:extLst>
              </a:tr>
              <a:tr h="198683">
                <a:tc>
                  <a:txBody>
                    <a:bodyPr/>
                    <a:lstStyle/>
                    <a:p>
                      <a:pPr marL="410845">
                        <a:lnSpc>
                          <a:spcPts val="1360"/>
                        </a:lnSpc>
                        <a:spcAft>
                          <a:spcPts val="0"/>
                        </a:spcAft>
                      </a:pPr>
                      <a:r>
                        <a:rPr lang="en-US" sz="1400" dirty="0">
                          <a:effectLst/>
                        </a:rPr>
                        <a:t>7.</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a:effectLst/>
                        </a:rPr>
                        <a:t>povno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1280414"/>
                  </a:ext>
                </a:extLst>
              </a:tr>
              <a:tr h="198683">
                <a:tc>
                  <a:txBody>
                    <a:bodyPr/>
                    <a:lstStyle/>
                    <a:p>
                      <a:pPr marL="410845">
                        <a:lnSpc>
                          <a:spcPts val="1360"/>
                        </a:lnSpc>
                        <a:spcAft>
                          <a:spcPts val="0"/>
                        </a:spcAft>
                      </a:pPr>
                      <a:r>
                        <a:rPr lang="en-US" sz="1400" dirty="0">
                          <a:effectLst/>
                        </a:rPr>
                        <a:t>8.</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podate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72417341"/>
                  </a:ext>
                </a:extLst>
              </a:tr>
              <a:tr h="198683">
                <a:tc>
                  <a:txBody>
                    <a:bodyPr/>
                    <a:lstStyle/>
                    <a:p>
                      <a:pPr marL="410845">
                        <a:lnSpc>
                          <a:spcPts val="1365"/>
                        </a:lnSpc>
                        <a:spcBef>
                          <a:spcPts val="10"/>
                        </a:spcBef>
                        <a:spcAft>
                          <a:spcPts val="0"/>
                        </a:spcAft>
                      </a:pPr>
                      <a:r>
                        <a:rPr lang="en-US" sz="1400" dirty="0">
                          <a:effectLst/>
                        </a:rPr>
                        <a:t>9.</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5"/>
                        </a:lnSpc>
                        <a:spcBef>
                          <a:spcPts val="5"/>
                        </a:spcBef>
                        <a:spcAft>
                          <a:spcPts val="0"/>
                        </a:spcAft>
                      </a:pPr>
                      <a:r>
                        <a:rPr lang="en-US" sz="1400">
                          <a:effectLst/>
                        </a:rPr>
                        <a:t>challcuminvno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5"/>
                        </a:lnSpc>
                        <a:spcBef>
                          <a:spcPts val="5"/>
                        </a:spcBef>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88125957"/>
                  </a:ext>
                </a:extLst>
              </a:tr>
              <a:tr h="198683">
                <a:tc>
                  <a:txBody>
                    <a:bodyPr/>
                    <a:lstStyle/>
                    <a:p>
                      <a:pPr marL="410845">
                        <a:lnSpc>
                          <a:spcPts val="1360"/>
                        </a:lnSpc>
                        <a:spcAft>
                          <a:spcPts val="0"/>
                        </a:spcAft>
                      </a:pPr>
                      <a:r>
                        <a:rPr lang="en-US" sz="1400" dirty="0">
                          <a:effectLst/>
                        </a:rPr>
                        <a:t>10.</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dirty="0">
                          <a:effectLst/>
                        </a:rPr>
                        <a:t>challcuminvdate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15959585"/>
                  </a:ext>
                </a:extLst>
              </a:tr>
              <a:tr h="198683">
                <a:tc>
                  <a:txBody>
                    <a:bodyPr/>
                    <a:lstStyle/>
                    <a:p>
                      <a:pPr marL="410845">
                        <a:lnSpc>
                          <a:spcPts val="1360"/>
                        </a:lnSpc>
                        <a:spcAft>
                          <a:spcPts val="0"/>
                        </a:spcAft>
                      </a:pPr>
                      <a:r>
                        <a:rPr lang="en-US" sz="1400">
                          <a:effectLst/>
                        </a:rPr>
                        <a:t>11.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dirty="0">
                          <a:effectLst/>
                        </a:rPr>
                        <a:t>stcode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431463229"/>
                  </a:ext>
                </a:extLst>
              </a:tr>
              <a:tr h="198683">
                <a:tc>
                  <a:txBody>
                    <a:bodyPr/>
                    <a:lstStyle/>
                    <a:p>
                      <a:pPr marL="410845">
                        <a:lnSpc>
                          <a:spcPts val="1360"/>
                        </a:lnSpc>
                        <a:spcAft>
                          <a:spcPts val="0"/>
                        </a:spcAft>
                      </a:pPr>
                      <a:r>
                        <a:rPr lang="en-US" sz="1400">
                          <a:effectLst/>
                        </a:rPr>
                        <a:t>12.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dirty="0">
                          <a:effectLst/>
                        </a:rPr>
                        <a:t>slipno</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57384160"/>
                  </a:ext>
                </a:extLst>
              </a:tr>
              <a:tr h="198683">
                <a:tc>
                  <a:txBody>
                    <a:bodyPr/>
                    <a:lstStyle/>
                    <a:p>
                      <a:pPr marL="410845">
                        <a:lnSpc>
                          <a:spcPts val="1365"/>
                        </a:lnSpc>
                        <a:spcBef>
                          <a:spcPts val="10"/>
                        </a:spcBef>
                        <a:spcAft>
                          <a:spcPts val="0"/>
                        </a:spcAft>
                      </a:pPr>
                      <a:r>
                        <a:rPr lang="en-US" sz="1400">
                          <a:effectLst/>
                        </a:rPr>
                        <a:t>13.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5"/>
                        </a:lnSpc>
                        <a:spcBef>
                          <a:spcPts val="10"/>
                        </a:spcBef>
                        <a:spcAft>
                          <a:spcPts val="0"/>
                        </a:spcAft>
                      </a:pPr>
                      <a:r>
                        <a:rPr lang="en-US" sz="1400" dirty="0">
                          <a:effectLst/>
                        </a:rPr>
                        <a:t>octbookno</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5"/>
                        </a:lnSpc>
                        <a:spcBef>
                          <a:spcPts val="10"/>
                        </a:spcBef>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49112858"/>
                  </a:ext>
                </a:extLst>
              </a:tr>
              <a:tr h="198683">
                <a:tc>
                  <a:txBody>
                    <a:bodyPr/>
                    <a:lstStyle/>
                    <a:p>
                      <a:pPr marL="410845">
                        <a:lnSpc>
                          <a:spcPts val="1360"/>
                        </a:lnSpc>
                        <a:spcAft>
                          <a:spcPts val="0"/>
                        </a:spcAft>
                      </a:pPr>
                      <a:r>
                        <a:rPr lang="en-US" sz="1400">
                          <a:effectLst/>
                        </a:rPr>
                        <a:t>14.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lnSpc>
                          <a:spcPts val="1360"/>
                        </a:lnSpc>
                        <a:spcAft>
                          <a:spcPts val="0"/>
                        </a:spcAft>
                      </a:pPr>
                      <a:r>
                        <a:rPr lang="en-US" sz="1400" dirty="0">
                          <a:effectLst/>
                        </a:rPr>
                        <a:t>octbookdate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72476334"/>
                  </a:ext>
                </a:extLst>
              </a:tr>
              <a:tr h="198683">
                <a:tc>
                  <a:txBody>
                    <a:bodyPr/>
                    <a:lstStyle/>
                    <a:p>
                      <a:pPr marL="410845">
                        <a:lnSpc>
                          <a:spcPts val="1360"/>
                        </a:lnSpc>
                        <a:spcAft>
                          <a:spcPts val="0"/>
                        </a:spcAft>
                      </a:pPr>
                      <a:r>
                        <a:rPr lang="en-US" sz="1400">
                          <a:effectLst/>
                        </a:rPr>
                        <a:t>15.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0"/>
                        </a:lnSpc>
                        <a:spcAft>
                          <a:spcPts val="0"/>
                        </a:spcAft>
                      </a:pPr>
                      <a:r>
                        <a:rPr lang="en-US" sz="1400" dirty="0">
                          <a:effectLst/>
                        </a:rPr>
                        <a:t>recflag</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dirty="0">
                          <a:effectLst/>
                        </a:rPr>
                        <a:t>varchar(3)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49251512"/>
                  </a:ext>
                </a:extLst>
              </a:tr>
              <a:tr h="198683">
                <a:tc>
                  <a:txBody>
                    <a:bodyPr/>
                    <a:lstStyle/>
                    <a:p>
                      <a:pPr marL="410845">
                        <a:lnSpc>
                          <a:spcPts val="1360"/>
                        </a:lnSpc>
                        <a:spcAft>
                          <a:spcPts val="0"/>
                        </a:spcAft>
                      </a:pPr>
                      <a:r>
                        <a:rPr lang="en-US" sz="1400">
                          <a:effectLst/>
                        </a:rPr>
                        <a:t>16.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60"/>
                        </a:lnSpc>
                        <a:spcAft>
                          <a:spcPts val="0"/>
                        </a:spcAft>
                      </a:pPr>
                      <a:r>
                        <a:rPr lang="en-US" sz="1400">
                          <a:effectLst/>
                        </a:rPr>
                        <a:t>clicode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70643481"/>
                  </a:ext>
                </a:extLst>
              </a:tr>
              <a:tr h="198683">
                <a:tc>
                  <a:txBody>
                    <a:bodyPr/>
                    <a:lstStyle/>
                    <a:p>
                      <a:pPr marL="410845">
                        <a:lnSpc>
                          <a:spcPts val="1365"/>
                        </a:lnSpc>
                        <a:spcBef>
                          <a:spcPts val="10"/>
                        </a:spcBef>
                        <a:spcAft>
                          <a:spcPts val="0"/>
                        </a:spcAft>
                      </a:pPr>
                      <a:r>
                        <a:rPr lang="en-US" sz="1400">
                          <a:effectLst/>
                        </a:rPr>
                        <a:t>17.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5"/>
                        </a:lnSpc>
                        <a:spcBef>
                          <a:spcPts val="5"/>
                        </a:spcBef>
                        <a:spcAft>
                          <a:spcPts val="0"/>
                        </a:spcAft>
                      </a:pPr>
                      <a:r>
                        <a:rPr lang="en-US" sz="1400">
                          <a:effectLst/>
                        </a:rPr>
                        <a:t>divcode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5"/>
                        </a:lnSpc>
                        <a:spcBef>
                          <a:spcPts val="5"/>
                        </a:spcBef>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5"/>
                        </a:lnSpc>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72149134"/>
                  </a:ext>
                </a:extLst>
              </a:tr>
              <a:tr h="198683">
                <a:tc>
                  <a:txBody>
                    <a:bodyPr/>
                    <a:lstStyle/>
                    <a:p>
                      <a:pPr marL="410845">
                        <a:lnSpc>
                          <a:spcPts val="1360"/>
                        </a:lnSpc>
                        <a:spcAft>
                          <a:spcPts val="0"/>
                        </a:spcAft>
                      </a:pPr>
                      <a:r>
                        <a:rPr lang="en-US" sz="1400">
                          <a:effectLst/>
                        </a:rPr>
                        <a:t>18.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0"/>
                        </a:lnSpc>
                        <a:spcAft>
                          <a:spcPts val="0"/>
                        </a:spcAft>
                      </a:pPr>
                      <a:r>
                        <a:rPr lang="en-US" sz="1400">
                          <a:effectLst/>
                        </a:rPr>
                        <a:t>loccode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dirty="0">
                          <a:effectLst/>
                        </a:rPr>
                        <a:t>Foreign</a:t>
                      </a:r>
                      <a:r>
                        <a:rPr lang="en-US" sz="1400" spc="-15" dirty="0">
                          <a:effectLst/>
                        </a:rPr>
                        <a:t> </a:t>
                      </a:r>
                      <a:r>
                        <a:rPr lang="en-US" sz="1400" dirty="0">
                          <a:effectLst/>
                        </a:rPr>
                        <a:t>Key</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71711114"/>
                  </a:ext>
                </a:extLst>
              </a:tr>
              <a:tr h="198683">
                <a:tc>
                  <a:txBody>
                    <a:bodyPr/>
                    <a:lstStyle/>
                    <a:p>
                      <a:pPr marL="410845">
                        <a:lnSpc>
                          <a:spcPts val="1360"/>
                        </a:lnSpc>
                        <a:spcAft>
                          <a:spcPts val="0"/>
                        </a:spcAft>
                      </a:pPr>
                      <a:r>
                        <a:rPr lang="en-US" sz="1400">
                          <a:effectLst/>
                        </a:rPr>
                        <a:t>19.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lnSpc>
                          <a:spcPts val="1360"/>
                        </a:lnSpc>
                        <a:spcAft>
                          <a:spcPts val="0"/>
                        </a:spcAft>
                      </a:pPr>
                      <a:r>
                        <a:rPr lang="en-US" sz="1400">
                          <a:effectLst/>
                        </a:rPr>
                        <a:t>userid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uniqueidentifier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08023371"/>
                  </a:ext>
                </a:extLst>
              </a:tr>
              <a:tr h="198683">
                <a:tc>
                  <a:txBody>
                    <a:bodyPr/>
                    <a:lstStyle/>
                    <a:p>
                      <a:pPr marL="410845">
                        <a:lnSpc>
                          <a:spcPts val="1360"/>
                        </a:lnSpc>
                        <a:spcAft>
                          <a:spcPts val="0"/>
                        </a:spcAft>
                      </a:pPr>
                      <a:r>
                        <a:rPr lang="en-US" sz="1400">
                          <a:effectLst/>
                        </a:rPr>
                        <a:t>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sysdate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07408711"/>
                  </a:ext>
                </a:extLst>
              </a:tr>
              <a:tr h="198683">
                <a:tc>
                  <a:txBody>
                    <a:bodyPr/>
                    <a:lstStyle/>
                    <a:p>
                      <a:pPr marL="410845">
                        <a:lnSpc>
                          <a:spcPts val="1375"/>
                        </a:lnSpc>
                        <a:spcAft>
                          <a:spcPts val="0"/>
                        </a:spcAft>
                      </a:pPr>
                      <a:r>
                        <a:rPr lang="en-US" sz="1400">
                          <a:effectLst/>
                        </a:rPr>
                        <a:t>21.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75"/>
                        </a:lnSpc>
                        <a:spcAft>
                          <a:spcPts val="0"/>
                        </a:spcAft>
                      </a:pPr>
                      <a:r>
                        <a:rPr lang="en-US" sz="1400">
                          <a:effectLst/>
                        </a:rPr>
                        <a:t>amendno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75"/>
                        </a:lnSpc>
                        <a:spcAft>
                          <a:spcPts val="0"/>
                        </a:spcAft>
                      </a:pPr>
                      <a:r>
                        <a:rPr lang="en-US" sz="1400">
                          <a:effectLst/>
                        </a:rPr>
                        <a:t>varchar(3)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94461912"/>
                  </a:ext>
                </a:extLst>
              </a:tr>
              <a:tr h="198683">
                <a:tc>
                  <a:txBody>
                    <a:bodyPr/>
                    <a:lstStyle/>
                    <a:p>
                      <a:pPr marL="410845">
                        <a:lnSpc>
                          <a:spcPts val="1360"/>
                        </a:lnSpc>
                        <a:spcAft>
                          <a:spcPts val="0"/>
                        </a:spcAft>
                      </a:pPr>
                      <a:r>
                        <a:rPr lang="en-US" sz="1400">
                          <a:effectLst/>
                        </a:rPr>
                        <a:t>22.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a:effectLst/>
                        </a:rPr>
                        <a:t>po_prno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25162163"/>
                  </a:ext>
                </a:extLst>
              </a:tr>
              <a:tr h="198683">
                <a:tc>
                  <a:txBody>
                    <a:bodyPr/>
                    <a:lstStyle/>
                    <a:p>
                      <a:pPr marL="410845">
                        <a:lnSpc>
                          <a:spcPts val="1360"/>
                        </a:lnSpc>
                        <a:spcAft>
                          <a:spcPts val="0"/>
                        </a:spcAft>
                      </a:pPr>
                      <a:r>
                        <a:rPr lang="en-US" sz="1400">
                          <a:effectLst/>
                        </a:rPr>
                        <a:t>23.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remark</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4945" algn="ctr">
                        <a:lnSpc>
                          <a:spcPts val="1360"/>
                        </a:lnSpc>
                        <a:spcAft>
                          <a:spcPts val="0"/>
                        </a:spcAft>
                      </a:pPr>
                      <a:r>
                        <a:rPr lang="en-US" sz="1400">
                          <a:effectLst/>
                        </a:rPr>
                        <a:t>varchar(MAX)</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06094785"/>
                  </a:ext>
                </a:extLst>
              </a:tr>
            </a:tbl>
          </a:graphicData>
        </a:graphic>
      </p:graphicFrame>
    </p:spTree>
    <p:extLst>
      <p:ext uri="{BB962C8B-B14F-4D97-AF65-F5344CB8AC3E}">
        <p14:creationId xmlns:p14="http://schemas.microsoft.com/office/powerpoint/2010/main" val="62321224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4389" y="715681"/>
            <a:ext cx="3013004" cy="369332"/>
          </a:xfrm>
          <a:prstGeom prst="rect">
            <a:avLst/>
          </a:prstGeom>
        </p:spPr>
        <p:txBody>
          <a:bodyPr wrap="none">
            <a:spAutoFit/>
          </a:bodyPr>
          <a:lstStyle/>
          <a:p>
            <a:pPr marL="146685">
              <a:spcBef>
                <a:spcPts val="365"/>
              </a:spcBef>
              <a:spcAft>
                <a:spcPts val="0"/>
              </a:spcAft>
            </a:pPr>
            <a:r>
              <a:rPr lang="en-US" b="1" dirty="0">
                <a:latin typeface="Times New Roman" panose="02020603050405020304" pitchFamily="18" charset="0"/>
                <a:ea typeface="Times New Roman" panose="02020603050405020304" pitchFamily="18" charset="0"/>
              </a:rPr>
              <a:t>Table</a:t>
            </a:r>
            <a:r>
              <a:rPr lang="en-US" b="1" spc="-2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a:t>
            </a:r>
            <a:r>
              <a:rPr lang="en-US" b="1" spc="28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MM_Gatedet</a:t>
            </a:r>
            <a:endParaRPr lang="en-IN" sz="1600" dirty="0">
              <a:effectLst/>
              <a:latin typeface="Times New Roman" panose="02020603050405020304" pitchFamily="18" charset="0"/>
              <a:ea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09509873"/>
              </p:ext>
            </p:extLst>
          </p:nvPr>
        </p:nvGraphicFramePr>
        <p:xfrm>
          <a:off x="2065444" y="1182678"/>
          <a:ext cx="7013242" cy="4525191"/>
        </p:xfrm>
        <a:graphic>
          <a:graphicData uri="http://schemas.openxmlformats.org/drawingml/2006/table">
            <a:tbl>
              <a:tblPr firstRow="1" firstCol="1" lastRow="1" lastCol="1" bandRow="1" bandCol="1">
                <a:tableStyleId>{5940675A-B579-460E-94D1-54222C63F5DA}</a:tableStyleId>
              </a:tblPr>
              <a:tblGrid>
                <a:gridCol w="1754057">
                  <a:extLst>
                    <a:ext uri="{9D8B030D-6E8A-4147-A177-3AD203B41FA5}">
                      <a16:colId xmlns:a16="http://schemas.microsoft.com/office/drawing/2014/main" val="2938977183"/>
                    </a:ext>
                  </a:extLst>
                </a:gridCol>
                <a:gridCol w="1753310">
                  <a:extLst>
                    <a:ext uri="{9D8B030D-6E8A-4147-A177-3AD203B41FA5}">
                      <a16:colId xmlns:a16="http://schemas.microsoft.com/office/drawing/2014/main" val="1943084325"/>
                    </a:ext>
                  </a:extLst>
                </a:gridCol>
                <a:gridCol w="1751818">
                  <a:extLst>
                    <a:ext uri="{9D8B030D-6E8A-4147-A177-3AD203B41FA5}">
                      <a16:colId xmlns:a16="http://schemas.microsoft.com/office/drawing/2014/main" val="2677252578"/>
                    </a:ext>
                  </a:extLst>
                </a:gridCol>
                <a:gridCol w="1754057">
                  <a:extLst>
                    <a:ext uri="{9D8B030D-6E8A-4147-A177-3AD203B41FA5}">
                      <a16:colId xmlns:a16="http://schemas.microsoft.com/office/drawing/2014/main" val="590209663"/>
                    </a:ext>
                  </a:extLst>
                </a:gridCol>
              </a:tblGrid>
              <a:tr h="342940">
                <a:tc>
                  <a:txBody>
                    <a:bodyPr/>
                    <a:lstStyle/>
                    <a:p>
                      <a:pPr marL="409575">
                        <a:spcAft>
                          <a:spcPts val="0"/>
                        </a:spcAft>
                      </a:pPr>
                      <a:r>
                        <a:rPr lang="en-US" sz="1400" b="1" dirty="0">
                          <a:effectLst/>
                        </a:rPr>
                        <a:t>Field</a:t>
                      </a:r>
                      <a:r>
                        <a:rPr lang="en-US" sz="1400" b="1" spc="-10" dirty="0">
                          <a:effectLst/>
                        </a:rPr>
                        <a:t> </a:t>
                      </a:r>
                      <a:r>
                        <a:rPr lang="en-US" sz="1400" b="1" dirty="0">
                          <a:effectLst/>
                        </a:rPr>
                        <a:t>No</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spcAft>
                          <a:spcPts val="0"/>
                        </a:spcAft>
                      </a:pPr>
                      <a:r>
                        <a:rPr lang="en-US" sz="1400" b="1" dirty="0">
                          <a:effectLst/>
                        </a:rPr>
                        <a:t>Field</a:t>
                      </a:r>
                      <a:r>
                        <a:rPr lang="en-US" sz="1400" b="1" spc="-10" dirty="0">
                          <a:effectLst/>
                        </a:rPr>
                        <a:t> </a:t>
                      </a:r>
                      <a:r>
                        <a:rPr lang="en-US" sz="1400" b="1" dirty="0">
                          <a:effectLst/>
                        </a:rPr>
                        <a:t>Name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spcAft>
                          <a:spcPts val="0"/>
                        </a:spcAft>
                      </a:pPr>
                      <a:r>
                        <a:rPr lang="en-US" sz="1400" b="1" dirty="0">
                          <a:effectLst/>
                        </a:rPr>
                        <a:t>Data</a:t>
                      </a:r>
                      <a:r>
                        <a:rPr lang="en-US" sz="1400" b="1" spc="-15" dirty="0">
                          <a:effectLst/>
                        </a:rPr>
                        <a:t> </a:t>
                      </a:r>
                      <a:r>
                        <a:rPr lang="en-US" sz="1400" b="1" dirty="0">
                          <a:effectLst/>
                        </a:rPr>
                        <a:t>Type</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1620" marR="254000" algn="ctr">
                        <a:spcAft>
                          <a:spcPts val="0"/>
                        </a:spcAft>
                      </a:pPr>
                      <a:r>
                        <a:rPr lang="en-US" sz="1400" b="1" dirty="0">
                          <a:effectLst/>
                        </a:rPr>
                        <a:t>Constraints</a:t>
                      </a:r>
                      <a:endParaRPr lang="en-IN" sz="14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23179076"/>
                  </a:ext>
                </a:extLst>
              </a:tr>
              <a:tr h="203534">
                <a:tc>
                  <a:txBody>
                    <a:bodyPr/>
                    <a:lstStyle/>
                    <a:p>
                      <a:pPr marL="410845">
                        <a:lnSpc>
                          <a:spcPts val="1360"/>
                        </a:lnSpc>
                        <a:spcAft>
                          <a:spcPts val="0"/>
                        </a:spcAft>
                      </a:pPr>
                      <a:r>
                        <a:rPr lang="en-US" sz="1400" dirty="0">
                          <a:effectLst/>
                        </a:rPr>
                        <a:t>1.</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serialno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360"/>
                        </a:lnSpc>
                        <a:spcAft>
                          <a:spcPts val="0"/>
                        </a:spcAft>
                      </a:pPr>
                      <a:r>
                        <a:rPr lang="en-US" sz="1400">
                          <a:effectLst/>
                        </a:rPr>
                        <a:t>numeric(13,</a:t>
                      </a:r>
                      <a:r>
                        <a:rPr lang="en-US" sz="1400" spc="-10">
                          <a:effectLst/>
                        </a:rPr>
                        <a:t> </a:t>
                      </a:r>
                      <a:r>
                        <a:rPr lang="en-US" sz="1400">
                          <a:effectLst/>
                        </a:rPr>
                        <a:t>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59080" marR="254000" algn="ctr">
                        <a:lnSpc>
                          <a:spcPts val="1360"/>
                        </a:lnSpc>
                        <a:spcAft>
                          <a:spcPts val="0"/>
                        </a:spcAft>
                      </a:pPr>
                      <a:r>
                        <a:rPr lang="en-US" sz="1400">
                          <a:effectLst/>
                        </a:rPr>
                        <a:t>Primary</a:t>
                      </a:r>
                      <a:r>
                        <a:rPr lang="en-US" sz="1400" spc="-10">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63284999"/>
                  </a:ext>
                </a:extLst>
              </a:tr>
              <a:tr h="203534">
                <a:tc>
                  <a:txBody>
                    <a:bodyPr/>
                    <a:lstStyle/>
                    <a:p>
                      <a:pPr marL="410845">
                        <a:lnSpc>
                          <a:spcPts val="1360"/>
                        </a:lnSpc>
                        <a:spcAft>
                          <a:spcPts val="0"/>
                        </a:spcAft>
                      </a:pPr>
                      <a:r>
                        <a:rPr lang="en-US" sz="1400" dirty="0">
                          <a:effectLst/>
                        </a:rPr>
                        <a:t>2.</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doctype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497823251"/>
                  </a:ext>
                </a:extLst>
              </a:tr>
              <a:tr h="204928">
                <a:tc>
                  <a:txBody>
                    <a:bodyPr/>
                    <a:lstStyle/>
                    <a:p>
                      <a:pPr marL="410845">
                        <a:lnSpc>
                          <a:spcPts val="1365"/>
                        </a:lnSpc>
                        <a:spcBef>
                          <a:spcPts val="10"/>
                        </a:spcBef>
                        <a:spcAft>
                          <a:spcPts val="0"/>
                        </a:spcAft>
                      </a:pPr>
                      <a:r>
                        <a:rPr lang="en-US" sz="1400" dirty="0">
                          <a:effectLst/>
                        </a:rPr>
                        <a:t>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5"/>
                        </a:lnSpc>
                        <a:spcBef>
                          <a:spcPts val="5"/>
                        </a:spcBef>
                        <a:spcAft>
                          <a:spcPts val="0"/>
                        </a:spcAft>
                      </a:pPr>
                      <a:r>
                        <a:rPr lang="en-US" sz="1400" dirty="0">
                          <a:effectLst/>
                        </a:rPr>
                        <a:t>gatevno</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5"/>
                        </a:lnSpc>
                        <a:spcBef>
                          <a:spcPts val="5"/>
                        </a:spcBef>
                        <a:spcAft>
                          <a:spcPts val="0"/>
                        </a:spcAft>
                      </a:pPr>
                      <a:r>
                        <a:rPr lang="en-US" sz="1400">
                          <a:effectLst/>
                        </a:rPr>
                        <a:t>varchar(10)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5"/>
                        </a:lnSpc>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43450634"/>
                  </a:ext>
                </a:extLst>
              </a:tr>
              <a:tr h="203534">
                <a:tc>
                  <a:txBody>
                    <a:bodyPr/>
                    <a:lstStyle/>
                    <a:p>
                      <a:pPr marL="410845">
                        <a:lnSpc>
                          <a:spcPts val="1360"/>
                        </a:lnSpc>
                        <a:spcAft>
                          <a:spcPts val="0"/>
                        </a:spcAft>
                      </a:pPr>
                      <a:r>
                        <a:rPr lang="en-US" sz="1400" dirty="0">
                          <a:effectLst/>
                        </a:rPr>
                        <a:t>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0"/>
                        </a:lnSpc>
                        <a:spcAft>
                          <a:spcPts val="0"/>
                        </a:spcAft>
                      </a:pPr>
                      <a:r>
                        <a:rPr lang="en-US" sz="1400">
                          <a:effectLst/>
                        </a:rPr>
                        <a:t>fiyear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dirty="0">
                          <a:effectLst/>
                        </a:rPr>
                        <a:t>varchar(4)</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891410"/>
                  </a:ext>
                </a:extLst>
              </a:tr>
              <a:tr h="203534">
                <a:tc>
                  <a:txBody>
                    <a:bodyPr/>
                    <a:lstStyle/>
                    <a:p>
                      <a:pPr marL="410845">
                        <a:lnSpc>
                          <a:spcPts val="1360"/>
                        </a:lnSpc>
                        <a:spcAft>
                          <a:spcPts val="0"/>
                        </a:spcAft>
                      </a:pPr>
                      <a:r>
                        <a:rPr lang="en-US" sz="1400" dirty="0">
                          <a:effectLst/>
                        </a:rPr>
                        <a:t>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catcode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96059704"/>
                  </a:ext>
                </a:extLst>
              </a:tr>
              <a:tr h="203534">
                <a:tc>
                  <a:txBody>
                    <a:bodyPr/>
                    <a:lstStyle/>
                    <a:p>
                      <a:pPr marL="410845">
                        <a:lnSpc>
                          <a:spcPts val="1360"/>
                        </a:lnSpc>
                        <a:spcAft>
                          <a:spcPts val="0"/>
                        </a:spcAft>
                      </a:pPr>
                      <a:r>
                        <a:rPr lang="en-US" sz="1400" dirty="0">
                          <a:effectLst/>
                        </a:rPr>
                        <a:t>6.</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dirty="0">
                          <a:effectLst/>
                        </a:rPr>
                        <a:t>partcode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16890212"/>
                  </a:ext>
                </a:extLst>
              </a:tr>
              <a:tr h="204928">
                <a:tc>
                  <a:txBody>
                    <a:bodyPr/>
                    <a:lstStyle/>
                    <a:p>
                      <a:pPr marL="410845">
                        <a:lnSpc>
                          <a:spcPts val="1365"/>
                        </a:lnSpc>
                        <a:spcBef>
                          <a:spcPts val="10"/>
                        </a:spcBef>
                        <a:spcAft>
                          <a:spcPts val="0"/>
                        </a:spcAft>
                      </a:pPr>
                      <a:r>
                        <a:rPr lang="en-US" sz="1400">
                          <a:effectLst/>
                        </a:rPr>
                        <a:t>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65"/>
                        </a:lnSpc>
                        <a:spcBef>
                          <a:spcPts val="5"/>
                        </a:spcBef>
                        <a:spcAft>
                          <a:spcPts val="0"/>
                        </a:spcAft>
                      </a:pPr>
                      <a:r>
                        <a:rPr lang="en-US" sz="1400" dirty="0">
                          <a:effectLst/>
                        </a:rPr>
                        <a:t>challqty</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365"/>
                        </a:lnSpc>
                        <a:spcBef>
                          <a:spcPts val="5"/>
                        </a:spcBef>
                        <a:spcAft>
                          <a:spcPts val="0"/>
                        </a:spcAft>
                      </a:pPr>
                      <a:r>
                        <a:rPr lang="en-US" sz="1400">
                          <a:effectLst/>
                        </a:rPr>
                        <a:t>numeric(18,</a:t>
                      </a:r>
                      <a:r>
                        <a:rPr lang="en-US" sz="1400" spc="-10">
                          <a:effectLst/>
                        </a:rPr>
                        <a:t> </a:t>
                      </a:r>
                      <a:r>
                        <a:rPr lang="en-US" sz="1400">
                          <a:effectLst/>
                        </a:rPr>
                        <a:t>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3405048"/>
                  </a:ext>
                </a:extLst>
              </a:tr>
              <a:tr h="203534">
                <a:tc>
                  <a:txBody>
                    <a:bodyPr/>
                    <a:lstStyle/>
                    <a:p>
                      <a:pPr marL="410845">
                        <a:lnSpc>
                          <a:spcPts val="1360"/>
                        </a:lnSpc>
                        <a:spcAft>
                          <a:spcPts val="0"/>
                        </a:spcAft>
                      </a:pPr>
                      <a:r>
                        <a:rPr lang="en-US" sz="1400">
                          <a:effectLst/>
                        </a:rPr>
                        <a:t>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dirty="0">
                          <a:effectLst/>
                        </a:rPr>
                        <a:t>slcode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36301894"/>
                  </a:ext>
                </a:extLst>
              </a:tr>
              <a:tr h="203534">
                <a:tc>
                  <a:txBody>
                    <a:bodyPr/>
                    <a:lstStyle/>
                    <a:p>
                      <a:pPr marL="410845">
                        <a:lnSpc>
                          <a:spcPts val="1360"/>
                        </a:lnSpc>
                        <a:spcAft>
                          <a:spcPts val="0"/>
                        </a:spcAft>
                      </a:pPr>
                      <a:r>
                        <a:rPr lang="en-US" sz="1400">
                          <a:effectLst/>
                        </a:rPr>
                        <a:t>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6370" algn="ctr">
                        <a:lnSpc>
                          <a:spcPts val="1360"/>
                        </a:lnSpc>
                        <a:spcAft>
                          <a:spcPts val="0"/>
                        </a:spcAft>
                      </a:pPr>
                      <a:r>
                        <a:rPr lang="en-US" sz="1400">
                          <a:effectLst/>
                        </a:rPr>
                        <a:t>clicode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a:effectLst/>
                        </a:rPr>
                        <a:t>varchar(5)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16752858"/>
                  </a:ext>
                </a:extLst>
              </a:tr>
              <a:tr h="203534">
                <a:tc>
                  <a:txBody>
                    <a:bodyPr/>
                    <a:lstStyle/>
                    <a:p>
                      <a:pPr marL="410845">
                        <a:lnSpc>
                          <a:spcPts val="1360"/>
                        </a:lnSpc>
                        <a:spcAft>
                          <a:spcPts val="0"/>
                        </a:spcAft>
                      </a:pPr>
                      <a:r>
                        <a:rPr lang="en-US" sz="1400">
                          <a:effectLst/>
                        </a:rPr>
                        <a:t>10.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a:effectLst/>
                        </a:rPr>
                        <a:t>divcode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0"/>
                        </a:lnSpc>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1929590"/>
                  </a:ext>
                </a:extLst>
              </a:tr>
              <a:tr h="205625">
                <a:tc>
                  <a:txBody>
                    <a:bodyPr/>
                    <a:lstStyle/>
                    <a:p>
                      <a:pPr marL="410845">
                        <a:lnSpc>
                          <a:spcPts val="1365"/>
                        </a:lnSpc>
                        <a:spcBef>
                          <a:spcPts val="10"/>
                        </a:spcBef>
                        <a:spcAft>
                          <a:spcPts val="0"/>
                        </a:spcAft>
                      </a:pPr>
                      <a:r>
                        <a:rPr lang="en-US" sz="1400">
                          <a:effectLst/>
                        </a:rPr>
                        <a:t>11.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195" algn="ctr">
                        <a:lnSpc>
                          <a:spcPts val="1365"/>
                        </a:lnSpc>
                        <a:spcBef>
                          <a:spcPts val="10"/>
                        </a:spcBef>
                        <a:spcAft>
                          <a:spcPts val="0"/>
                        </a:spcAft>
                      </a:pPr>
                      <a:r>
                        <a:rPr lang="en-US" sz="1400">
                          <a:effectLst/>
                        </a:rPr>
                        <a:t>loccode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5"/>
                        </a:lnSpc>
                        <a:spcBef>
                          <a:spcPts val="10"/>
                        </a:spcBef>
                        <a:spcAft>
                          <a:spcPts val="0"/>
                        </a:spcAft>
                      </a:pPr>
                      <a:r>
                        <a:rPr lang="en-US" sz="1400" dirty="0">
                          <a:effectLst/>
                        </a:rPr>
                        <a:t>varchar(5)</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60350" marR="254000" algn="ctr">
                        <a:lnSpc>
                          <a:spcPts val="1365"/>
                        </a:lnSpc>
                        <a:spcBef>
                          <a:spcPts val="10"/>
                        </a:spcBef>
                        <a:spcAft>
                          <a:spcPts val="0"/>
                        </a:spcAft>
                      </a:pPr>
                      <a:r>
                        <a:rPr lang="en-US" sz="1400">
                          <a:effectLst/>
                        </a:rPr>
                        <a:t>Foreign</a:t>
                      </a:r>
                      <a:r>
                        <a:rPr lang="en-US" sz="1400" spc="-15">
                          <a:effectLst/>
                        </a:rPr>
                        <a:t> </a:t>
                      </a:r>
                      <a:r>
                        <a:rPr lang="en-US" sz="1400">
                          <a:effectLst/>
                        </a:rPr>
                        <a:t>Key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74803900"/>
                  </a:ext>
                </a:extLst>
              </a:tr>
              <a:tr h="203534">
                <a:tc>
                  <a:txBody>
                    <a:bodyPr/>
                    <a:lstStyle/>
                    <a:p>
                      <a:pPr marL="410845">
                        <a:lnSpc>
                          <a:spcPts val="1360"/>
                        </a:lnSpc>
                        <a:spcAft>
                          <a:spcPts val="0"/>
                        </a:spcAft>
                      </a:pPr>
                      <a:r>
                        <a:rPr lang="en-US" sz="1400">
                          <a:effectLst/>
                        </a:rPr>
                        <a:t>12.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735" algn="ctr">
                        <a:lnSpc>
                          <a:spcPts val="1360"/>
                        </a:lnSpc>
                        <a:spcAft>
                          <a:spcPts val="0"/>
                        </a:spcAft>
                      </a:pPr>
                      <a:r>
                        <a:rPr lang="en-US" sz="1400">
                          <a:effectLst/>
                        </a:rPr>
                        <a:t>userid</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60"/>
                        </a:lnSpc>
                        <a:spcAft>
                          <a:spcPts val="0"/>
                        </a:spcAft>
                      </a:pPr>
                      <a:r>
                        <a:rPr lang="en-US" sz="1400" dirty="0">
                          <a:effectLst/>
                        </a:rPr>
                        <a:t>uniqueidentifier</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95877081"/>
                  </a:ext>
                </a:extLst>
              </a:tr>
              <a:tr h="203534">
                <a:tc>
                  <a:txBody>
                    <a:bodyPr/>
                    <a:lstStyle/>
                    <a:p>
                      <a:pPr marL="410845">
                        <a:lnSpc>
                          <a:spcPts val="1360"/>
                        </a:lnSpc>
                        <a:spcAft>
                          <a:spcPts val="0"/>
                        </a:spcAft>
                      </a:pPr>
                      <a:r>
                        <a:rPr lang="en-US" sz="1400">
                          <a:effectLst/>
                        </a:rPr>
                        <a:t>13.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sysdate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dirty="0">
                          <a:effectLst/>
                        </a:rPr>
                        <a:t>datetime</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58286744"/>
                  </a:ext>
                </a:extLst>
              </a:tr>
              <a:tr h="203534">
                <a:tc>
                  <a:txBody>
                    <a:bodyPr/>
                    <a:lstStyle/>
                    <a:p>
                      <a:pPr marL="410845">
                        <a:lnSpc>
                          <a:spcPts val="1360"/>
                        </a:lnSpc>
                        <a:spcAft>
                          <a:spcPts val="0"/>
                        </a:spcAft>
                      </a:pPr>
                      <a:r>
                        <a:rPr lang="en-US" sz="1400">
                          <a:effectLst/>
                        </a:rPr>
                        <a:t>14.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3830" algn="ctr">
                        <a:lnSpc>
                          <a:spcPts val="1360"/>
                        </a:lnSpc>
                        <a:spcAft>
                          <a:spcPts val="0"/>
                        </a:spcAft>
                      </a:pPr>
                      <a:r>
                        <a:rPr lang="en-US" sz="1400">
                          <a:effectLst/>
                        </a:rPr>
                        <a:t>extraqty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360"/>
                        </a:lnSpc>
                        <a:spcAft>
                          <a:spcPts val="0"/>
                        </a:spcAft>
                      </a:pPr>
                      <a:r>
                        <a:rPr lang="en-US" sz="1400">
                          <a:effectLst/>
                        </a:rPr>
                        <a:t>numeric(18,</a:t>
                      </a:r>
                      <a:r>
                        <a:rPr lang="en-US" sz="1400" spc="-10">
                          <a:effectLst/>
                        </a:rPr>
                        <a:t> </a:t>
                      </a:r>
                      <a:r>
                        <a:rPr lang="en-US" sz="1400">
                          <a:effectLst/>
                        </a:rPr>
                        <a:t>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85875185"/>
                  </a:ext>
                </a:extLst>
              </a:tr>
              <a:tr h="204928">
                <a:tc>
                  <a:txBody>
                    <a:bodyPr/>
                    <a:lstStyle/>
                    <a:p>
                      <a:pPr marL="410845">
                        <a:lnSpc>
                          <a:spcPts val="1375"/>
                        </a:lnSpc>
                        <a:spcAft>
                          <a:spcPts val="0"/>
                        </a:spcAft>
                      </a:pPr>
                      <a:r>
                        <a:rPr lang="en-US" sz="1400">
                          <a:effectLst/>
                        </a:rPr>
                        <a:t>15.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75"/>
                        </a:lnSpc>
                        <a:spcAft>
                          <a:spcPts val="0"/>
                        </a:spcAft>
                      </a:pPr>
                      <a:r>
                        <a:rPr lang="en-US" sz="1400">
                          <a:effectLst/>
                        </a:rPr>
                        <a:t>amendno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1930" marR="195580" algn="ctr">
                        <a:lnSpc>
                          <a:spcPts val="1375"/>
                        </a:lnSpc>
                        <a:spcAft>
                          <a:spcPts val="0"/>
                        </a:spcAft>
                      </a:pPr>
                      <a:r>
                        <a:rPr lang="en-US" sz="1400">
                          <a:effectLst/>
                        </a:rPr>
                        <a:t>varchar(3)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14357705"/>
                  </a:ext>
                </a:extLst>
              </a:tr>
              <a:tr h="203534">
                <a:tc>
                  <a:txBody>
                    <a:bodyPr/>
                    <a:lstStyle/>
                    <a:p>
                      <a:pPr marL="410845">
                        <a:lnSpc>
                          <a:spcPts val="1360"/>
                        </a:lnSpc>
                        <a:spcAft>
                          <a:spcPts val="0"/>
                        </a:spcAft>
                      </a:pPr>
                      <a:r>
                        <a:rPr lang="en-US" sz="1400">
                          <a:effectLst/>
                        </a:rPr>
                        <a:t>16.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60"/>
                        </a:lnSpc>
                        <a:spcAft>
                          <a:spcPts val="0"/>
                        </a:spcAft>
                      </a:pPr>
                      <a:r>
                        <a:rPr lang="en-US" sz="1400">
                          <a:effectLst/>
                        </a:rPr>
                        <a:t>partdesc</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4945" algn="ctr">
                        <a:lnSpc>
                          <a:spcPts val="1360"/>
                        </a:lnSpc>
                        <a:spcAft>
                          <a:spcPts val="0"/>
                        </a:spcAft>
                      </a:pPr>
                      <a:r>
                        <a:rPr lang="en-US" sz="1400">
                          <a:effectLst/>
                        </a:rPr>
                        <a:t>varchar(MAX)</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40768205"/>
                  </a:ext>
                </a:extLst>
              </a:tr>
              <a:tr h="203534">
                <a:tc>
                  <a:txBody>
                    <a:bodyPr/>
                    <a:lstStyle/>
                    <a:p>
                      <a:pPr marL="410845">
                        <a:lnSpc>
                          <a:spcPts val="1360"/>
                        </a:lnSpc>
                        <a:spcAft>
                          <a:spcPts val="0"/>
                        </a:spcAft>
                      </a:pPr>
                      <a:r>
                        <a:rPr lang="en-US" sz="1400">
                          <a:effectLst/>
                        </a:rPr>
                        <a:t>17.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4465" algn="ctr">
                        <a:lnSpc>
                          <a:spcPts val="1360"/>
                        </a:lnSpc>
                        <a:spcAft>
                          <a:spcPts val="0"/>
                        </a:spcAft>
                      </a:pPr>
                      <a:r>
                        <a:rPr lang="en-US" sz="1400">
                          <a:effectLst/>
                        </a:rPr>
                        <a:t>recqty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2565" marR="195580" algn="ctr">
                        <a:lnSpc>
                          <a:spcPts val="1360"/>
                        </a:lnSpc>
                        <a:spcAft>
                          <a:spcPts val="0"/>
                        </a:spcAft>
                      </a:pPr>
                      <a:r>
                        <a:rPr lang="en-US" sz="1400">
                          <a:effectLst/>
                        </a:rPr>
                        <a:t>numeric(18,</a:t>
                      </a:r>
                      <a:r>
                        <a:rPr lang="en-US" sz="1400" spc="-1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43301671"/>
                  </a:ext>
                </a:extLst>
              </a:tr>
              <a:tr h="203534">
                <a:tc>
                  <a:txBody>
                    <a:bodyPr/>
                    <a:lstStyle/>
                    <a:p>
                      <a:pPr marL="410845">
                        <a:lnSpc>
                          <a:spcPts val="1360"/>
                        </a:lnSpc>
                        <a:spcAft>
                          <a:spcPts val="0"/>
                        </a:spcAft>
                      </a:pPr>
                      <a:r>
                        <a:rPr lang="en-US" sz="1400">
                          <a:effectLst/>
                        </a:rPr>
                        <a:t>18.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7005" algn="ctr">
                        <a:lnSpc>
                          <a:spcPts val="1360"/>
                        </a:lnSpc>
                        <a:spcAft>
                          <a:spcPts val="0"/>
                        </a:spcAft>
                      </a:pPr>
                      <a:r>
                        <a:rPr lang="en-US" sz="1400">
                          <a:effectLst/>
                        </a:rPr>
                        <a:t>UOM</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48111076"/>
                  </a:ext>
                </a:extLst>
              </a:tr>
              <a:tr h="203534">
                <a:tc>
                  <a:txBody>
                    <a:bodyPr/>
                    <a:lstStyle/>
                    <a:p>
                      <a:pPr marL="410845">
                        <a:lnSpc>
                          <a:spcPts val="1360"/>
                        </a:lnSpc>
                        <a:spcAft>
                          <a:spcPts val="0"/>
                        </a:spcAft>
                      </a:pPr>
                      <a:r>
                        <a:rPr lang="en-US" sz="1400">
                          <a:effectLst/>
                        </a:rPr>
                        <a:t>19.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0"/>
                        </a:lnSpc>
                        <a:spcAft>
                          <a:spcPts val="0"/>
                        </a:spcAft>
                      </a:pPr>
                      <a:r>
                        <a:rPr lang="en-US" sz="1400">
                          <a:effectLst/>
                        </a:rPr>
                        <a:t>Refno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0"/>
                        </a:lnSpc>
                        <a:spcAft>
                          <a:spcPts val="0"/>
                        </a:spcAft>
                      </a:pPr>
                      <a:r>
                        <a:rPr lang="en-US" sz="1400">
                          <a:effectLst/>
                        </a:rPr>
                        <a:t>varchar(50)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46280790"/>
                  </a:ext>
                </a:extLst>
              </a:tr>
              <a:tr h="204928">
                <a:tc>
                  <a:txBody>
                    <a:bodyPr/>
                    <a:lstStyle/>
                    <a:p>
                      <a:pPr marL="410845">
                        <a:lnSpc>
                          <a:spcPts val="1365"/>
                        </a:lnSpc>
                        <a:spcBef>
                          <a:spcPts val="10"/>
                        </a:spcBef>
                        <a:spcAft>
                          <a:spcPts val="0"/>
                        </a:spcAft>
                      </a:pPr>
                      <a:r>
                        <a:rPr lang="en-US" sz="1400">
                          <a:effectLst/>
                        </a:rPr>
                        <a:t>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67640" marR="165100" algn="ctr">
                        <a:lnSpc>
                          <a:spcPts val="1365"/>
                        </a:lnSpc>
                        <a:spcBef>
                          <a:spcPts val="5"/>
                        </a:spcBef>
                        <a:spcAft>
                          <a:spcPts val="0"/>
                        </a:spcAft>
                      </a:pPr>
                      <a:r>
                        <a:rPr lang="en-US" sz="1400">
                          <a:effectLst/>
                        </a:rPr>
                        <a:t>Refdate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00660" marR="195580" algn="ctr">
                        <a:lnSpc>
                          <a:spcPts val="1365"/>
                        </a:lnSpc>
                        <a:spcBef>
                          <a:spcPts val="5"/>
                        </a:spcBef>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81249078"/>
                  </a:ext>
                </a:extLst>
              </a:tr>
            </a:tbl>
          </a:graphicData>
        </a:graphic>
      </p:graphicFrame>
    </p:spTree>
    <p:extLst>
      <p:ext uri="{BB962C8B-B14F-4D97-AF65-F5344CB8AC3E}">
        <p14:creationId xmlns:p14="http://schemas.microsoft.com/office/powerpoint/2010/main" val="13837877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4877" y="691935"/>
            <a:ext cx="3077766" cy="369332"/>
          </a:xfrm>
          <a:prstGeom prst="rect">
            <a:avLst/>
          </a:prstGeom>
        </p:spPr>
        <p:txBody>
          <a:bodyPr wrap="none">
            <a:spAutoFit/>
          </a:bodyPr>
          <a:lstStyle/>
          <a:p>
            <a:pPr marL="146685">
              <a:spcAft>
                <a:spcPts val="0"/>
              </a:spcAft>
            </a:pPr>
            <a:r>
              <a:rPr lang="en-US" b="1" dirty="0">
                <a:latin typeface="Times New Roman" panose="02020603050405020304" pitchFamily="18" charset="0"/>
                <a:ea typeface="Times New Roman" panose="02020603050405020304" pitchFamily="18" charset="0"/>
              </a:rPr>
              <a:t>Table</a:t>
            </a:r>
            <a:r>
              <a:rPr lang="en-US" b="1" spc="-1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Name:</a:t>
            </a:r>
            <a:r>
              <a:rPr lang="en-US" b="1" spc="28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MM_Recmast</a:t>
            </a:r>
            <a:endParaRPr lang="en-IN" sz="1600" dirty="0">
              <a:effectLst/>
              <a:latin typeface="Times New Roman" panose="02020603050405020304" pitchFamily="18" charset="0"/>
              <a:ea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80553383"/>
              </p:ext>
            </p:extLst>
          </p:nvPr>
        </p:nvGraphicFramePr>
        <p:xfrm>
          <a:off x="1920104" y="1017860"/>
          <a:ext cx="6832010" cy="3063970"/>
        </p:xfrm>
        <a:graphic>
          <a:graphicData uri="http://schemas.openxmlformats.org/drawingml/2006/table">
            <a:tbl>
              <a:tblPr firstRow="1" firstCol="1" lastRow="1" lastCol="1" bandRow="1" bandCol="1">
                <a:tableStyleId>{5940675A-B579-460E-94D1-54222C63F5DA}</a:tableStyleId>
              </a:tblPr>
              <a:tblGrid>
                <a:gridCol w="1629507">
                  <a:extLst>
                    <a:ext uri="{9D8B030D-6E8A-4147-A177-3AD203B41FA5}">
                      <a16:colId xmlns:a16="http://schemas.microsoft.com/office/drawing/2014/main" val="3111397534"/>
                    </a:ext>
                  </a:extLst>
                </a:gridCol>
                <a:gridCol w="1844643">
                  <a:extLst>
                    <a:ext uri="{9D8B030D-6E8A-4147-A177-3AD203B41FA5}">
                      <a16:colId xmlns:a16="http://schemas.microsoft.com/office/drawing/2014/main" val="685457767"/>
                    </a:ext>
                  </a:extLst>
                </a:gridCol>
                <a:gridCol w="1684018">
                  <a:extLst>
                    <a:ext uri="{9D8B030D-6E8A-4147-A177-3AD203B41FA5}">
                      <a16:colId xmlns:a16="http://schemas.microsoft.com/office/drawing/2014/main" val="3237868814"/>
                    </a:ext>
                  </a:extLst>
                </a:gridCol>
                <a:gridCol w="1673842">
                  <a:extLst>
                    <a:ext uri="{9D8B030D-6E8A-4147-A177-3AD203B41FA5}">
                      <a16:colId xmlns:a16="http://schemas.microsoft.com/office/drawing/2014/main" val="2193479848"/>
                    </a:ext>
                  </a:extLst>
                </a:gridCol>
              </a:tblGrid>
              <a:tr h="280130">
                <a:tc>
                  <a:txBody>
                    <a:bodyPr/>
                    <a:lstStyle/>
                    <a:p>
                      <a:pPr marL="375920">
                        <a:spcAft>
                          <a:spcPts val="0"/>
                        </a:spcAft>
                      </a:pPr>
                      <a:r>
                        <a:rPr lang="en-US" sz="1200" b="1" dirty="0">
                          <a:effectLst/>
                        </a:rPr>
                        <a:t>Field</a:t>
                      </a:r>
                      <a:r>
                        <a:rPr lang="en-US" sz="1200" b="1" spc="-10" dirty="0">
                          <a:effectLst/>
                        </a:rPr>
                        <a:t> </a:t>
                      </a:r>
                      <a:r>
                        <a:rPr lang="en-US" sz="1200" b="1" dirty="0">
                          <a:effectLst/>
                        </a:rPr>
                        <a:t>No</a:t>
                      </a:r>
                      <a:endParaRPr lang="en-IN" sz="12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spcAft>
                          <a:spcPts val="0"/>
                        </a:spcAft>
                      </a:pPr>
                      <a:r>
                        <a:rPr lang="en-US" sz="1200" b="1" dirty="0">
                          <a:effectLst/>
                        </a:rPr>
                        <a:t>Field</a:t>
                      </a:r>
                      <a:r>
                        <a:rPr lang="en-US" sz="1200" b="1" spc="-10" dirty="0">
                          <a:effectLst/>
                        </a:rPr>
                        <a:t> </a:t>
                      </a:r>
                      <a:r>
                        <a:rPr lang="en-US" sz="1200" b="1" dirty="0">
                          <a:effectLst/>
                        </a:rPr>
                        <a:t>Name</a:t>
                      </a:r>
                      <a:endParaRPr lang="en-IN" sz="12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2405" marR="186690" algn="ctr">
                        <a:spcAft>
                          <a:spcPts val="0"/>
                        </a:spcAft>
                      </a:pPr>
                      <a:r>
                        <a:rPr lang="en-US" sz="1200" b="1" dirty="0">
                          <a:effectLst/>
                        </a:rPr>
                        <a:t>Data</a:t>
                      </a:r>
                      <a:r>
                        <a:rPr lang="en-US" sz="1200" b="1" spc="-15" dirty="0">
                          <a:effectLst/>
                        </a:rPr>
                        <a:t> </a:t>
                      </a:r>
                      <a:r>
                        <a:rPr lang="en-US" sz="1200" b="1" dirty="0">
                          <a:effectLst/>
                        </a:rPr>
                        <a:t>Type</a:t>
                      </a:r>
                      <a:endParaRPr lang="en-IN" sz="12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43205" marR="242570" algn="ctr">
                        <a:spcAft>
                          <a:spcPts val="0"/>
                        </a:spcAft>
                      </a:pPr>
                      <a:r>
                        <a:rPr lang="en-US" sz="1200" b="1" dirty="0">
                          <a:effectLst/>
                        </a:rPr>
                        <a:t>Constraints</a:t>
                      </a:r>
                      <a:endParaRPr lang="en-IN" sz="1200" b="1"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51568007"/>
                  </a:ext>
                </a:extLst>
              </a:tr>
              <a:tr h="160890">
                <a:tc>
                  <a:txBody>
                    <a:bodyPr/>
                    <a:lstStyle/>
                    <a:p>
                      <a:pPr marL="410845">
                        <a:lnSpc>
                          <a:spcPts val="1305"/>
                        </a:lnSpc>
                        <a:spcBef>
                          <a:spcPts val="10"/>
                        </a:spcBef>
                        <a:spcAft>
                          <a:spcPts val="0"/>
                        </a:spcAft>
                      </a:pPr>
                      <a:r>
                        <a:rPr lang="en-US" sz="1200" dirty="0">
                          <a:effectLst/>
                        </a:rPr>
                        <a:t>1.</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05"/>
                        </a:lnSpc>
                        <a:spcBef>
                          <a:spcPts val="10"/>
                        </a:spcBef>
                        <a:spcAft>
                          <a:spcPts val="0"/>
                        </a:spcAft>
                      </a:pPr>
                      <a:r>
                        <a:rPr lang="en-US" sz="1200">
                          <a:effectLst/>
                        </a:rPr>
                        <a:t>doctype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5"/>
                        </a:lnSpc>
                        <a:spcBef>
                          <a:spcPts val="10"/>
                        </a:spcBef>
                        <a:spcAft>
                          <a:spcPts val="0"/>
                        </a:spcAft>
                      </a:pPr>
                      <a:r>
                        <a:rPr lang="en-US" sz="1200">
                          <a:effectLst/>
                        </a:rPr>
                        <a:t>varchar(5)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41935" marR="242570" algn="ctr">
                        <a:lnSpc>
                          <a:spcPts val="1305"/>
                        </a:lnSpc>
                        <a:spcBef>
                          <a:spcPts val="10"/>
                        </a:spcBef>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30393824"/>
                  </a:ext>
                </a:extLst>
              </a:tr>
              <a:tr h="160848">
                <a:tc>
                  <a:txBody>
                    <a:bodyPr/>
                    <a:lstStyle/>
                    <a:p>
                      <a:pPr marL="410845">
                        <a:lnSpc>
                          <a:spcPts val="1300"/>
                        </a:lnSpc>
                        <a:spcAft>
                          <a:spcPts val="0"/>
                        </a:spcAft>
                      </a:pPr>
                      <a:r>
                        <a:rPr lang="en-US" sz="1200" dirty="0">
                          <a:effectLst/>
                        </a:rPr>
                        <a:t>2.</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070" marR="50165" algn="ctr">
                        <a:lnSpc>
                          <a:spcPts val="1300"/>
                        </a:lnSpc>
                        <a:spcAft>
                          <a:spcPts val="0"/>
                        </a:spcAft>
                      </a:pPr>
                      <a:r>
                        <a:rPr lang="en-US" sz="1200">
                          <a:effectLst/>
                        </a:rPr>
                        <a:t>recvno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41935" marR="242570" algn="ctr">
                        <a:lnSpc>
                          <a:spcPts val="1300"/>
                        </a:lnSpc>
                        <a:spcAft>
                          <a:spcPts val="0"/>
                        </a:spcAft>
                      </a:pPr>
                      <a:r>
                        <a:rPr lang="en-US" sz="1200">
                          <a:effectLst/>
                        </a:rPr>
                        <a:t>Primary</a:t>
                      </a:r>
                      <a:r>
                        <a:rPr lang="en-US" sz="1200" spc="-10">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290642609"/>
                  </a:ext>
                </a:extLst>
              </a:tr>
              <a:tr h="178170">
                <a:tc>
                  <a:txBody>
                    <a:bodyPr/>
                    <a:lstStyle/>
                    <a:p>
                      <a:pPr marL="410845">
                        <a:lnSpc>
                          <a:spcPts val="1315"/>
                        </a:lnSpc>
                        <a:spcAft>
                          <a:spcPts val="0"/>
                        </a:spcAft>
                      </a:pPr>
                      <a:r>
                        <a:rPr lang="en-US" sz="1200" dirty="0">
                          <a:effectLst/>
                        </a:rPr>
                        <a:t>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15"/>
                        </a:lnSpc>
                        <a:spcAft>
                          <a:spcPts val="0"/>
                        </a:spcAft>
                      </a:pPr>
                      <a:r>
                        <a:rPr lang="en-US" sz="1200">
                          <a:effectLst/>
                        </a:rPr>
                        <a:t>recdate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1135" marR="187325" algn="ctr">
                        <a:lnSpc>
                          <a:spcPts val="1315"/>
                        </a:lnSpc>
                        <a:spcAft>
                          <a:spcPts val="0"/>
                        </a:spcAft>
                      </a:pPr>
                      <a:r>
                        <a:rPr lang="en-US" sz="1200">
                          <a:effectLst/>
                        </a:rPr>
                        <a:t>datetime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65773385"/>
                  </a:ext>
                </a:extLst>
              </a:tr>
              <a:tr h="160848">
                <a:tc>
                  <a:txBody>
                    <a:bodyPr/>
                    <a:lstStyle/>
                    <a:p>
                      <a:pPr marL="410845">
                        <a:lnSpc>
                          <a:spcPts val="1300"/>
                        </a:lnSpc>
                        <a:spcAft>
                          <a:spcPts val="0"/>
                        </a:spcAft>
                      </a:pPr>
                      <a:r>
                        <a:rPr lang="en-US" sz="1200" dirty="0">
                          <a:effectLst/>
                        </a:rPr>
                        <a:t>4.</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49530" algn="ctr">
                        <a:lnSpc>
                          <a:spcPts val="1300"/>
                        </a:lnSpc>
                        <a:spcAft>
                          <a:spcPts val="0"/>
                        </a:spcAft>
                      </a:pPr>
                      <a:r>
                        <a:rPr lang="en-US" sz="1200">
                          <a:effectLst/>
                        </a:rPr>
                        <a:t>fiyear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varchar(4)</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41935" marR="242570" algn="ctr">
                        <a:lnSpc>
                          <a:spcPts val="1300"/>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23305006"/>
                  </a:ext>
                </a:extLst>
              </a:tr>
              <a:tr h="160890">
                <a:tc>
                  <a:txBody>
                    <a:bodyPr/>
                    <a:lstStyle/>
                    <a:p>
                      <a:pPr marL="410845">
                        <a:lnSpc>
                          <a:spcPts val="1315"/>
                        </a:lnSpc>
                        <a:spcAft>
                          <a:spcPts val="0"/>
                        </a:spcAft>
                      </a:pP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15"/>
                        </a:lnSpc>
                        <a:spcAft>
                          <a:spcPts val="0"/>
                        </a:spcAft>
                      </a:pPr>
                      <a:r>
                        <a:rPr lang="en-US" sz="1200" dirty="0">
                          <a:effectLst/>
                        </a:rPr>
                        <a:t>gatevno</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41935" marR="242570" algn="ctr">
                        <a:lnSpc>
                          <a:spcPts val="1315"/>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57211682"/>
                  </a:ext>
                </a:extLst>
              </a:tr>
              <a:tr h="178170">
                <a:tc>
                  <a:txBody>
                    <a:bodyPr/>
                    <a:lstStyle/>
                    <a:p>
                      <a:pPr marL="410845">
                        <a:lnSpc>
                          <a:spcPts val="1300"/>
                        </a:lnSpc>
                        <a:spcAft>
                          <a:spcPts val="0"/>
                        </a:spcAft>
                      </a:pPr>
                      <a:r>
                        <a:rPr lang="en-US" sz="1200" dirty="0">
                          <a:effectLst/>
                        </a:rPr>
                        <a:t>6.</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200" dirty="0">
                          <a:effectLst/>
                        </a:rPr>
                        <a:t>gatedate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1135" marR="187325" algn="ctr">
                        <a:lnSpc>
                          <a:spcPts val="1300"/>
                        </a:lnSpc>
                        <a:spcAft>
                          <a:spcPts val="0"/>
                        </a:spcAft>
                      </a:pPr>
                      <a:r>
                        <a:rPr lang="en-US" sz="1200" dirty="0">
                          <a:effectLst/>
                        </a:rPr>
                        <a:t>datetime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17863235"/>
                  </a:ext>
                </a:extLst>
              </a:tr>
              <a:tr h="160848">
                <a:tc>
                  <a:txBody>
                    <a:bodyPr/>
                    <a:lstStyle/>
                    <a:p>
                      <a:pPr marL="410845">
                        <a:lnSpc>
                          <a:spcPts val="1300"/>
                        </a:lnSpc>
                        <a:spcAft>
                          <a:spcPts val="0"/>
                        </a:spcAft>
                      </a:pPr>
                      <a:r>
                        <a:rPr lang="en-US" sz="1200" dirty="0">
                          <a:effectLst/>
                        </a:rPr>
                        <a:t>7.</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200">
                          <a:effectLst/>
                        </a:rPr>
                        <a:t>pordcode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41935" marR="242570" algn="ctr">
                        <a:lnSpc>
                          <a:spcPts val="1300"/>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19583018"/>
                  </a:ext>
                </a:extLst>
              </a:tr>
              <a:tr h="160890">
                <a:tc>
                  <a:txBody>
                    <a:bodyPr/>
                    <a:lstStyle/>
                    <a:p>
                      <a:pPr marL="410845">
                        <a:lnSpc>
                          <a:spcPts val="1315"/>
                        </a:lnSpc>
                        <a:spcAft>
                          <a:spcPts val="0"/>
                        </a:spcAft>
                      </a:pPr>
                      <a:r>
                        <a:rPr lang="en-US" sz="1200" dirty="0">
                          <a:effectLst/>
                        </a:rPr>
                        <a:t>8.</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15"/>
                        </a:lnSpc>
                        <a:spcAft>
                          <a:spcPts val="0"/>
                        </a:spcAft>
                      </a:pPr>
                      <a:r>
                        <a:rPr lang="en-US" sz="1200">
                          <a:effectLst/>
                        </a:rPr>
                        <a:t>pcode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41935" marR="242570" algn="ctr">
                        <a:lnSpc>
                          <a:spcPts val="1315"/>
                        </a:lnSpc>
                        <a:spcAft>
                          <a:spcPts val="0"/>
                        </a:spcAft>
                      </a:pPr>
                      <a:r>
                        <a:rPr lang="en-US" sz="1200" dirty="0">
                          <a:effectLst/>
                        </a:rPr>
                        <a:t>Foreign</a:t>
                      </a:r>
                      <a:r>
                        <a:rPr lang="en-US" sz="1200" spc="-15" dirty="0">
                          <a:effectLst/>
                        </a:rPr>
                        <a:t> </a:t>
                      </a:r>
                      <a:r>
                        <a:rPr lang="en-US" sz="1200" dirty="0">
                          <a:effectLst/>
                        </a:rPr>
                        <a:t>Key</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34680998"/>
                  </a:ext>
                </a:extLst>
              </a:tr>
              <a:tr h="160848">
                <a:tc>
                  <a:txBody>
                    <a:bodyPr/>
                    <a:lstStyle/>
                    <a:p>
                      <a:pPr marL="410845">
                        <a:lnSpc>
                          <a:spcPts val="1305"/>
                        </a:lnSpc>
                        <a:spcAft>
                          <a:spcPts val="0"/>
                        </a:spcAft>
                      </a:pPr>
                      <a:r>
                        <a:rPr lang="en-US" sz="1200">
                          <a:effectLst/>
                        </a:rPr>
                        <a:t>9.</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5"/>
                        </a:lnSpc>
                        <a:spcAft>
                          <a:spcPts val="0"/>
                        </a:spcAft>
                      </a:pPr>
                      <a:r>
                        <a:rPr lang="en-US" sz="1200">
                          <a:effectLst/>
                        </a:rPr>
                        <a:t>povno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5"/>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41935" marR="242570" algn="ctr">
                        <a:lnSpc>
                          <a:spcPts val="1305"/>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97349629"/>
                  </a:ext>
                </a:extLst>
              </a:tr>
              <a:tr h="178170">
                <a:tc>
                  <a:txBody>
                    <a:bodyPr/>
                    <a:lstStyle/>
                    <a:p>
                      <a:pPr marL="410845">
                        <a:lnSpc>
                          <a:spcPts val="1315"/>
                        </a:lnSpc>
                        <a:spcAft>
                          <a:spcPts val="0"/>
                        </a:spcAft>
                      </a:pPr>
                      <a:r>
                        <a:rPr lang="en-US" sz="1200" dirty="0">
                          <a:effectLst/>
                        </a:rPr>
                        <a:t>10.</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15"/>
                        </a:lnSpc>
                        <a:spcAft>
                          <a:spcPts val="0"/>
                        </a:spcAft>
                      </a:pPr>
                      <a:r>
                        <a:rPr lang="en-US" sz="1200">
                          <a:effectLst/>
                        </a:rPr>
                        <a:t>podate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1135" marR="187325" algn="ctr">
                        <a:lnSpc>
                          <a:spcPts val="1315"/>
                        </a:lnSpc>
                        <a:spcAft>
                          <a:spcPts val="0"/>
                        </a:spcAft>
                      </a:pPr>
                      <a:r>
                        <a:rPr lang="en-US" sz="1200">
                          <a:effectLst/>
                        </a:rPr>
                        <a:t>datetime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38866394"/>
                  </a:ext>
                </a:extLst>
              </a:tr>
              <a:tr h="178170">
                <a:tc>
                  <a:txBody>
                    <a:bodyPr/>
                    <a:lstStyle/>
                    <a:p>
                      <a:pPr marL="410845">
                        <a:lnSpc>
                          <a:spcPts val="1300"/>
                        </a:lnSpc>
                        <a:spcAft>
                          <a:spcPts val="0"/>
                        </a:spcAft>
                      </a:pPr>
                      <a:r>
                        <a:rPr lang="en-US" sz="1200" dirty="0">
                          <a:effectLst/>
                        </a:rPr>
                        <a:t>11.</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070" marR="50165" algn="ctr">
                        <a:lnSpc>
                          <a:spcPts val="1300"/>
                        </a:lnSpc>
                        <a:spcAft>
                          <a:spcPts val="0"/>
                        </a:spcAft>
                      </a:pPr>
                      <a:r>
                        <a:rPr lang="en-US" sz="1200">
                          <a:effectLst/>
                        </a:rPr>
                        <a:t>challcuminvno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varchar(20)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34728953"/>
                  </a:ext>
                </a:extLst>
              </a:tr>
              <a:tr h="178170">
                <a:tc>
                  <a:txBody>
                    <a:bodyPr/>
                    <a:lstStyle/>
                    <a:p>
                      <a:pPr marL="410845">
                        <a:lnSpc>
                          <a:spcPts val="1300"/>
                        </a:lnSpc>
                        <a:spcAft>
                          <a:spcPts val="0"/>
                        </a:spcAft>
                      </a:pPr>
                      <a:r>
                        <a:rPr lang="en-US" sz="1200">
                          <a:effectLst/>
                        </a:rPr>
                        <a:t>12.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1435" marR="50165" algn="ctr">
                        <a:lnSpc>
                          <a:spcPts val="1300"/>
                        </a:lnSpc>
                        <a:spcAft>
                          <a:spcPts val="0"/>
                        </a:spcAft>
                      </a:pPr>
                      <a:r>
                        <a:rPr lang="en-US" sz="1200" dirty="0">
                          <a:effectLst/>
                        </a:rPr>
                        <a:t>challcuminvdate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1135" marR="187325" algn="ctr">
                        <a:lnSpc>
                          <a:spcPts val="1300"/>
                        </a:lnSpc>
                        <a:spcAft>
                          <a:spcPts val="0"/>
                        </a:spcAft>
                      </a:pPr>
                      <a:r>
                        <a:rPr lang="en-US" sz="1200">
                          <a:effectLst/>
                        </a:rPr>
                        <a:t>datetime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67784797"/>
                  </a:ext>
                </a:extLst>
              </a:tr>
              <a:tr h="160890">
                <a:tc>
                  <a:txBody>
                    <a:bodyPr/>
                    <a:lstStyle/>
                    <a:p>
                      <a:pPr marL="410845">
                        <a:lnSpc>
                          <a:spcPts val="1315"/>
                        </a:lnSpc>
                        <a:spcAft>
                          <a:spcPts val="0"/>
                        </a:spcAft>
                      </a:pPr>
                      <a:r>
                        <a:rPr lang="en-US" sz="1200">
                          <a:effectLst/>
                        </a:rPr>
                        <a:t>13.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15"/>
                        </a:lnSpc>
                        <a:spcAft>
                          <a:spcPts val="0"/>
                        </a:spcAft>
                      </a:pPr>
                      <a:r>
                        <a:rPr lang="en-US" sz="1200" dirty="0">
                          <a:effectLst/>
                        </a:rPr>
                        <a:t>stcode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15"/>
                        </a:lnSpc>
                        <a:spcAft>
                          <a:spcPts val="0"/>
                        </a:spcAft>
                      </a:pPr>
                      <a:r>
                        <a:rPr lang="en-US" sz="1200">
                          <a:effectLst/>
                        </a:rPr>
                        <a:t>varchar(5)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241935" marR="242570" algn="ctr">
                        <a:lnSpc>
                          <a:spcPts val="1315"/>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988021596"/>
                  </a:ext>
                </a:extLst>
              </a:tr>
              <a:tr h="178170">
                <a:tc>
                  <a:txBody>
                    <a:bodyPr/>
                    <a:lstStyle/>
                    <a:p>
                      <a:pPr marL="410845">
                        <a:lnSpc>
                          <a:spcPts val="1300"/>
                        </a:lnSpc>
                        <a:spcAft>
                          <a:spcPts val="0"/>
                        </a:spcAft>
                      </a:pPr>
                      <a:r>
                        <a:rPr lang="en-US" sz="1200">
                          <a:effectLst/>
                        </a:rPr>
                        <a:t>14.</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200">
                          <a:effectLst/>
                        </a:rPr>
                        <a:t>discamt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dirty="0">
                          <a:effectLst/>
                        </a:rPr>
                        <a:t>numeric(18,</a:t>
                      </a:r>
                      <a:r>
                        <a:rPr lang="en-US" sz="1200" spc="-20" dirty="0">
                          <a:effectLst/>
                        </a:rPr>
                        <a:t> </a:t>
                      </a:r>
                      <a:r>
                        <a:rPr lang="en-US" sz="1200" dirty="0">
                          <a:effectLst/>
                        </a:rPr>
                        <a:t>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65921406"/>
                  </a:ext>
                </a:extLst>
              </a:tr>
              <a:tr h="178170">
                <a:tc>
                  <a:txBody>
                    <a:bodyPr/>
                    <a:lstStyle/>
                    <a:p>
                      <a:pPr marL="410845">
                        <a:lnSpc>
                          <a:spcPts val="1315"/>
                        </a:lnSpc>
                        <a:spcAft>
                          <a:spcPts val="0"/>
                        </a:spcAft>
                      </a:pPr>
                      <a:r>
                        <a:rPr lang="en-US" sz="1200">
                          <a:effectLst/>
                        </a:rPr>
                        <a:t>15.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15"/>
                        </a:lnSpc>
                        <a:spcAft>
                          <a:spcPts val="0"/>
                        </a:spcAft>
                      </a:pPr>
                      <a:r>
                        <a:rPr lang="en-US" sz="1200">
                          <a:effectLst/>
                        </a:rPr>
                        <a:t>packamt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dirty="0">
                          <a:effectLst/>
                        </a:rPr>
                        <a:t>numeric(18,</a:t>
                      </a:r>
                      <a:r>
                        <a:rPr lang="en-US" sz="1200" spc="-20" dirty="0">
                          <a:effectLst/>
                        </a:rPr>
                        <a:t> </a:t>
                      </a:r>
                      <a:r>
                        <a:rPr lang="en-US" sz="1200" dirty="0">
                          <a:effectLst/>
                        </a:rPr>
                        <a:t>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14253322"/>
                  </a:ext>
                </a:extLst>
              </a:tr>
              <a:tr h="178170">
                <a:tc>
                  <a:txBody>
                    <a:bodyPr/>
                    <a:lstStyle/>
                    <a:p>
                      <a:pPr marL="410845">
                        <a:lnSpc>
                          <a:spcPts val="1300"/>
                        </a:lnSpc>
                        <a:spcAft>
                          <a:spcPts val="0"/>
                        </a:spcAft>
                      </a:pPr>
                      <a:r>
                        <a:rPr lang="en-US" sz="1200">
                          <a:effectLst/>
                        </a:rPr>
                        <a:t>16.</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49530" algn="ctr">
                        <a:lnSpc>
                          <a:spcPts val="1300"/>
                        </a:lnSpc>
                        <a:spcAft>
                          <a:spcPts val="0"/>
                        </a:spcAft>
                      </a:pPr>
                      <a:r>
                        <a:rPr lang="en-US" sz="1200">
                          <a:effectLst/>
                        </a:rPr>
                        <a:t>exper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1660997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901598064"/>
              </p:ext>
            </p:extLst>
          </p:nvPr>
        </p:nvGraphicFramePr>
        <p:xfrm>
          <a:off x="1920104" y="4081830"/>
          <a:ext cx="6832010" cy="2560320"/>
        </p:xfrm>
        <a:graphic>
          <a:graphicData uri="http://schemas.openxmlformats.org/drawingml/2006/table">
            <a:tbl>
              <a:tblPr firstRow="1" firstCol="1" lastRow="1" lastCol="1" bandRow="1" bandCol="1">
                <a:tableStyleId>{5940675A-B579-460E-94D1-54222C63F5DA}</a:tableStyleId>
              </a:tblPr>
              <a:tblGrid>
                <a:gridCol w="1629507">
                  <a:extLst>
                    <a:ext uri="{9D8B030D-6E8A-4147-A177-3AD203B41FA5}">
                      <a16:colId xmlns:a16="http://schemas.microsoft.com/office/drawing/2014/main" val="3815935801"/>
                    </a:ext>
                  </a:extLst>
                </a:gridCol>
                <a:gridCol w="1844642">
                  <a:extLst>
                    <a:ext uri="{9D8B030D-6E8A-4147-A177-3AD203B41FA5}">
                      <a16:colId xmlns:a16="http://schemas.microsoft.com/office/drawing/2014/main" val="1244943159"/>
                    </a:ext>
                  </a:extLst>
                </a:gridCol>
                <a:gridCol w="1684019">
                  <a:extLst>
                    <a:ext uri="{9D8B030D-6E8A-4147-A177-3AD203B41FA5}">
                      <a16:colId xmlns:a16="http://schemas.microsoft.com/office/drawing/2014/main" val="4293532442"/>
                    </a:ext>
                  </a:extLst>
                </a:gridCol>
                <a:gridCol w="1673842">
                  <a:extLst>
                    <a:ext uri="{9D8B030D-6E8A-4147-A177-3AD203B41FA5}">
                      <a16:colId xmlns:a16="http://schemas.microsoft.com/office/drawing/2014/main" val="3220104672"/>
                    </a:ext>
                  </a:extLst>
                </a:gridCol>
              </a:tblGrid>
              <a:tr h="150508">
                <a:tc>
                  <a:txBody>
                    <a:bodyPr/>
                    <a:lstStyle/>
                    <a:p>
                      <a:pPr marL="410845">
                        <a:lnSpc>
                          <a:spcPts val="1300"/>
                        </a:lnSpc>
                        <a:spcAft>
                          <a:spcPts val="0"/>
                        </a:spcAft>
                      </a:pPr>
                      <a:r>
                        <a:rPr lang="en-US" sz="1200" dirty="0">
                          <a:effectLst/>
                        </a:rPr>
                        <a:t>17.</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705" marR="50165" algn="ctr">
                        <a:lnSpc>
                          <a:spcPts val="1300"/>
                        </a:lnSpc>
                        <a:spcAft>
                          <a:spcPts val="0"/>
                        </a:spcAft>
                      </a:pPr>
                      <a:r>
                        <a:rPr lang="en-US" sz="1200">
                          <a:effectLst/>
                        </a:rPr>
                        <a:t>exduty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numeric(18,</a:t>
                      </a:r>
                      <a:r>
                        <a:rPr lang="en-US" sz="1200" spc="-20">
                          <a:effectLst/>
                        </a:rPr>
                        <a:t> </a:t>
                      </a: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76937002"/>
                  </a:ext>
                </a:extLst>
              </a:tr>
              <a:tr h="150508">
                <a:tc>
                  <a:txBody>
                    <a:bodyPr/>
                    <a:lstStyle/>
                    <a:p>
                      <a:pPr marL="410845">
                        <a:lnSpc>
                          <a:spcPts val="1305"/>
                        </a:lnSpc>
                        <a:spcAft>
                          <a:spcPts val="0"/>
                        </a:spcAft>
                      </a:pPr>
                      <a:r>
                        <a:rPr lang="en-US" sz="1200" dirty="0">
                          <a:effectLst/>
                        </a:rPr>
                        <a:t>18.</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05"/>
                        </a:lnSpc>
                        <a:spcAft>
                          <a:spcPts val="0"/>
                        </a:spcAft>
                      </a:pPr>
                      <a:r>
                        <a:rPr lang="en-US" sz="1200">
                          <a:effectLst/>
                        </a:rPr>
                        <a:t>cessper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5"/>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25554399"/>
                  </a:ext>
                </a:extLst>
              </a:tr>
              <a:tr h="150508">
                <a:tc>
                  <a:txBody>
                    <a:bodyPr/>
                    <a:lstStyle/>
                    <a:p>
                      <a:pPr marL="410845">
                        <a:lnSpc>
                          <a:spcPts val="1315"/>
                        </a:lnSpc>
                        <a:spcAft>
                          <a:spcPts val="0"/>
                        </a:spcAft>
                      </a:pPr>
                      <a:r>
                        <a:rPr lang="en-US" sz="1200" dirty="0">
                          <a:effectLst/>
                        </a:rPr>
                        <a:t>19.</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15"/>
                        </a:lnSpc>
                        <a:spcAft>
                          <a:spcPts val="0"/>
                        </a:spcAft>
                      </a:pPr>
                      <a:r>
                        <a:rPr lang="en-US" sz="1200">
                          <a:effectLst/>
                        </a:rPr>
                        <a:t>cessamt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numeric(18,</a:t>
                      </a:r>
                      <a:r>
                        <a:rPr lang="en-US" sz="1200" spc="-20">
                          <a:effectLst/>
                        </a:rPr>
                        <a:t> </a:t>
                      </a: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53052897"/>
                  </a:ext>
                </a:extLst>
              </a:tr>
              <a:tr h="150508">
                <a:tc>
                  <a:txBody>
                    <a:bodyPr/>
                    <a:lstStyle/>
                    <a:p>
                      <a:pPr marL="410845">
                        <a:lnSpc>
                          <a:spcPts val="1300"/>
                        </a:lnSpc>
                        <a:spcAft>
                          <a:spcPts val="0"/>
                        </a:spcAft>
                      </a:pPr>
                      <a:r>
                        <a:rPr lang="en-US" sz="1200" dirty="0">
                          <a:effectLst/>
                        </a:rPr>
                        <a:t>20.</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49530" algn="ctr">
                        <a:lnSpc>
                          <a:spcPts val="1300"/>
                        </a:lnSpc>
                        <a:spcAft>
                          <a:spcPts val="0"/>
                        </a:spcAft>
                      </a:pPr>
                      <a:r>
                        <a:rPr lang="en-US" sz="1200">
                          <a:effectLst/>
                        </a:rPr>
                        <a:t>shecper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23339564"/>
                  </a:ext>
                </a:extLst>
              </a:tr>
              <a:tr h="150508">
                <a:tc>
                  <a:txBody>
                    <a:bodyPr/>
                    <a:lstStyle/>
                    <a:p>
                      <a:pPr marL="410845">
                        <a:lnSpc>
                          <a:spcPts val="1315"/>
                        </a:lnSpc>
                        <a:spcAft>
                          <a:spcPts val="0"/>
                        </a:spcAft>
                      </a:pPr>
                      <a:r>
                        <a:rPr lang="en-US" sz="1200" dirty="0">
                          <a:effectLst/>
                        </a:rPr>
                        <a:t>21.</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15"/>
                        </a:lnSpc>
                        <a:spcAft>
                          <a:spcPts val="0"/>
                        </a:spcAft>
                      </a:pPr>
                      <a:r>
                        <a:rPr lang="en-US" sz="1200">
                          <a:effectLst/>
                        </a:rPr>
                        <a:t>shecamt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numeric(18,</a:t>
                      </a:r>
                      <a:r>
                        <a:rPr lang="en-US" sz="1200" spc="-20">
                          <a:effectLst/>
                        </a:rPr>
                        <a:t> </a:t>
                      </a: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45315866"/>
                  </a:ext>
                </a:extLst>
              </a:tr>
              <a:tr h="150508">
                <a:tc>
                  <a:txBody>
                    <a:bodyPr/>
                    <a:lstStyle/>
                    <a:p>
                      <a:pPr marL="410845">
                        <a:lnSpc>
                          <a:spcPts val="1300"/>
                        </a:lnSpc>
                        <a:spcAft>
                          <a:spcPts val="0"/>
                        </a:spcAft>
                      </a:pPr>
                      <a:r>
                        <a:rPr lang="en-US" sz="1200" dirty="0">
                          <a:effectLst/>
                        </a:rPr>
                        <a:t>22.</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0"/>
                        </a:lnSpc>
                        <a:spcAft>
                          <a:spcPts val="0"/>
                        </a:spcAft>
                      </a:pPr>
                      <a:r>
                        <a:rPr lang="en-US" sz="1200">
                          <a:effectLst/>
                        </a:rPr>
                        <a:t>addexamt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numeric(18,</a:t>
                      </a:r>
                      <a:r>
                        <a:rPr lang="en-US" sz="1200" spc="-20">
                          <a:effectLst/>
                        </a:rPr>
                        <a:t> </a:t>
                      </a: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07582236"/>
                  </a:ext>
                </a:extLst>
              </a:tr>
              <a:tr h="150508">
                <a:tc>
                  <a:txBody>
                    <a:bodyPr/>
                    <a:lstStyle/>
                    <a:p>
                      <a:pPr marL="410845">
                        <a:lnSpc>
                          <a:spcPts val="1300"/>
                        </a:lnSpc>
                        <a:spcAft>
                          <a:spcPts val="0"/>
                        </a:spcAft>
                      </a:pPr>
                      <a:r>
                        <a:rPr lang="en-US" sz="1200" dirty="0">
                          <a:effectLst/>
                        </a:rPr>
                        <a:t>23.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0"/>
                        </a:lnSpc>
                        <a:spcAft>
                          <a:spcPts val="0"/>
                        </a:spcAft>
                      </a:pPr>
                      <a:r>
                        <a:rPr lang="en-US" sz="1200">
                          <a:effectLst/>
                        </a:rPr>
                        <a:t>addexper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16343395"/>
                  </a:ext>
                </a:extLst>
              </a:tr>
              <a:tr h="150508">
                <a:tc>
                  <a:txBody>
                    <a:bodyPr/>
                    <a:lstStyle/>
                    <a:p>
                      <a:pPr marL="410845">
                        <a:lnSpc>
                          <a:spcPts val="1315"/>
                        </a:lnSpc>
                        <a:spcAft>
                          <a:spcPts val="0"/>
                        </a:spcAft>
                      </a:pPr>
                      <a:r>
                        <a:rPr lang="en-US" sz="1200" dirty="0">
                          <a:effectLst/>
                        </a:rPr>
                        <a:t>24.</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15"/>
                        </a:lnSpc>
                        <a:spcAft>
                          <a:spcPts val="0"/>
                        </a:spcAft>
                      </a:pPr>
                      <a:r>
                        <a:rPr lang="en-US" sz="1200" dirty="0">
                          <a:effectLst/>
                        </a:rPr>
                        <a:t>nccdper</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15"/>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13623628"/>
                  </a:ext>
                </a:extLst>
              </a:tr>
              <a:tr h="150508">
                <a:tc>
                  <a:txBody>
                    <a:bodyPr/>
                    <a:lstStyle/>
                    <a:p>
                      <a:pPr marL="410845">
                        <a:lnSpc>
                          <a:spcPts val="1300"/>
                        </a:lnSpc>
                        <a:spcAft>
                          <a:spcPts val="0"/>
                        </a:spcAft>
                      </a:pPr>
                      <a:r>
                        <a:rPr lang="en-US" sz="1200">
                          <a:effectLst/>
                        </a:rPr>
                        <a:t>25.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00"/>
                        </a:lnSpc>
                        <a:spcAft>
                          <a:spcPts val="0"/>
                        </a:spcAft>
                      </a:pPr>
                      <a:r>
                        <a:rPr lang="en-US" sz="1200" dirty="0">
                          <a:effectLst/>
                        </a:rPr>
                        <a:t>nccdamt</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numeric(18,</a:t>
                      </a:r>
                      <a:r>
                        <a:rPr lang="en-US" sz="1200" spc="-20">
                          <a:effectLst/>
                        </a:rPr>
                        <a:t> </a:t>
                      </a: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41966025"/>
                  </a:ext>
                </a:extLst>
              </a:tr>
              <a:tr h="150508">
                <a:tc>
                  <a:txBody>
                    <a:bodyPr/>
                    <a:lstStyle/>
                    <a:p>
                      <a:pPr marL="410845">
                        <a:lnSpc>
                          <a:spcPts val="1315"/>
                        </a:lnSpc>
                        <a:spcAft>
                          <a:spcPts val="0"/>
                        </a:spcAft>
                      </a:pPr>
                      <a:r>
                        <a:rPr lang="en-US" sz="1200">
                          <a:effectLst/>
                        </a:rPr>
                        <a:t>26.</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15"/>
                        </a:lnSpc>
                        <a:spcAft>
                          <a:spcPts val="0"/>
                        </a:spcAft>
                      </a:pPr>
                      <a:r>
                        <a:rPr lang="en-US" sz="1200" dirty="0">
                          <a:effectLst/>
                        </a:rPr>
                        <a:t>vatamt</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numeric(18,</a:t>
                      </a:r>
                      <a:r>
                        <a:rPr lang="en-US" sz="1200" spc="-20">
                          <a:effectLst/>
                        </a:rPr>
                        <a:t> </a:t>
                      </a: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535788633"/>
                  </a:ext>
                </a:extLst>
              </a:tr>
              <a:tr h="150508">
                <a:tc>
                  <a:txBody>
                    <a:bodyPr/>
                    <a:lstStyle/>
                    <a:p>
                      <a:pPr marL="410845">
                        <a:lnSpc>
                          <a:spcPts val="1300"/>
                        </a:lnSpc>
                        <a:spcAft>
                          <a:spcPts val="0"/>
                        </a:spcAft>
                      </a:pPr>
                      <a:r>
                        <a:rPr lang="en-US" sz="1200">
                          <a:effectLst/>
                        </a:rPr>
                        <a:t>27.</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00"/>
                        </a:lnSpc>
                        <a:spcAft>
                          <a:spcPts val="0"/>
                        </a:spcAft>
                      </a:pPr>
                      <a:r>
                        <a:rPr lang="en-US" sz="1200" dirty="0">
                          <a:effectLst/>
                        </a:rPr>
                        <a:t>vatper</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71378204"/>
                  </a:ext>
                </a:extLst>
              </a:tr>
              <a:tr h="150508">
                <a:tc>
                  <a:txBody>
                    <a:bodyPr/>
                    <a:lstStyle/>
                    <a:p>
                      <a:pPr marL="410845">
                        <a:lnSpc>
                          <a:spcPts val="1300"/>
                        </a:lnSpc>
                        <a:spcAft>
                          <a:spcPts val="0"/>
                        </a:spcAft>
                      </a:pPr>
                      <a:r>
                        <a:rPr lang="en-US" sz="1200">
                          <a:effectLst/>
                        </a:rPr>
                        <a:t>28.</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200" dirty="0">
                          <a:effectLst/>
                        </a:rPr>
                        <a:t>servtaxper</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24711017"/>
                  </a:ext>
                </a:extLst>
              </a:tr>
              <a:tr h="150508">
                <a:tc>
                  <a:txBody>
                    <a:bodyPr/>
                    <a:lstStyle/>
                    <a:p>
                      <a:pPr marL="410845">
                        <a:lnSpc>
                          <a:spcPts val="1315"/>
                        </a:lnSpc>
                        <a:spcAft>
                          <a:spcPts val="0"/>
                        </a:spcAft>
                      </a:pPr>
                      <a:r>
                        <a:rPr lang="en-US" sz="1200">
                          <a:effectLst/>
                        </a:rPr>
                        <a:t>29.</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15"/>
                        </a:lnSpc>
                        <a:spcAft>
                          <a:spcPts val="0"/>
                        </a:spcAft>
                      </a:pPr>
                      <a:r>
                        <a:rPr lang="en-US" sz="1200" dirty="0">
                          <a:effectLst/>
                        </a:rPr>
                        <a:t>servtaxamt</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dirty="0">
                          <a:effectLst/>
                        </a:rPr>
                        <a:t>numeric(18,</a:t>
                      </a:r>
                      <a:r>
                        <a:rPr lang="en-US" sz="1200" spc="-20" dirty="0">
                          <a:effectLst/>
                        </a:rPr>
                        <a:t> </a:t>
                      </a:r>
                      <a:r>
                        <a:rPr lang="en-US" sz="1200" dirty="0">
                          <a:effectLst/>
                        </a:rPr>
                        <a:t>5)</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60050856"/>
                  </a:ext>
                </a:extLst>
              </a:tr>
              <a:tr h="150508">
                <a:tc>
                  <a:txBody>
                    <a:bodyPr/>
                    <a:lstStyle/>
                    <a:p>
                      <a:pPr marL="410845">
                        <a:lnSpc>
                          <a:spcPts val="1300"/>
                        </a:lnSpc>
                        <a:spcAft>
                          <a:spcPts val="0"/>
                        </a:spcAft>
                      </a:pPr>
                      <a:r>
                        <a:rPr lang="en-US" sz="1200">
                          <a:effectLst/>
                        </a:rPr>
                        <a:t>30.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00"/>
                        </a:lnSpc>
                        <a:spcAft>
                          <a:spcPts val="0"/>
                        </a:spcAft>
                      </a:pPr>
                      <a:r>
                        <a:rPr lang="en-US" sz="1200">
                          <a:effectLst/>
                        </a:rPr>
                        <a:t>servtaxcessper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dirty="0">
                          <a:effectLst/>
                        </a:rPr>
                        <a:t>numeric(6,</a:t>
                      </a:r>
                      <a:r>
                        <a:rPr lang="en-US" sz="1200" spc="-20" dirty="0">
                          <a:effectLst/>
                        </a:rPr>
                        <a:t> </a:t>
                      </a:r>
                      <a:r>
                        <a:rPr lang="en-US" sz="1200" dirty="0">
                          <a:effectLst/>
                        </a:rPr>
                        <a:t>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13024297"/>
                  </a:ext>
                </a:extLst>
              </a:tr>
            </a:tbl>
          </a:graphicData>
        </a:graphic>
      </p:graphicFrame>
    </p:spTree>
    <p:extLst>
      <p:ext uri="{BB962C8B-B14F-4D97-AF65-F5344CB8AC3E}">
        <p14:creationId xmlns:p14="http://schemas.microsoft.com/office/powerpoint/2010/main" val="227375280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67820219"/>
              </p:ext>
            </p:extLst>
          </p:nvPr>
        </p:nvGraphicFramePr>
        <p:xfrm>
          <a:off x="2102948" y="520337"/>
          <a:ext cx="6322594" cy="6164580"/>
        </p:xfrm>
        <a:graphic>
          <a:graphicData uri="http://schemas.openxmlformats.org/drawingml/2006/table">
            <a:tbl>
              <a:tblPr firstRow="1" firstCol="1" lastRow="1" lastCol="1" bandRow="1" bandCol="1">
                <a:tableStyleId>{5940675A-B579-460E-94D1-54222C63F5DA}</a:tableStyleId>
              </a:tblPr>
              <a:tblGrid>
                <a:gridCol w="1508006">
                  <a:extLst>
                    <a:ext uri="{9D8B030D-6E8A-4147-A177-3AD203B41FA5}">
                      <a16:colId xmlns:a16="http://schemas.microsoft.com/office/drawing/2014/main" val="903388310"/>
                    </a:ext>
                  </a:extLst>
                </a:gridCol>
                <a:gridCol w="1707100">
                  <a:extLst>
                    <a:ext uri="{9D8B030D-6E8A-4147-A177-3AD203B41FA5}">
                      <a16:colId xmlns:a16="http://schemas.microsoft.com/office/drawing/2014/main" val="3625304593"/>
                    </a:ext>
                  </a:extLst>
                </a:gridCol>
                <a:gridCol w="1558452">
                  <a:extLst>
                    <a:ext uri="{9D8B030D-6E8A-4147-A177-3AD203B41FA5}">
                      <a16:colId xmlns:a16="http://schemas.microsoft.com/office/drawing/2014/main" val="2387211040"/>
                    </a:ext>
                  </a:extLst>
                </a:gridCol>
                <a:gridCol w="1549036">
                  <a:extLst>
                    <a:ext uri="{9D8B030D-6E8A-4147-A177-3AD203B41FA5}">
                      <a16:colId xmlns:a16="http://schemas.microsoft.com/office/drawing/2014/main" val="2932844591"/>
                    </a:ext>
                  </a:extLst>
                </a:gridCol>
              </a:tblGrid>
              <a:tr h="115210">
                <a:tc>
                  <a:txBody>
                    <a:bodyPr/>
                    <a:lstStyle/>
                    <a:p>
                      <a:pPr marL="410845">
                        <a:lnSpc>
                          <a:spcPts val="1315"/>
                        </a:lnSpc>
                        <a:spcAft>
                          <a:spcPts val="0"/>
                        </a:spcAft>
                      </a:pPr>
                      <a:r>
                        <a:rPr lang="en-US" sz="1200" dirty="0">
                          <a:effectLst/>
                        </a:rPr>
                        <a:t>31.</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15"/>
                        </a:lnSpc>
                        <a:spcAft>
                          <a:spcPts val="0"/>
                        </a:spcAft>
                      </a:pPr>
                      <a:r>
                        <a:rPr lang="en-US" sz="1200">
                          <a:effectLst/>
                        </a:rPr>
                        <a:t>servtaxcessamt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numeric(18,</a:t>
                      </a:r>
                      <a:r>
                        <a:rPr lang="en-US" sz="1200" spc="-20">
                          <a:effectLst/>
                        </a:rPr>
                        <a:t> </a:t>
                      </a: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97720389"/>
                  </a:ext>
                </a:extLst>
              </a:tr>
              <a:tr h="113989">
                <a:tc>
                  <a:txBody>
                    <a:bodyPr/>
                    <a:lstStyle/>
                    <a:p>
                      <a:pPr marL="410845">
                        <a:lnSpc>
                          <a:spcPts val="1300"/>
                        </a:lnSpc>
                        <a:spcAft>
                          <a:spcPts val="0"/>
                        </a:spcAft>
                      </a:pPr>
                      <a:r>
                        <a:rPr lang="en-US" sz="1200" dirty="0">
                          <a:effectLst/>
                        </a:rPr>
                        <a:t>32.</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200">
                          <a:effectLst/>
                        </a:rPr>
                        <a:t>totassval</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numeric(18,</a:t>
                      </a:r>
                      <a:r>
                        <a:rPr lang="en-US" sz="1200" spc="-20">
                          <a:effectLst/>
                        </a:rPr>
                        <a:t> </a:t>
                      </a:r>
                      <a:r>
                        <a:rPr lang="en-US" sz="1200">
                          <a:effectLst/>
                        </a:rPr>
                        <a:t>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30158243"/>
                  </a:ext>
                </a:extLst>
              </a:tr>
              <a:tr h="113989">
                <a:tc>
                  <a:txBody>
                    <a:bodyPr/>
                    <a:lstStyle/>
                    <a:p>
                      <a:pPr marL="410845">
                        <a:lnSpc>
                          <a:spcPts val="1300"/>
                        </a:lnSpc>
                        <a:spcAft>
                          <a:spcPts val="0"/>
                        </a:spcAft>
                      </a:pPr>
                      <a:r>
                        <a:rPr lang="en-US" sz="1200" dirty="0">
                          <a:effectLst/>
                        </a:rPr>
                        <a:t>33.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49530" algn="ctr">
                        <a:lnSpc>
                          <a:spcPts val="1300"/>
                        </a:lnSpc>
                        <a:spcAft>
                          <a:spcPts val="0"/>
                        </a:spcAft>
                      </a:pPr>
                      <a:r>
                        <a:rPr lang="en-US" sz="1200">
                          <a:effectLst/>
                        </a:rPr>
                        <a:t>autoinsp</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varchar(3)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94948978"/>
                  </a:ext>
                </a:extLst>
              </a:tr>
              <a:tr h="114803">
                <a:tc>
                  <a:txBody>
                    <a:bodyPr/>
                    <a:lstStyle/>
                    <a:p>
                      <a:pPr marL="410845">
                        <a:lnSpc>
                          <a:spcPts val="1315"/>
                        </a:lnSpc>
                        <a:spcAft>
                          <a:spcPts val="0"/>
                        </a:spcAft>
                      </a:pPr>
                      <a:r>
                        <a:rPr lang="en-US" sz="1200" dirty="0">
                          <a:effectLst/>
                        </a:rPr>
                        <a:t>34.</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15"/>
                        </a:lnSpc>
                        <a:spcAft>
                          <a:spcPts val="0"/>
                        </a:spcAft>
                      </a:pPr>
                      <a:r>
                        <a:rPr lang="en-US" sz="1200">
                          <a:effectLst/>
                        </a:rPr>
                        <a:t>inspflag</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15"/>
                        </a:lnSpc>
                        <a:spcAft>
                          <a:spcPts val="0"/>
                        </a:spcAft>
                      </a:pPr>
                      <a:r>
                        <a:rPr lang="en-US" sz="1200">
                          <a:effectLst/>
                        </a:rPr>
                        <a:t>varchar(1)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88157305"/>
                  </a:ext>
                </a:extLst>
              </a:tr>
              <a:tr h="113989">
                <a:tc>
                  <a:txBody>
                    <a:bodyPr/>
                    <a:lstStyle/>
                    <a:p>
                      <a:pPr marL="410845">
                        <a:lnSpc>
                          <a:spcPts val="1300"/>
                        </a:lnSpc>
                        <a:spcAft>
                          <a:spcPts val="0"/>
                        </a:spcAft>
                      </a:pPr>
                      <a:r>
                        <a:rPr lang="en-US" sz="1200">
                          <a:effectLst/>
                        </a:rPr>
                        <a:t>35.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070" marR="50165" algn="ctr">
                        <a:lnSpc>
                          <a:spcPts val="1300"/>
                        </a:lnSpc>
                        <a:spcAft>
                          <a:spcPts val="0"/>
                        </a:spcAft>
                      </a:pPr>
                      <a:r>
                        <a:rPr lang="en-US" sz="1200" dirty="0">
                          <a:effectLst/>
                        </a:rPr>
                        <a:t>modvatexper</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511923709"/>
                  </a:ext>
                </a:extLst>
              </a:tr>
              <a:tr h="114803">
                <a:tc>
                  <a:txBody>
                    <a:bodyPr/>
                    <a:lstStyle/>
                    <a:p>
                      <a:pPr marL="410845">
                        <a:lnSpc>
                          <a:spcPts val="1315"/>
                        </a:lnSpc>
                        <a:spcAft>
                          <a:spcPts val="0"/>
                        </a:spcAft>
                      </a:pPr>
                      <a:r>
                        <a:rPr lang="en-US" sz="1200">
                          <a:effectLst/>
                        </a:rPr>
                        <a:t>36.</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070" marR="50165" algn="ctr">
                        <a:lnSpc>
                          <a:spcPts val="1315"/>
                        </a:lnSpc>
                        <a:spcAft>
                          <a:spcPts val="0"/>
                        </a:spcAft>
                      </a:pPr>
                      <a:r>
                        <a:rPr lang="en-US" sz="1200" dirty="0">
                          <a:effectLst/>
                        </a:rPr>
                        <a:t>modvatexamt</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numeric(18,</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74133641"/>
                  </a:ext>
                </a:extLst>
              </a:tr>
              <a:tr h="113989">
                <a:tc>
                  <a:txBody>
                    <a:bodyPr/>
                    <a:lstStyle/>
                    <a:p>
                      <a:pPr marL="410845">
                        <a:lnSpc>
                          <a:spcPts val="1300"/>
                        </a:lnSpc>
                        <a:spcAft>
                          <a:spcPts val="0"/>
                        </a:spcAft>
                      </a:pPr>
                      <a:r>
                        <a:rPr lang="en-US" sz="1200">
                          <a:effectLst/>
                        </a:rPr>
                        <a:t>37.</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00"/>
                        </a:lnSpc>
                        <a:spcAft>
                          <a:spcPts val="0"/>
                        </a:spcAft>
                      </a:pPr>
                      <a:r>
                        <a:rPr lang="en-US" sz="1200" dirty="0">
                          <a:effectLst/>
                        </a:rPr>
                        <a:t>modvatcessper</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727658101"/>
                  </a:ext>
                </a:extLst>
              </a:tr>
              <a:tr h="113989">
                <a:tc>
                  <a:txBody>
                    <a:bodyPr/>
                    <a:lstStyle/>
                    <a:p>
                      <a:pPr marL="410845">
                        <a:lnSpc>
                          <a:spcPts val="1300"/>
                        </a:lnSpc>
                        <a:spcAft>
                          <a:spcPts val="0"/>
                        </a:spcAft>
                      </a:pPr>
                      <a:r>
                        <a:rPr lang="en-US" sz="1200">
                          <a:effectLst/>
                        </a:rPr>
                        <a:t>38.</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070" marR="50165" algn="ctr">
                        <a:lnSpc>
                          <a:spcPts val="1300"/>
                        </a:lnSpc>
                        <a:spcAft>
                          <a:spcPts val="0"/>
                        </a:spcAft>
                      </a:pPr>
                      <a:r>
                        <a:rPr lang="en-US" sz="1200" dirty="0">
                          <a:effectLst/>
                        </a:rPr>
                        <a:t>modvatcessamt</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numeric(18,</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99779007"/>
                  </a:ext>
                </a:extLst>
              </a:tr>
              <a:tr h="114803">
                <a:tc>
                  <a:txBody>
                    <a:bodyPr/>
                    <a:lstStyle/>
                    <a:p>
                      <a:pPr marL="410845">
                        <a:lnSpc>
                          <a:spcPts val="1315"/>
                        </a:lnSpc>
                        <a:spcAft>
                          <a:spcPts val="0"/>
                        </a:spcAft>
                      </a:pPr>
                      <a:r>
                        <a:rPr lang="en-US" sz="1200">
                          <a:effectLst/>
                        </a:rPr>
                        <a:t>39.</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070" marR="50165" algn="ctr">
                        <a:lnSpc>
                          <a:spcPts val="1315"/>
                        </a:lnSpc>
                        <a:spcAft>
                          <a:spcPts val="0"/>
                        </a:spcAft>
                      </a:pPr>
                      <a:r>
                        <a:rPr lang="en-US" sz="1200" dirty="0">
                          <a:effectLst/>
                        </a:rPr>
                        <a:t>modvatshecper</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15"/>
                        </a:lnSpc>
                        <a:spcAft>
                          <a:spcPts val="0"/>
                        </a:spcAft>
                      </a:pPr>
                      <a:r>
                        <a:rPr lang="en-US" sz="1200">
                          <a:effectLst/>
                        </a:rPr>
                        <a:t>numeric(6,</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09155521"/>
                  </a:ext>
                </a:extLst>
              </a:tr>
              <a:tr h="113989">
                <a:tc>
                  <a:txBody>
                    <a:bodyPr/>
                    <a:lstStyle/>
                    <a:p>
                      <a:pPr marL="410845">
                        <a:lnSpc>
                          <a:spcPts val="1300"/>
                        </a:lnSpc>
                        <a:spcAft>
                          <a:spcPts val="0"/>
                        </a:spcAft>
                      </a:pPr>
                      <a:r>
                        <a:rPr lang="en-US" sz="1200">
                          <a:effectLst/>
                        </a:rPr>
                        <a:t>40.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070" marR="50165" algn="ctr">
                        <a:lnSpc>
                          <a:spcPts val="1300"/>
                        </a:lnSpc>
                        <a:spcAft>
                          <a:spcPts val="0"/>
                        </a:spcAft>
                      </a:pPr>
                      <a:r>
                        <a:rPr lang="en-US" sz="1200" dirty="0">
                          <a:effectLst/>
                        </a:rPr>
                        <a:t>modvatshecamt</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numeric(18,</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41253173"/>
                  </a:ext>
                </a:extLst>
              </a:tr>
              <a:tr h="114803">
                <a:tc>
                  <a:txBody>
                    <a:bodyPr/>
                    <a:lstStyle/>
                    <a:p>
                      <a:pPr marL="410845">
                        <a:lnSpc>
                          <a:spcPts val="1315"/>
                        </a:lnSpc>
                        <a:spcAft>
                          <a:spcPts val="0"/>
                        </a:spcAft>
                      </a:pPr>
                      <a:r>
                        <a:rPr lang="en-US" sz="1200">
                          <a:effectLst/>
                        </a:rPr>
                        <a:t>41.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15"/>
                        </a:lnSpc>
                        <a:spcAft>
                          <a:spcPts val="0"/>
                        </a:spcAft>
                      </a:pPr>
                      <a:r>
                        <a:rPr lang="en-US" sz="1200" dirty="0">
                          <a:effectLst/>
                        </a:rPr>
                        <a:t>totrecamt</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numeric(18,</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9134528"/>
                  </a:ext>
                </a:extLst>
              </a:tr>
              <a:tr h="113989">
                <a:tc>
                  <a:txBody>
                    <a:bodyPr/>
                    <a:lstStyle/>
                    <a:p>
                      <a:pPr marL="410845">
                        <a:lnSpc>
                          <a:spcPts val="1300"/>
                        </a:lnSpc>
                        <a:spcAft>
                          <a:spcPts val="0"/>
                        </a:spcAft>
                      </a:pPr>
                      <a:r>
                        <a:rPr lang="en-US" sz="1200">
                          <a:effectLst/>
                        </a:rPr>
                        <a:t>42.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1435" marR="50165" algn="ctr">
                        <a:lnSpc>
                          <a:spcPts val="1300"/>
                        </a:lnSpc>
                        <a:spcAft>
                          <a:spcPts val="0"/>
                        </a:spcAft>
                      </a:pPr>
                      <a:r>
                        <a:rPr lang="en-US" sz="1200" dirty="0">
                          <a:effectLst/>
                        </a:rPr>
                        <a:t>modvatlatdt</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varchar(3)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66421478"/>
                  </a:ext>
                </a:extLst>
              </a:tr>
              <a:tr h="113989">
                <a:tc>
                  <a:txBody>
                    <a:bodyPr/>
                    <a:lstStyle/>
                    <a:p>
                      <a:pPr marL="410845">
                        <a:lnSpc>
                          <a:spcPts val="1300"/>
                        </a:lnSpc>
                        <a:spcAft>
                          <a:spcPts val="0"/>
                        </a:spcAft>
                      </a:pPr>
                      <a:r>
                        <a:rPr lang="en-US" sz="1200">
                          <a:effectLst/>
                        </a:rPr>
                        <a:t>43.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200" dirty="0">
                          <a:effectLst/>
                        </a:rPr>
                        <a:t>remark</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varchar(200)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57773387"/>
                  </a:ext>
                </a:extLst>
              </a:tr>
              <a:tr h="115210">
                <a:tc>
                  <a:txBody>
                    <a:bodyPr/>
                    <a:lstStyle/>
                    <a:p>
                      <a:pPr marL="410845">
                        <a:lnSpc>
                          <a:spcPts val="1315"/>
                        </a:lnSpc>
                        <a:spcAft>
                          <a:spcPts val="0"/>
                        </a:spcAft>
                      </a:pPr>
                      <a:r>
                        <a:rPr lang="en-US" sz="1200">
                          <a:effectLst/>
                        </a:rPr>
                        <a:t>44.</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15"/>
                        </a:lnSpc>
                        <a:spcAft>
                          <a:spcPts val="0"/>
                        </a:spcAft>
                      </a:pPr>
                      <a:r>
                        <a:rPr lang="en-US" sz="1200">
                          <a:effectLst/>
                        </a:rPr>
                        <a:t>bpflag</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15"/>
                        </a:lnSpc>
                        <a:spcAft>
                          <a:spcPts val="0"/>
                        </a:spcAft>
                      </a:pPr>
                      <a:r>
                        <a:rPr lang="en-US" sz="1200">
                          <a:effectLst/>
                        </a:rPr>
                        <a:t>varchar(3)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78144529"/>
                  </a:ext>
                </a:extLst>
              </a:tr>
              <a:tr h="113989">
                <a:tc>
                  <a:txBody>
                    <a:bodyPr/>
                    <a:lstStyle/>
                    <a:p>
                      <a:pPr marL="410845">
                        <a:lnSpc>
                          <a:spcPts val="1300"/>
                        </a:lnSpc>
                        <a:spcAft>
                          <a:spcPts val="0"/>
                        </a:spcAft>
                      </a:pPr>
                      <a:r>
                        <a:rPr lang="en-US" sz="1200">
                          <a:effectLst/>
                        </a:rPr>
                        <a:t>45.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0"/>
                        </a:lnSpc>
                        <a:spcAft>
                          <a:spcPts val="0"/>
                        </a:spcAft>
                      </a:pPr>
                      <a:r>
                        <a:rPr lang="en-US" sz="1200" dirty="0">
                          <a:effectLst/>
                        </a:rPr>
                        <a:t>billvno</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93389719"/>
                  </a:ext>
                </a:extLst>
              </a:tr>
              <a:tr h="114803">
                <a:tc>
                  <a:txBody>
                    <a:bodyPr/>
                    <a:lstStyle/>
                    <a:p>
                      <a:pPr marL="410845">
                        <a:lnSpc>
                          <a:spcPts val="1315"/>
                        </a:lnSpc>
                        <a:spcAft>
                          <a:spcPts val="0"/>
                        </a:spcAft>
                      </a:pPr>
                      <a:r>
                        <a:rPr lang="en-US" sz="1200">
                          <a:effectLst/>
                        </a:rPr>
                        <a:t>46.</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15"/>
                        </a:lnSpc>
                        <a:spcAft>
                          <a:spcPts val="0"/>
                        </a:spcAft>
                      </a:pPr>
                      <a:r>
                        <a:rPr lang="en-US" sz="1200" dirty="0">
                          <a:effectLst/>
                        </a:rPr>
                        <a:t>suppname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varchar(200)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52007455"/>
                  </a:ext>
                </a:extLst>
              </a:tr>
              <a:tr h="113989">
                <a:tc>
                  <a:txBody>
                    <a:bodyPr/>
                    <a:lstStyle/>
                    <a:p>
                      <a:pPr marL="410845">
                        <a:lnSpc>
                          <a:spcPts val="1300"/>
                        </a:lnSpc>
                        <a:spcAft>
                          <a:spcPts val="0"/>
                        </a:spcAft>
                      </a:pPr>
                      <a:r>
                        <a:rPr lang="en-US" sz="1200">
                          <a:effectLst/>
                        </a:rPr>
                        <a:t>47.</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200" dirty="0">
                          <a:effectLst/>
                        </a:rPr>
                        <a:t>clicode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dirty="0">
                          <a:effectLst/>
                        </a:rPr>
                        <a:t>varchar(5)</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335915">
                        <a:lnSpc>
                          <a:spcPts val="1300"/>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342131851"/>
                  </a:ext>
                </a:extLst>
              </a:tr>
              <a:tr h="113989">
                <a:tc>
                  <a:txBody>
                    <a:bodyPr/>
                    <a:lstStyle/>
                    <a:p>
                      <a:pPr marL="410845">
                        <a:lnSpc>
                          <a:spcPts val="1300"/>
                        </a:lnSpc>
                        <a:spcAft>
                          <a:spcPts val="0"/>
                        </a:spcAft>
                      </a:pPr>
                      <a:r>
                        <a:rPr lang="en-US" sz="1200">
                          <a:effectLst/>
                        </a:rPr>
                        <a:t>48.</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200">
                          <a:effectLst/>
                        </a:rPr>
                        <a:t>divcode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dirty="0">
                          <a:effectLst/>
                        </a:rPr>
                        <a:t>varchar(5)</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335915">
                        <a:lnSpc>
                          <a:spcPts val="1300"/>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68901101"/>
                  </a:ext>
                </a:extLst>
              </a:tr>
              <a:tr h="114803">
                <a:tc>
                  <a:txBody>
                    <a:bodyPr/>
                    <a:lstStyle/>
                    <a:p>
                      <a:pPr marL="410845">
                        <a:lnSpc>
                          <a:spcPts val="1315"/>
                        </a:lnSpc>
                        <a:spcAft>
                          <a:spcPts val="0"/>
                        </a:spcAft>
                      </a:pPr>
                      <a:r>
                        <a:rPr lang="en-US" sz="1200">
                          <a:effectLst/>
                        </a:rPr>
                        <a:t>49.</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1435" marR="50165" algn="ctr">
                        <a:lnSpc>
                          <a:spcPts val="1315"/>
                        </a:lnSpc>
                        <a:spcAft>
                          <a:spcPts val="0"/>
                        </a:spcAft>
                      </a:pPr>
                      <a:r>
                        <a:rPr lang="en-US" sz="1200">
                          <a:effectLst/>
                        </a:rPr>
                        <a:t>loccode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15"/>
                        </a:lnSpc>
                        <a:spcAft>
                          <a:spcPts val="0"/>
                        </a:spcAft>
                      </a:pPr>
                      <a:r>
                        <a:rPr lang="en-US" sz="1200">
                          <a:effectLst/>
                        </a:rPr>
                        <a:t>varchar(5)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335915">
                        <a:lnSpc>
                          <a:spcPts val="1315"/>
                        </a:lnSpc>
                        <a:spcAft>
                          <a:spcPts val="0"/>
                        </a:spcAft>
                      </a:pPr>
                      <a:r>
                        <a:rPr lang="en-US" sz="1200">
                          <a:effectLst/>
                        </a:rPr>
                        <a:t>Foreign</a:t>
                      </a:r>
                      <a:r>
                        <a:rPr lang="en-US" sz="1200" spc="-15">
                          <a:effectLst/>
                        </a:rPr>
                        <a:t> </a:t>
                      </a:r>
                      <a:r>
                        <a:rPr lang="en-US" sz="1200">
                          <a:effectLst/>
                        </a:rPr>
                        <a:t>Key</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981603040"/>
                  </a:ext>
                </a:extLst>
              </a:tr>
              <a:tr h="113989">
                <a:tc>
                  <a:txBody>
                    <a:bodyPr/>
                    <a:lstStyle/>
                    <a:p>
                      <a:pPr marL="410845">
                        <a:lnSpc>
                          <a:spcPts val="1300"/>
                        </a:lnSpc>
                        <a:spcAft>
                          <a:spcPts val="0"/>
                        </a:spcAft>
                      </a:pPr>
                      <a:r>
                        <a:rPr lang="en-US" sz="1200">
                          <a:effectLst/>
                        </a:rPr>
                        <a:t>50.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705" marR="50165" algn="ctr">
                        <a:lnSpc>
                          <a:spcPts val="1300"/>
                        </a:lnSpc>
                        <a:spcAft>
                          <a:spcPts val="0"/>
                        </a:spcAft>
                      </a:pPr>
                      <a:r>
                        <a:rPr lang="en-US" sz="1200">
                          <a:effectLst/>
                        </a:rPr>
                        <a:t>userid</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2405" marR="187325" algn="ctr">
                        <a:lnSpc>
                          <a:spcPts val="1300"/>
                        </a:lnSpc>
                        <a:spcAft>
                          <a:spcPts val="0"/>
                        </a:spcAft>
                      </a:pPr>
                      <a:r>
                        <a:rPr lang="en-US" sz="1200" dirty="0">
                          <a:effectLst/>
                        </a:rPr>
                        <a:t>uniqueidentifier</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74331326"/>
                  </a:ext>
                </a:extLst>
              </a:tr>
              <a:tr h="114803">
                <a:tc>
                  <a:txBody>
                    <a:bodyPr/>
                    <a:lstStyle/>
                    <a:p>
                      <a:pPr marL="410845">
                        <a:lnSpc>
                          <a:spcPts val="1315"/>
                        </a:lnSpc>
                        <a:spcAft>
                          <a:spcPts val="0"/>
                        </a:spcAft>
                      </a:pPr>
                      <a:r>
                        <a:rPr lang="en-US" sz="1200">
                          <a:effectLst/>
                        </a:rPr>
                        <a:t>51.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15"/>
                        </a:lnSpc>
                        <a:spcAft>
                          <a:spcPts val="0"/>
                        </a:spcAft>
                      </a:pPr>
                      <a:r>
                        <a:rPr lang="en-US" sz="1200">
                          <a:effectLst/>
                        </a:rPr>
                        <a:t>sysdate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1135" marR="187325" algn="ctr">
                        <a:lnSpc>
                          <a:spcPts val="1315"/>
                        </a:lnSpc>
                        <a:spcAft>
                          <a:spcPts val="0"/>
                        </a:spcAft>
                      </a:pPr>
                      <a:r>
                        <a:rPr lang="en-US" sz="1200" dirty="0">
                          <a:effectLst/>
                        </a:rPr>
                        <a:t>datetime</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915353299"/>
                  </a:ext>
                </a:extLst>
              </a:tr>
              <a:tr h="113989">
                <a:tc>
                  <a:txBody>
                    <a:bodyPr/>
                    <a:lstStyle/>
                    <a:p>
                      <a:pPr marL="410845">
                        <a:lnSpc>
                          <a:spcPts val="1300"/>
                        </a:lnSpc>
                        <a:spcAft>
                          <a:spcPts val="0"/>
                        </a:spcAft>
                      </a:pPr>
                      <a:r>
                        <a:rPr lang="en-US" sz="1200">
                          <a:effectLst/>
                        </a:rPr>
                        <a:t>52.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00"/>
                        </a:lnSpc>
                        <a:spcAft>
                          <a:spcPts val="0"/>
                        </a:spcAft>
                      </a:pPr>
                      <a:r>
                        <a:rPr lang="en-US" sz="1200">
                          <a:effectLst/>
                        </a:rPr>
                        <a:t>other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dirty="0">
                          <a:effectLst/>
                        </a:rPr>
                        <a:t>numeric(18,</a:t>
                      </a:r>
                      <a:r>
                        <a:rPr lang="en-US" sz="1200" spc="-20" dirty="0">
                          <a:effectLst/>
                        </a:rPr>
                        <a:t> </a:t>
                      </a:r>
                      <a:r>
                        <a:rPr lang="en-US" sz="1200" dirty="0">
                          <a:effectLst/>
                        </a:rPr>
                        <a:t>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58352352"/>
                  </a:ext>
                </a:extLst>
              </a:tr>
              <a:tr h="113989">
                <a:tc>
                  <a:txBody>
                    <a:bodyPr/>
                    <a:lstStyle/>
                    <a:p>
                      <a:pPr marL="410845">
                        <a:lnSpc>
                          <a:spcPts val="1300"/>
                        </a:lnSpc>
                        <a:spcAft>
                          <a:spcPts val="0"/>
                        </a:spcAft>
                      </a:pPr>
                      <a:r>
                        <a:rPr lang="en-US" sz="1200">
                          <a:effectLst/>
                        </a:rPr>
                        <a:t>53.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200">
                          <a:effectLst/>
                        </a:rPr>
                        <a:t>rmrvno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dirty="0">
                          <a:effectLst/>
                        </a:rPr>
                        <a:t>varchar(10)</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89086511"/>
                  </a:ext>
                </a:extLst>
              </a:tr>
              <a:tr h="114803">
                <a:tc>
                  <a:txBody>
                    <a:bodyPr/>
                    <a:lstStyle/>
                    <a:p>
                      <a:pPr marL="410845">
                        <a:lnSpc>
                          <a:spcPts val="1315"/>
                        </a:lnSpc>
                        <a:spcAft>
                          <a:spcPts val="0"/>
                        </a:spcAft>
                      </a:pPr>
                      <a:r>
                        <a:rPr lang="en-US" sz="1200">
                          <a:effectLst/>
                        </a:rPr>
                        <a:t>54.</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15"/>
                        </a:lnSpc>
                        <a:spcAft>
                          <a:spcPts val="0"/>
                        </a:spcAft>
                      </a:pPr>
                      <a:r>
                        <a:rPr lang="en-US" sz="1200">
                          <a:effectLst/>
                        </a:rPr>
                        <a:t>customamt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dirty="0">
                          <a:effectLst/>
                        </a:rPr>
                        <a:t>numeric(18,</a:t>
                      </a:r>
                      <a:r>
                        <a:rPr lang="en-US" sz="1200" spc="-20" dirty="0">
                          <a:effectLst/>
                        </a:rPr>
                        <a:t> </a:t>
                      </a:r>
                      <a:r>
                        <a:rPr lang="en-US" sz="1200" dirty="0">
                          <a:effectLst/>
                        </a:rPr>
                        <a:t>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89177532"/>
                  </a:ext>
                </a:extLst>
              </a:tr>
              <a:tr h="113989">
                <a:tc>
                  <a:txBody>
                    <a:bodyPr/>
                    <a:lstStyle/>
                    <a:p>
                      <a:pPr marL="410845">
                        <a:lnSpc>
                          <a:spcPts val="1300"/>
                        </a:lnSpc>
                        <a:spcAft>
                          <a:spcPts val="0"/>
                        </a:spcAft>
                      </a:pPr>
                      <a:r>
                        <a:rPr lang="en-US" sz="1200">
                          <a:effectLst/>
                        </a:rPr>
                        <a:t>55.</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00"/>
                        </a:lnSpc>
                        <a:spcAft>
                          <a:spcPts val="0"/>
                        </a:spcAft>
                      </a:pPr>
                      <a:r>
                        <a:rPr lang="en-US" sz="1200">
                          <a:effectLst/>
                        </a:rPr>
                        <a:t>customper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dirty="0">
                          <a:effectLst/>
                        </a:rPr>
                        <a:t>numeric(18,</a:t>
                      </a:r>
                      <a:r>
                        <a:rPr lang="en-US" sz="1200" spc="-20" dirty="0">
                          <a:effectLst/>
                        </a:rPr>
                        <a:t> </a:t>
                      </a:r>
                      <a:r>
                        <a:rPr lang="en-US" sz="1200" dirty="0">
                          <a:effectLst/>
                        </a:rPr>
                        <a:t>3)</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31399361"/>
                  </a:ext>
                </a:extLst>
              </a:tr>
              <a:tr h="113989">
                <a:tc>
                  <a:txBody>
                    <a:bodyPr/>
                    <a:lstStyle/>
                    <a:p>
                      <a:pPr marL="410845">
                        <a:lnSpc>
                          <a:spcPts val="1305"/>
                        </a:lnSpc>
                        <a:spcAft>
                          <a:spcPts val="0"/>
                        </a:spcAft>
                      </a:pPr>
                      <a:r>
                        <a:rPr lang="en-US" sz="1200">
                          <a:effectLst/>
                        </a:rPr>
                        <a:t>56.</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05"/>
                        </a:lnSpc>
                        <a:spcAft>
                          <a:spcPts val="0"/>
                        </a:spcAft>
                      </a:pPr>
                      <a:r>
                        <a:rPr lang="en-US" sz="1200">
                          <a:effectLst/>
                        </a:rPr>
                        <a:t>modvataddexper</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5"/>
                        </a:lnSpc>
                        <a:spcAft>
                          <a:spcPts val="0"/>
                        </a:spcAft>
                      </a:pPr>
                      <a:r>
                        <a:rPr lang="en-US" sz="1200">
                          <a:effectLst/>
                        </a:rPr>
                        <a:t>numeric(18,</a:t>
                      </a:r>
                      <a:r>
                        <a:rPr lang="en-US" sz="1200" spc="-20">
                          <a:effectLst/>
                        </a:rPr>
                        <a:t> </a:t>
                      </a:r>
                      <a:r>
                        <a:rPr lang="en-US" sz="1200">
                          <a:effectLst/>
                        </a:rPr>
                        <a:t>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9280256"/>
                  </a:ext>
                </a:extLst>
              </a:tr>
              <a:tr h="113174">
                <a:tc>
                  <a:txBody>
                    <a:bodyPr/>
                    <a:lstStyle/>
                    <a:p>
                      <a:pPr marL="410845">
                        <a:lnSpc>
                          <a:spcPts val="1290"/>
                        </a:lnSpc>
                        <a:spcAft>
                          <a:spcPts val="0"/>
                        </a:spcAft>
                      </a:pPr>
                      <a:r>
                        <a:rPr lang="en-US" sz="1200">
                          <a:effectLst/>
                        </a:rPr>
                        <a:t>57.</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2070" marR="50165" algn="ctr">
                        <a:lnSpc>
                          <a:spcPts val="1290"/>
                        </a:lnSpc>
                        <a:spcAft>
                          <a:spcPts val="0"/>
                        </a:spcAft>
                      </a:pPr>
                      <a:r>
                        <a:rPr lang="en-US" sz="1200">
                          <a:effectLst/>
                        </a:rPr>
                        <a:t>modvataddexamt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290"/>
                        </a:lnSpc>
                        <a:spcAft>
                          <a:spcPts val="0"/>
                        </a:spcAft>
                      </a:pPr>
                      <a:r>
                        <a:rPr lang="en-US" sz="1200">
                          <a:effectLst/>
                        </a:rPr>
                        <a:t>numeric(18,</a:t>
                      </a:r>
                      <a:r>
                        <a:rPr lang="en-US" sz="1200" spc="-20">
                          <a:effectLst/>
                        </a:rPr>
                        <a:t> </a:t>
                      </a:r>
                      <a:r>
                        <a:rPr lang="en-US" sz="1200">
                          <a:effectLst/>
                        </a:rPr>
                        <a:t>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087988485"/>
                  </a:ext>
                </a:extLst>
              </a:tr>
              <a:tr h="113989">
                <a:tc>
                  <a:txBody>
                    <a:bodyPr/>
                    <a:lstStyle/>
                    <a:p>
                      <a:pPr marL="410845">
                        <a:lnSpc>
                          <a:spcPts val="1300"/>
                        </a:lnSpc>
                        <a:spcAft>
                          <a:spcPts val="0"/>
                        </a:spcAft>
                      </a:pPr>
                      <a:r>
                        <a:rPr lang="en-US" sz="1200">
                          <a:effectLst/>
                        </a:rPr>
                        <a:t>58.</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00"/>
                        </a:lnSpc>
                        <a:spcAft>
                          <a:spcPts val="0"/>
                        </a:spcAft>
                      </a:pPr>
                      <a:r>
                        <a:rPr lang="en-US" sz="1200">
                          <a:effectLst/>
                        </a:rPr>
                        <a:t>octroi</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numeric(18,</a:t>
                      </a:r>
                      <a:r>
                        <a:rPr lang="en-US" sz="1200" spc="-20">
                          <a:effectLst/>
                        </a:rPr>
                        <a:t> </a:t>
                      </a:r>
                      <a:r>
                        <a:rPr lang="en-US" sz="1200">
                          <a:effectLst/>
                        </a:rPr>
                        <a:t>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72348579"/>
                  </a:ext>
                </a:extLst>
              </a:tr>
              <a:tr h="114803">
                <a:tc>
                  <a:txBody>
                    <a:bodyPr/>
                    <a:lstStyle/>
                    <a:p>
                      <a:pPr marL="410845">
                        <a:lnSpc>
                          <a:spcPts val="1315"/>
                        </a:lnSpc>
                        <a:spcAft>
                          <a:spcPts val="0"/>
                        </a:spcAft>
                      </a:pPr>
                      <a:r>
                        <a:rPr lang="en-US" sz="1200">
                          <a:effectLst/>
                        </a:rPr>
                        <a:t>59.</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15"/>
                        </a:lnSpc>
                        <a:spcAft>
                          <a:spcPts val="0"/>
                        </a:spcAft>
                      </a:pPr>
                      <a:r>
                        <a:rPr lang="en-US" sz="1200">
                          <a:effectLst/>
                        </a:rPr>
                        <a:t>freightamt</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numeric(18,</a:t>
                      </a:r>
                      <a:r>
                        <a:rPr lang="en-US" sz="1200" spc="-20">
                          <a:effectLst/>
                        </a:rPr>
                        <a:t> </a:t>
                      </a:r>
                      <a:r>
                        <a:rPr lang="en-US" sz="1200">
                          <a:effectLst/>
                        </a:rPr>
                        <a:t>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a:effectLst/>
                        </a:rPr>
                        <a:t> </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771840072"/>
                  </a:ext>
                </a:extLst>
              </a:tr>
              <a:tr h="113989">
                <a:tc>
                  <a:txBody>
                    <a:bodyPr/>
                    <a:lstStyle/>
                    <a:p>
                      <a:pPr marL="410845">
                        <a:lnSpc>
                          <a:spcPts val="1300"/>
                        </a:lnSpc>
                        <a:spcAft>
                          <a:spcPts val="0"/>
                        </a:spcAft>
                      </a:pPr>
                      <a:r>
                        <a:rPr lang="en-US" sz="1200">
                          <a:effectLst/>
                        </a:rPr>
                        <a:t>60.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49530" algn="ctr">
                        <a:lnSpc>
                          <a:spcPts val="1300"/>
                        </a:lnSpc>
                        <a:spcAft>
                          <a:spcPts val="0"/>
                        </a:spcAft>
                      </a:pPr>
                      <a:r>
                        <a:rPr lang="en-US" sz="1200">
                          <a:effectLst/>
                        </a:rPr>
                        <a:t>status0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varchar(1)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42537274"/>
                  </a:ext>
                </a:extLst>
              </a:tr>
              <a:tr h="114803">
                <a:tc>
                  <a:txBody>
                    <a:bodyPr/>
                    <a:lstStyle/>
                    <a:p>
                      <a:pPr marL="410845">
                        <a:lnSpc>
                          <a:spcPts val="1315"/>
                        </a:lnSpc>
                        <a:spcAft>
                          <a:spcPts val="0"/>
                        </a:spcAft>
                      </a:pPr>
                      <a:r>
                        <a:rPr lang="en-US" sz="1200">
                          <a:effectLst/>
                        </a:rPr>
                        <a:t>61.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49530" algn="ctr">
                        <a:lnSpc>
                          <a:spcPts val="1315"/>
                        </a:lnSpc>
                        <a:spcAft>
                          <a:spcPts val="0"/>
                        </a:spcAft>
                      </a:pPr>
                      <a:r>
                        <a:rPr lang="en-US" sz="1200">
                          <a:effectLst/>
                        </a:rPr>
                        <a:t>status1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15"/>
                        </a:lnSpc>
                        <a:spcAft>
                          <a:spcPts val="0"/>
                        </a:spcAft>
                      </a:pPr>
                      <a:r>
                        <a:rPr lang="en-US" sz="1200">
                          <a:effectLst/>
                        </a:rPr>
                        <a:t>varchar(1)</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119905743"/>
                  </a:ext>
                </a:extLst>
              </a:tr>
              <a:tr h="113989">
                <a:tc>
                  <a:txBody>
                    <a:bodyPr/>
                    <a:lstStyle/>
                    <a:p>
                      <a:pPr marL="410845">
                        <a:lnSpc>
                          <a:spcPts val="1300"/>
                        </a:lnSpc>
                        <a:spcAft>
                          <a:spcPts val="0"/>
                        </a:spcAft>
                      </a:pPr>
                      <a:r>
                        <a:rPr lang="en-US" sz="1200">
                          <a:effectLst/>
                        </a:rPr>
                        <a:t>62.</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00"/>
                        </a:lnSpc>
                        <a:spcAft>
                          <a:spcPts val="0"/>
                        </a:spcAft>
                      </a:pPr>
                      <a:r>
                        <a:rPr lang="en-US" sz="1200">
                          <a:effectLst/>
                        </a:rPr>
                        <a:t>amendno</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8595" marR="187325" algn="ctr">
                        <a:lnSpc>
                          <a:spcPts val="1300"/>
                        </a:lnSpc>
                        <a:spcAft>
                          <a:spcPts val="0"/>
                        </a:spcAft>
                      </a:pPr>
                      <a:r>
                        <a:rPr lang="en-US" sz="1200">
                          <a:effectLst/>
                        </a:rPr>
                        <a:t>varchar(3)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58144637"/>
                  </a:ext>
                </a:extLst>
              </a:tr>
              <a:tr h="113989">
                <a:tc>
                  <a:txBody>
                    <a:bodyPr/>
                    <a:lstStyle/>
                    <a:p>
                      <a:pPr marL="410845">
                        <a:lnSpc>
                          <a:spcPts val="1300"/>
                        </a:lnSpc>
                        <a:spcAft>
                          <a:spcPts val="0"/>
                        </a:spcAft>
                      </a:pPr>
                      <a:r>
                        <a:rPr lang="en-US" sz="1200">
                          <a:effectLst/>
                        </a:rPr>
                        <a:t>63.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0"/>
                        </a:lnSpc>
                        <a:spcAft>
                          <a:spcPts val="0"/>
                        </a:spcAft>
                      </a:pPr>
                      <a:r>
                        <a:rPr lang="en-US" sz="1200">
                          <a:effectLst/>
                        </a:rPr>
                        <a:t>freightbeforetax</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200">
                          <a:effectLst/>
                        </a:rPr>
                        <a:t>numeric(18,</a:t>
                      </a:r>
                      <a:r>
                        <a:rPr lang="en-US" sz="1200" spc="-20">
                          <a:effectLst/>
                        </a:rPr>
                        <a:t> </a:t>
                      </a:r>
                      <a:r>
                        <a:rPr lang="en-US" sz="1200">
                          <a:effectLst/>
                        </a:rPr>
                        <a:t>3)</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035095584"/>
                  </a:ext>
                </a:extLst>
              </a:tr>
              <a:tr h="114803">
                <a:tc>
                  <a:txBody>
                    <a:bodyPr/>
                    <a:lstStyle/>
                    <a:p>
                      <a:pPr marL="410845">
                        <a:lnSpc>
                          <a:spcPts val="1315"/>
                        </a:lnSpc>
                        <a:spcAft>
                          <a:spcPts val="0"/>
                        </a:spcAft>
                      </a:pPr>
                      <a:r>
                        <a:rPr lang="en-US" sz="1200">
                          <a:effectLst/>
                        </a:rPr>
                        <a:t>64.</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1435" marR="50165" algn="ctr">
                        <a:lnSpc>
                          <a:spcPts val="1315"/>
                        </a:lnSpc>
                        <a:spcAft>
                          <a:spcPts val="0"/>
                        </a:spcAft>
                      </a:pPr>
                      <a:r>
                        <a:rPr lang="en-US" sz="1200">
                          <a:effectLst/>
                        </a:rPr>
                        <a:t>mfgpcode</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200">
                          <a:effectLst/>
                        </a:rPr>
                        <a:t>varchar(10)</a:t>
                      </a:r>
                      <a:endParaRPr lang="en-IN" sz="12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200" dirty="0">
                          <a:effectLst/>
                        </a:rPr>
                        <a:t> </a:t>
                      </a:r>
                      <a:endParaRPr lang="en-IN" sz="12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15948222"/>
                  </a:ext>
                </a:extLst>
              </a:tr>
            </a:tbl>
          </a:graphicData>
        </a:graphic>
      </p:graphicFrame>
      <p:sp>
        <p:nvSpPr>
          <p:cNvPr id="4" name="Rectangle 1"/>
          <p:cNvSpPr>
            <a:spLocks noChangeArrowheads="1"/>
          </p:cNvSpPr>
          <p:nvPr/>
        </p:nvSpPr>
        <p:spPr bwMode="auto">
          <a:xfrm>
            <a:off x="4062413" y="3541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altLang="en-US"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43309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38420648"/>
              </p:ext>
            </p:extLst>
          </p:nvPr>
        </p:nvGraphicFramePr>
        <p:xfrm>
          <a:off x="2935728" y="318661"/>
          <a:ext cx="7081108" cy="5832761"/>
        </p:xfrm>
        <a:graphic>
          <a:graphicData uri="http://schemas.openxmlformats.org/drawingml/2006/table">
            <a:tbl>
              <a:tblPr firstRow="1" firstCol="1" lastRow="1" lastCol="1" bandRow="1" bandCol="1">
                <a:tableStyleId>{5940675A-B579-460E-94D1-54222C63F5DA}</a:tableStyleId>
              </a:tblPr>
              <a:tblGrid>
                <a:gridCol w="800969">
                  <a:extLst>
                    <a:ext uri="{9D8B030D-6E8A-4147-A177-3AD203B41FA5}">
                      <a16:colId xmlns:a16="http://schemas.microsoft.com/office/drawing/2014/main" val="828100228"/>
                    </a:ext>
                  </a:extLst>
                </a:gridCol>
                <a:gridCol w="2388778">
                  <a:extLst>
                    <a:ext uri="{9D8B030D-6E8A-4147-A177-3AD203B41FA5}">
                      <a16:colId xmlns:a16="http://schemas.microsoft.com/office/drawing/2014/main" val="2467793485"/>
                    </a:ext>
                  </a:extLst>
                </a:gridCol>
                <a:gridCol w="1870802">
                  <a:extLst>
                    <a:ext uri="{9D8B030D-6E8A-4147-A177-3AD203B41FA5}">
                      <a16:colId xmlns:a16="http://schemas.microsoft.com/office/drawing/2014/main" val="3230657041"/>
                    </a:ext>
                  </a:extLst>
                </a:gridCol>
                <a:gridCol w="2020559">
                  <a:extLst>
                    <a:ext uri="{9D8B030D-6E8A-4147-A177-3AD203B41FA5}">
                      <a16:colId xmlns:a16="http://schemas.microsoft.com/office/drawing/2014/main" val="2036508852"/>
                    </a:ext>
                  </a:extLst>
                </a:gridCol>
              </a:tblGrid>
              <a:tr h="249929">
                <a:tc>
                  <a:txBody>
                    <a:bodyPr/>
                    <a:lstStyle/>
                    <a:p>
                      <a:pPr marL="410845">
                        <a:lnSpc>
                          <a:spcPts val="1300"/>
                        </a:lnSpc>
                        <a:spcAft>
                          <a:spcPts val="0"/>
                        </a:spcAft>
                      </a:pPr>
                      <a:r>
                        <a:rPr lang="en-US" sz="1400">
                          <a:effectLst/>
                        </a:rPr>
                        <a:t>65.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00"/>
                        </a:lnSpc>
                        <a:spcAft>
                          <a:spcPts val="0"/>
                        </a:spcAft>
                      </a:pPr>
                      <a:r>
                        <a:rPr lang="en-US" sz="1400">
                          <a:effectLst/>
                        </a:rPr>
                        <a:t>invno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1151527"/>
                  </a:ext>
                </a:extLst>
              </a:tr>
              <a:tr h="249929">
                <a:tc>
                  <a:txBody>
                    <a:bodyPr/>
                    <a:lstStyle/>
                    <a:p>
                      <a:pPr marL="410845">
                        <a:lnSpc>
                          <a:spcPts val="1305"/>
                        </a:lnSpc>
                        <a:spcAft>
                          <a:spcPts val="0"/>
                        </a:spcAft>
                      </a:pPr>
                      <a:r>
                        <a:rPr lang="en-US" sz="1400">
                          <a:effectLst/>
                        </a:rPr>
                        <a:t>66.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5"/>
                        </a:lnSpc>
                        <a:spcAft>
                          <a:spcPts val="0"/>
                        </a:spcAft>
                      </a:pPr>
                      <a:r>
                        <a:rPr lang="en-US" sz="1400">
                          <a:effectLst/>
                        </a:rPr>
                        <a:t>octno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5"/>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4230877306"/>
                  </a:ext>
                </a:extLst>
              </a:tr>
              <a:tr h="249929">
                <a:tc>
                  <a:txBody>
                    <a:bodyPr/>
                    <a:lstStyle/>
                    <a:p>
                      <a:pPr marL="410845">
                        <a:lnSpc>
                          <a:spcPts val="1315"/>
                        </a:lnSpc>
                        <a:spcAft>
                          <a:spcPts val="0"/>
                        </a:spcAft>
                      </a:pPr>
                      <a:r>
                        <a:rPr lang="en-US" sz="1400">
                          <a:effectLst/>
                        </a:rPr>
                        <a:t>67.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15"/>
                        </a:lnSpc>
                        <a:spcAft>
                          <a:spcPts val="0"/>
                        </a:spcAft>
                      </a:pPr>
                      <a:r>
                        <a:rPr lang="en-US" sz="1400">
                          <a:effectLst/>
                        </a:rPr>
                        <a:t>slipno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400">
                          <a:effectLst/>
                        </a:rPr>
                        <a:t>varchar(20)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60780500"/>
                  </a:ext>
                </a:extLst>
              </a:tr>
              <a:tr h="249929">
                <a:tc>
                  <a:txBody>
                    <a:bodyPr/>
                    <a:lstStyle/>
                    <a:p>
                      <a:pPr marL="410845">
                        <a:lnSpc>
                          <a:spcPts val="1300"/>
                        </a:lnSpc>
                        <a:spcAft>
                          <a:spcPts val="0"/>
                        </a:spcAft>
                      </a:pPr>
                      <a:r>
                        <a:rPr lang="en-US" sz="1400">
                          <a:effectLst/>
                        </a:rPr>
                        <a:t>68.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00"/>
                        </a:lnSpc>
                        <a:spcAft>
                          <a:spcPts val="0"/>
                        </a:spcAft>
                      </a:pPr>
                      <a:r>
                        <a:rPr lang="en-US" sz="1400">
                          <a:effectLst/>
                        </a:rPr>
                        <a:t>slipdate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1135" marR="187325" algn="ctr">
                        <a:lnSpc>
                          <a:spcPts val="1300"/>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062942281"/>
                  </a:ext>
                </a:extLst>
              </a:tr>
              <a:tr h="249929">
                <a:tc>
                  <a:txBody>
                    <a:bodyPr/>
                    <a:lstStyle/>
                    <a:p>
                      <a:pPr marL="410845">
                        <a:lnSpc>
                          <a:spcPts val="1315"/>
                        </a:lnSpc>
                        <a:spcAft>
                          <a:spcPts val="0"/>
                        </a:spcAft>
                      </a:pPr>
                      <a:r>
                        <a:rPr lang="en-US" sz="1400">
                          <a:effectLst/>
                        </a:rPr>
                        <a:t>69.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15"/>
                        </a:lnSpc>
                        <a:spcAft>
                          <a:spcPts val="0"/>
                        </a:spcAft>
                      </a:pPr>
                      <a:r>
                        <a:rPr lang="en-US" sz="1400">
                          <a:effectLst/>
                        </a:rPr>
                        <a:t>invdate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1135" marR="187325" algn="ctr">
                        <a:lnSpc>
                          <a:spcPts val="1315"/>
                        </a:lnSpc>
                        <a:spcAft>
                          <a:spcPts val="0"/>
                        </a:spcAft>
                      </a:pPr>
                      <a:r>
                        <a:rPr lang="en-US" sz="1400">
                          <a:effectLst/>
                        </a:rPr>
                        <a:t>datetime</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2290482"/>
                  </a:ext>
                </a:extLst>
              </a:tr>
              <a:tr h="249929">
                <a:tc>
                  <a:txBody>
                    <a:bodyPr/>
                    <a:lstStyle/>
                    <a:p>
                      <a:pPr marL="410845">
                        <a:lnSpc>
                          <a:spcPts val="1300"/>
                        </a:lnSpc>
                        <a:spcAft>
                          <a:spcPts val="0"/>
                        </a:spcAft>
                      </a:pPr>
                      <a:r>
                        <a:rPr lang="en-US" sz="1400">
                          <a:effectLst/>
                        </a:rPr>
                        <a:t>70.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4610" marR="50165" algn="ctr">
                        <a:lnSpc>
                          <a:spcPts val="1300"/>
                        </a:lnSpc>
                        <a:spcAft>
                          <a:spcPts val="0"/>
                        </a:spcAft>
                      </a:pPr>
                      <a:r>
                        <a:rPr lang="en-US" sz="1400" dirty="0" err="1">
                          <a:effectLst/>
                        </a:rPr>
                        <a:t>insplan</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0500" marR="187325" algn="ctr">
                        <a:lnSpc>
                          <a:spcPts val="1300"/>
                        </a:lnSpc>
                        <a:spcAft>
                          <a:spcPts val="0"/>
                        </a:spcAft>
                      </a:pPr>
                      <a:r>
                        <a:rPr lang="en-US" sz="1400">
                          <a:effectLst/>
                        </a:rPr>
                        <a:t>varchar(MAX)</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650350270"/>
                  </a:ext>
                </a:extLst>
              </a:tr>
              <a:tr h="249929">
                <a:tc>
                  <a:txBody>
                    <a:bodyPr/>
                    <a:lstStyle/>
                    <a:p>
                      <a:pPr marL="410845">
                        <a:lnSpc>
                          <a:spcPts val="1300"/>
                        </a:lnSpc>
                        <a:spcAft>
                          <a:spcPts val="0"/>
                        </a:spcAft>
                      </a:pPr>
                      <a:r>
                        <a:rPr lang="en-US" sz="1400">
                          <a:effectLst/>
                        </a:rPr>
                        <a:t>71.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00"/>
                        </a:lnSpc>
                        <a:spcAft>
                          <a:spcPts val="0"/>
                        </a:spcAft>
                      </a:pPr>
                      <a:r>
                        <a:rPr lang="en-US" sz="1400">
                          <a:effectLst/>
                        </a:rPr>
                        <a:t>materialdesconchallan</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0500" marR="187325" algn="ctr">
                        <a:lnSpc>
                          <a:spcPts val="1300"/>
                        </a:lnSpc>
                        <a:spcAft>
                          <a:spcPts val="0"/>
                        </a:spcAft>
                      </a:pPr>
                      <a:r>
                        <a:rPr lang="en-US" sz="1400">
                          <a:effectLst/>
                        </a:rPr>
                        <a:t>varchar(MAX)</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39517699"/>
                  </a:ext>
                </a:extLst>
              </a:tr>
              <a:tr h="249929">
                <a:tc>
                  <a:txBody>
                    <a:bodyPr/>
                    <a:lstStyle/>
                    <a:p>
                      <a:pPr marL="410845">
                        <a:lnSpc>
                          <a:spcPts val="1315"/>
                        </a:lnSpc>
                        <a:spcAft>
                          <a:spcPts val="0"/>
                        </a:spcAft>
                      </a:pPr>
                      <a:r>
                        <a:rPr lang="en-US" sz="1400">
                          <a:effectLst/>
                        </a:rPr>
                        <a:t>72.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49530" algn="ctr">
                        <a:lnSpc>
                          <a:spcPts val="1315"/>
                        </a:lnSpc>
                        <a:spcAft>
                          <a:spcPts val="0"/>
                        </a:spcAft>
                      </a:pPr>
                      <a:r>
                        <a:rPr lang="en-US" sz="1400">
                          <a:effectLst/>
                        </a:rPr>
                        <a:t>suppliertcno</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0500" marR="187325" algn="ctr">
                        <a:lnSpc>
                          <a:spcPts val="1315"/>
                        </a:lnSpc>
                        <a:spcAft>
                          <a:spcPts val="0"/>
                        </a:spcAft>
                      </a:pPr>
                      <a:r>
                        <a:rPr lang="en-US" sz="1400">
                          <a:effectLst/>
                        </a:rPr>
                        <a:t>varchar(MAX)</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157894037"/>
                  </a:ext>
                </a:extLst>
              </a:tr>
              <a:tr h="249929">
                <a:tc>
                  <a:txBody>
                    <a:bodyPr/>
                    <a:lstStyle/>
                    <a:p>
                      <a:pPr marL="410845">
                        <a:lnSpc>
                          <a:spcPts val="1300"/>
                        </a:lnSpc>
                        <a:spcAft>
                          <a:spcPts val="0"/>
                        </a:spcAft>
                      </a:pPr>
                      <a:r>
                        <a:rPr lang="en-US" sz="1400" dirty="0">
                          <a:effectLst/>
                        </a:rPr>
                        <a:t>73.</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0"/>
                        </a:lnSpc>
                        <a:spcAft>
                          <a:spcPts val="0"/>
                        </a:spcAft>
                      </a:pPr>
                      <a:r>
                        <a:rPr lang="en-US" sz="1400">
                          <a:effectLst/>
                        </a:rPr>
                        <a:t>Modvatcopy</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0500" marR="187325" algn="ctr">
                        <a:lnSpc>
                          <a:spcPts val="1300"/>
                        </a:lnSpc>
                        <a:spcAft>
                          <a:spcPts val="0"/>
                        </a:spcAft>
                      </a:pPr>
                      <a:r>
                        <a:rPr lang="en-US" sz="1400">
                          <a:effectLst/>
                        </a:rPr>
                        <a:t>varchar(MAX)</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833908930"/>
                  </a:ext>
                </a:extLst>
              </a:tr>
              <a:tr h="249929">
                <a:tc>
                  <a:txBody>
                    <a:bodyPr/>
                    <a:lstStyle/>
                    <a:p>
                      <a:pPr marL="410845">
                        <a:lnSpc>
                          <a:spcPts val="1315"/>
                        </a:lnSpc>
                        <a:spcAft>
                          <a:spcPts val="0"/>
                        </a:spcAft>
                      </a:pPr>
                      <a:r>
                        <a:rPr lang="en-US" sz="1400">
                          <a:effectLst/>
                        </a:rPr>
                        <a:t>74.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15"/>
                        </a:lnSpc>
                        <a:spcAft>
                          <a:spcPts val="0"/>
                        </a:spcAft>
                      </a:pPr>
                      <a:r>
                        <a:rPr lang="en-US" sz="1400">
                          <a:effectLst/>
                        </a:rPr>
                        <a:t>diffwt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27803253"/>
                  </a:ext>
                </a:extLst>
              </a:tr>
              <a:tr h="249929">
                <a:tc>
                  <a:txBody>
                    <a:bodyPr/>
                    <a:lstStyle/>
                    <a:p>
                      <a:pPr marL="410845">
                        <a:lnSpc>
                          <a:spcPts val="1300"/>
                        </a:lnSpc>
                        <a:spcAft>
                          <a:spcPts val="0"/>
                        </a:spcAft>
                      </a:pPr>
                      <a:r>
                        <a:rPr lang="en-US" sz="1400">
                          <a:effectLst/>
                        </a:rPr>
                        <a:t>75.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0"/>
                        </a:lnSpc>
                        <a:spcAft>
                          <a:spcPts val="0"/>
                        </a:spcAft>
                      </a:pPr>
                      <a:r>
                        <a:rPr lang="en-US" sz="1400">
                          <a:effectLst/>
                        </a:rPr>
                        <a:t>isInput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91135" marR="187325" algn="ctr">
                        <a:lnSpc>
                          <a:spcPts val="1300"/>
                        </a:lnSpc>
                        <a:spcAft>
                          <a:spcPts val="0"/>
                        </a:spcAft>
                      </a:pPr>
                      <a:r>
                        <a:rPr lang="en-US" sz="1400">
                          <a:effectLst/>
                        </a:rPr>
                        <a:t>bit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420464130"/>
                  </a:ext>
                </a:extLst>
              </a:tr>
              <a:tr h="249929">
                <a:tc>
                  <a:txBody>
                    <a:bodyPr/>
                    <a:lstStyle/>
                    <a:p>
                      <a:pPr marL="410845">
                        <a:lnSpc>
                          <a:spcPts val="1300"/>
                        </a:lnSpc>
                        <a:spcAft>
                          <a:spcPts val="0"/>
                        </a:spcAft>
                      </a:pPr>
                      <a:r>
                        <a:rPr lang="en-US" sz="1400">
                          <a:effectLst/>
                        </a:rPr>
                        <a:t>76.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0"/>
                        </a:lnSpc>
                        <a:spcAft>
                          <a:spcPts val="0"/>
                        </a:spcAft>
                      </a:pPr>
                      <a:r>
                        <a:rPr lang="en-US" sz="1400">
                          <a:effectLst/>
                        </a:rPr>
                        <a:t>cgstper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17596271"/>
                  </a:ext>
                </a:extLst>
              </a:tr>
              <a:tr h="334323">
                <a:tc>
                  <a:txBody>
                    <a:bodyPr/>
                    <a:lstStyle/>
                    <a:p>
                      <a:pPr marL="410845">
                        <a:lnSpc>
                          <a:spcPts val="1315"/>
                        </a:lnSpc>
                        <a:spcAft>
                          <a:spcPts val="0"/>
                        </a:spcAft>
                      </a:pPr>
                      <a:r>
                        <a:rPr lang="en-US" sz="1400">
                          <a:effectLst/>
                        </a:rPr>
                        <a:t>77.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15"/>
                        </a:lnSpc>
                        <a:spcAft>
                          <a:spcPts val="0"/>
                        </a:spcAft>
                      </a:pPr>
                      <a:r>
                        <a:rPr lang="en-US" sz="1400">
                          <a:effectLst/>
                        </a:rPr>
                        <a:t>cgstamt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284152647"/>
                  </a:ext>
                </a:extLst>
              </a:tr>
              <a:tr h="249929">
                <a:tc>
                  <a:txBody>
                    <a:bodyPr/>
                    <a:lstStyle/>
                    <a:p>
                      <a:pPr marL="410845">
                        <a:lnSpc>
                          <a:spcPts val="1300"/>
                        </a:lnSpc>
                        <a:spcAft>
                          <a:spcPts val="0"/>
                        </a:spcAft>
                      </a:pPr>
                      <a:r>
                        <a:rPr lang="en-US" sz="1400">
                          <a:effectLst/>
                        </a:rPr>
                        <a:t>78.</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49530" algn="ctr">
                        <a:lnSpc>
                          <a:spcPts val="1300"/>
                        </a:lnSpc>
                        <a:spcAft>
                          <a:spcPts val="0"/>
                        </a:spcAft>
                      </a:pPr>
                      <a:r>
                        <a:rPr lang="en-US" sz="1400">
                          <a:effectLst/>
                        </a:rPr>
                        <a:t>sgstper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23065698"/>
                  </a:ext>
                </a:extLst>
              </a:tr>
              <a:tr h="249929">
                <a:tc>
                  <a:txBody>
                    <a:bodyPr/>
                    <a:lstStyle/>
                    <a:p>
                      <a:pPr marL="410845">
                        <a:lnSpc>
                          <a:spcPts val="1315"/>
                        </a:lnSpc>
                        <a:spcAft>
                          <a:spcPts val="0"/>
                        </a:spcAft>
                      </a:pPr>
                      <a:r>
                        <a:rPr lang="en-US" sz="1400">
                          <a:effectLst/>
                        </a:rPr>
                        <a:t>79.</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5245" marR="50165" algn="ctr">
                        <a:lnSpc>
                          <a:spcPts val="1315"/>
                        </a:lnSpc>
                        <a:spcAft>
                          <a:spcPts val="0"/>
                        </a:spcAft>
                      </a:pPr>
                      <a:r>
                        <a:rPr lang="en-US" sz="1400">
                          <a:effectLst/>
                        </a:rPr>
                        <a:t>sgstamt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11975843"/>
                  </a:ext>
                </a:extLst>
              </a:tr>
              <a:tr h="249929">
                <a:tc>
                  <a:txBody>
                    <a:bodyPr/>
                    <a:lstStyle/>
                    <a:p>
                      <a:pPr marL="410845">
                        <a:lnSpc>
                          <a:spcPts val="1300"/>
                        </a:lnSpc>
                        <a:spcAft>
                          <a:spcPts val="0"/>
                        </a:spcAft>
                      </a:pPr>
                      <a:r>
                        <a:rPr lang="en-US" sz="1400">
                          <a:effectLst/>
                        </a:rPr>
                        <a:t>80.</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0"/>
                        </a:lnSpc>
                        <a:spcAft>
                          <a:spcPts val="0"/>
                        </a:spcAft>
                      </a:pPr>
                      <a:r>
                        <a:rPr lang="en-US" sz="1400">
                          <a:effectLst/>
                        </a:rPr>
                        <a:t>igstper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182500187"/>
                  </a:ext>
                </a:extLst>
              </a:tr>
              <a:tr h="249929">
                <a:tc>
                  <a:txBody>
                    <a:bodyPr/>
                    <a:lstStyle/>
                    <a:p>
                      <a:pPr marL="410845">
                        <a:lnSpc>
                          <a:spcPts val="1300"/>
                        </a:lnSpc>
                        <a:spcAft>
                          <a:spcPts val="0"/>
                        </a:spcAft>
                      </a:pPr>
                      <a:r>
                        <a:rPr lang="en-US" sz="1400">
                          <a:effectLst/>
                        </a:rPr>
                        <a:t>81.</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00"/>
                        </a:lnSpc>
                        <a:spcAft>
                          <a:spcPts val="0"/>
                        </a:spcAft>
                      </a:pPr>
                      <a:r>
                        <a:rPr lang="en-US" sz="1400">
                          <a:effectLst/>
                        </a:rPr>
                        <a:t>igstamt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595908192"/>
                  </a:ext>
                </a:extLst>
              </a:tr>
              <a:tr h="249929">
                <a:tc>
                  <a:txBody>
                    <a:bodyPr/>
                    <a:lstStyle/>
                    <a:p>
                      <a:pPr marL="410845">
                        <a:lnSpc>
                          <a:spcPts val="1315"/>
                        </a:lnSpc>
                        <a:spcAft>
                          <a:spcPts val="0"/>
                        </a:spcAft>
                      </a:pPr>
                      <a:r>
                        <a:rPr lang="en-US" sz="1400">
                          <a:effectLst/>
                        </a:rPr>
                        <a:t>82.</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15"/>
                        </a:lnSpc>
                        <a:spcAft>
                          <a:spcPts val="0"/>
                        </a:spcAft>
                      </a:pPr>
                      <a:r>
                        <a:rPr lang="en-US" sz="1400">
                          <a:effectLst/>
                        </a:rPr>
                        <a:t>gstcess1per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383722313"/>
                  </a:ext>
                </a:extLst>
              </a:tr>
              <a:tr h="249929">
                <a:tc>
                  <a:txBody>
                    <a:bodyPr/>
                    <a:lstStyle/>
                    <a:p>
                      <a:pPr marL="410845">
                        <a:lnSpc>
                          <a:spcPts val="1300"/>
                        </a:lnSpc>
                        <a:spcAft>
                          <a:spcPts val="0"/>
                        </a:spcAft>
                      </a:pPr>
                      <a:r>
                        <a:rPr lang="en-US" sz="1400">
                          <a:effectLst/>
                        </a:rPr>
                        <a:t>83.</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400">
                          <a:effectLst/>
                        </a:rPr>
                        <a:t>gstcess1amt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428205230"/>
                  </a:ext>
                </a:extLst>
              </a:tr>
              <a:tr h="249929">
                <a:tc>
                  <a:txBody>
                    <a:bodyPr/>
                    <a:lstStyle/>
                    <a:p>
                      <a:pPr marL="410845">
                        <a:lnSpc>
                          <a:spcPts val="1315"/>
                        </a:lnSpc>
                        <a:spcAft>
                          <a:spcPts val="0"/>
                        </a:spcAft>
                      </a:pPr>
                      <a:r>
                        <a:rPr lang="en-US" sz="1400">
                          <a:effectLst/>
                        </a:rPr>
                        <a:t>84.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975" marR="50165" algn="ctr">
                        <a:lnSpc>
                          <a:spcPts val="1315"/>
                        </a:lnSpc>
                        <a:spcAft>
                          <a:spcPts val="0"/>
                        </a:spcAft>
                      </a:pPr>
                      <a:r>
                        <a:rPr lang="en-US" sz="1400">
                          <a:effectLst/>
                        </a:rPr>
                        <a:t>gstcess2per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982658897"/>
                  </a:ext>
                </a:extLst>
              </a:tr>
              <a:tr h="249929">
                <a:tc>
                  <a:txBody>
                    <a:bodyPr/>
                    <a:lstStyle/>
                    <a:p>
                      <a:pPr marL="410845">
                        <a:lnSpc>
                          <a:spcPts val="1300"/>
                        </a:lnSpc>
                        <a:spcAft>
                          <a:spcPts val="0"/>
                        </a:spcAft>
                      </a:pPr>
                      <a:r>
                        <a:rPr lang="en-US" sz="1400">
                          <a:effectLst/>
                        </a:rPr>
                        <a:t>85.</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400">
                          <a:effectLst/>
                        </a:rPr>
                        <a:t>gstcess2amt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07279073"/>
                  </a:ext>
                </a:extLst>
              </a:tr>
              <a:tr h="249929">
                <a:tc>
                  <a:txBody>
                    <a:bodyPr/>
                    <a:lstStyle/>
                    <a:p>
                      <a:pPr marL="410845">
                        <a:lnSpc>
                          <a:spcPts val="1300"/>
                        </a:lnSpc>
                        <a:spcAft>
                          <a:spcPts val="0"/>
                        </a:spcAft>
                      </a:pPr>
                      <a:r>
                        <a:rPr lang="en-US" sz="1400">
                          <a:effectLst/>
                        </a:rPr>
                        <a:t>86.</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00"/>
                        </a:lnSpc>
                        <a:spcAft>
                          <a:spcPts val="0"/>
                        </a:spcAft>
                      </a:pPr>
                      <a:r>
                        <a:rPr lang="en-US" sz="1400">
                          <a:effectLst/>
                        </a:rPr>
                        <a:t>addtaxper</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00"/>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a:effectLst/>
                        </a:rPr>
                        <a:t> </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618190942"/>
                  </a:ext>
                </a:extLst>
              </a:tr>
              <a:tr h="249929">
                <a:tc>
                  <a:txBody>
                    <a:bodyPr/>
                    <a:lstStyle/>
                    <a:p>
                      <a:pPr marL="410845">
                        <a:lnSpc>
                          <a:spcPts val="1315"/>
                        </a:lnSpc>
                        <a:spcAft>
                          <a:spcPts val="0"/>
                        </a:spcAft>
                      </a:pPr>
                      <a:r>
                        <a:rPr lang="en-US" sz="1400">
                          <a:effectLst/>
                        </a:rPr>
                        <a:t>87.</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53340" marR="50165" algn="ctr">
                        <a:lnSpc>
                          <a:spcPts val="1315"/>
                        </a:lnSpc>
                        <a:spcAft>
                          <a:spcPts val="0"/>
                        </a:spcAft>
                      </a:pPr>
                      <a:r>
                        <a:rPr lang="en-US" sz="1400">
                          <a:effectLst/>
                        </a:rPr>
                        <a:t>addtaxamt</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189865" marR="187325" algn="ctr">
                        <a:lnSpc>
                          <a:spcPts val="1315"/>
                        </a:lnSpc>
                        <a:spcAft>
                          <a:spcPts val="0"/>
                        </a:spcAft>
                      </a:pPr>
                      <a:r>
                        <a:rPr lang="en-US" sz="1400">
                          <a:effectLst/>
                        </a:rPr>
                        <a:t>numeric(18,</a:t>
                      </a:r>
                      <a:r>
                        <a:rPr lang="en-US" sz="1400" spc="-20">
                          <a:effectLst/>
                        </a:rPr>
                        <a:t> </a:t>
                      </a:r>
                      <a:r>
                        <a:rPr lang="en-US" sz="1400">
                          <a:effectLst/>
                        </a:rPr>
                        <a:t>4)</a:t>
                      </a:r>
                      <a:endParaRPr lang="en-IN" sz="140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tc>
                  <a:txBody>
                    <a:bodyPr/>
                    <a:lstStyle/>
                    <a:p>
                      <a:pPr marL="66675">
                        <a:spcAft>
                          <a:spcPts val="0"/>
                        </a:spcAft>
                      </a:pPr>
                      <a:r>
                        <a:rPr lang="en-US" sz="1400" dirty="0">
                          <a:effectLst/>
                        </a:rPr>
                        <a:t> </a:t>
                      </a:r>
                      <a:endParaRPr lang="en-IN" sz="14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523021362"/>
                  </a:ext>
                </a:extLst>
              </a:tr>
            </a:tbl>
          </a:graphicData>
        </a:graphic>
      </p:graphicFrame>
    </p:spTree>
    <p:extLst>
      <p:ext uri="{BB962C8B-B14F-4D97-AF65-F5344CB8AC3E}">
        <p14:creationId xmlns:p14="http://schemas.microsoft.com/office/powerpoint/2010/main" val="25993455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776" y="2654394"/>
            <a:ext cx="8911687" cy="1280890"/>
          </a:xfrm>
        </p:spPr>
        <p:txBody>
          <a:bodyPr>
            <a:normAutofit/>
          </a:bodyPr>
          <a:lstStyle/>
          <a:p>
            <a:pPr algn="ctr"/>
            <a:r>
              <a:rPr lang="en-US" sz="4000" b="1" i="1" dirty="0" smtClean="0">
                <a:solidFill>
                  <a:srgbClr val="C00000"/>
                </a:solidFill>
                <a:latin typeface="Arial" panose="020B0604020202020204" pitchFamily="34" charset="0"/>
                <a:cs typeface="Arial" panose="020B0604020202020204" pitchFamily="34" charset="0"/>
              </a:rPr>
              <a:t>Input and Output Screen</a:t>
            </a:r>
            <a:endParaRPr lang="en-IN" sz="4000" b="1" i="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8872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capture-localhost-51652-Login-aspx-2022-03-28-13_29_27.png"/>
          <p:cNvPicPr/>
          <p:nvPr/>
        </p:nvPicPr>
        <p:blipFill>
          <a:blip r:embed="rId2" cstate="print"/>
          <a:stretch>
            <a:fillRect/>
          </a:stretch>
        </p:blipFill>
        <p:spPr>
          <a:xfrm>
            <a:off x="1731917" y="739047"/>
            <a:ext cx="9528266" cy="572706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Box 3"/>
          <p:cNvSpPr txBox="1"/>
          <p:nvPr/>
        </p:nvSpPr>
        <p:spPr>
          <a:xfrm>
            <a:off x="1959429" y="209006"/>
            <a:ext cx="3735977"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Login</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8289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74329" y="151818"/>
            <a:ext cx="1772280" cy="388696"/>
          </a:xfrm>
          <a:prstGeom prst="rect">
            <a:avLst/>
          </a:prstGeom>
        </p:spPr>
        <p:txBody>
          <a:bodyPr wrap="none">
            <a:spAutoFit/>
          </a:bodyPr>
          <a:lstStyle/>
          <a:p>
            <a:pPr>
              <a:lnSpc>
                <a:spcPct val="107000"/>
              </a:lnSpc>
              <a:spcAft>
                <a:spcPts val="800"/>
              </a:spcAft>
            </a:pPr>
            <a:r>
              <a:rPr lang="en-US" b="1" u="sng" dirty="0">
                <a:latin typeface="Calibri" panose="020F0502020204030204" pitchFamily="34" charset="0"/>
                <a:ea typeface="Calibri" panose="020F0502020204030204" pitchFamily="34" charset="0"/>
                <a:cs typeface="Calibri" panose="020F0502020204030204" pitchFamily="34" charset="0"/>
              </a:rPr>
              <a:t>Select Company:</a:t>
            </a:r>
            <a:endParaRPr lang="en-IN" sz="1600" dirty="0">
              <a:effectLst/>
              <a:latin typeface="Times New Roman" panose="02020603050405020304" pitchFamily="18" charset="0"/>
              <a:ea typeface="Times New Roman" panose="02020603050405020304" pitchFamily="18" charset="0"/>
            </a:endParaRPr>
          </a:p>
        </p:txBody>
      </p:sp>
      <p:pic>
        <p:nvPicPr>
          <p:cNvPr id="4" name="Picture 3" descr="screencapture-localhost-51652-AfterUserLogin-aspx-2022-03-28-13_30_29.png"/>
          <p:cNvPicPr/>
          <p:nvPr/>
        </p:nvPicPr>
        <p:blipFill>
          <a:blip r:embed="rId2" cstate="print"/>
          <a:stretch>
            <a:fillRect/>
          </a:stretch>
        </p:blipFill>
        <p:spPr>
          <a:xfrm>
            <a:off x="1774329" y="1017950"/>
            <a:ext cx="8658498" cy="5340759"/>
          </a:xfrm>
          <a:prstGeom prst="rect">
            <a:avLst/>
          </a:prstGeom>
          <a:solidFill>
            <a:schemeClr val="bg1"/>
          </a:solidFill>
        </p:spPr>
      </p:pic>
      <p:sp>
        <p:nvSpPr>
          <p:cNvPr id="6" name="Rectangle 5"/>
          <p:cNvSpPr/>
          <p:nvPr/>
        </p:nvSpPr>
        <p:spPr>
          <a:xfrm>
            <a:off x="5956300" y="3162300"/>
            <a:ext cx="1803400" cy="35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5956300" y="2826327"/>
            <a:ext cx="1469736" cy="335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407881455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Aspect</Template>
  <TotalTime>2352</TotalTime>
  <Words>13324</Words>
  <Application>Microsoft Office PowerPoint</Application>
  <PresentationFormat>Widescreen</PresentationFormat>
  <Paragraphs>6495</Paragraphs>
  <Slides>137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137</vt:i4>
      </vt:variant>
    </vt:vector>
  </HeadingPairs>
  <TitlesOfParts>
    <vt:vector size="146" baseType="lpstr">
      <vt:lpstr>Arial</vt:lpstr>
      <vt:lpstr>Calibri</vt:lpstr>
      <vt:lpstr>Cambria</vt:lpstr>
      <vt:lpstr>Century Gothic</vt:lpstr>
      <vt:lpstr>Mangal</vt:lpstr>
      <vt:lpstr>Symbol</vt:lpstr>
      <vt:lpstr>Times New Roman</vt:lpstr>
      <vt:lpstr>Wingdings 3</vt:lpstr>
      <vt:lpstr>Wisp</vt:lpstr>
      <vt:lpstr>Production Module for e-Global Enterprise Resource Planning (ERP)  </vt:lpstr>
      <vt:lpstr>PowerPoint Presentation</vt:lpstr>
      <vt:lpstr>PowerPoint Presentation</vt:lpstr>
      <vt:lpstr>PowerPoint Presentation</vt:lpstr>
      <vt:lpstr>Process of Production: Converting planned order to production order Releasing the production order Goods Issue for production order Confirmation of production order     </vt:lpstr>
      <vt:lpstr>Type of Production: In general there are three classifications in types of Production system.  They are discussed below. Job Production Batch Production Continuous Production </vt:lpstr>
      <vt:lpstr>Batch Production: Batch Production is the manufacture of number of identical products either to meet the specific order or to satisfy the demand. When the Production of plant and equipments is terminated, the plant and equipment can be used for producing similar products. This system also can be classified under three categories –    </vt:lpstr>
      <vt:lpstr>Continuous Production: Continuous Production system is the specialized manufacture of identical products on which the machinery and equipment is fully engaged. The continuous production is normally associated with large quantities and with high rate of demand. Hence the advantage of automatic production is taken. This system is classified as </vt:lpstr>
      <vt:lpstr>PROBLEM DEFINITION</vt:lpstr>
      <vt:lpstr>System</vt:lpstr>
      <vt:lpstr>Required Analysis</vt:lpstr>
      <vt:lpstr>Scope of the system</vt:lpstr>
      <vt:lpstr>PowerPoint Presentation</vt:lpstr>
      <vt:lpstr>Feasibility Study</vt:lpstr>
      <vt:lpstr>Objective of System</vt:lpstr>
      <vt:lpstr>               System Analysis and Design</vt:lpstr>
      <vt:lpstr>PowerPoint Presentation</vt:lpstr>
      <vt:lpstr>Entity Relation Diagram (Production)</vt:lpstr>
      <vt:lpstr>PowerPoint Presentation</vt:lpstr>
      <vt:lpstr>PowerPoint Presentation</vt:lpstr>
      <vt:lpstr>PowerPoint Presentation</vt:lpstr>
      <vt:lpstr>PowerPoint Presentation</vt:lpstr>
      <vt:lpstr>Use-Case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 and Output 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The cost of ERP Software, planning, customization, configuration,  testing, implementation, etc. is too high.  2. ERP deployments are highly time-consuming – projects may take 1-3  years (or more) to get completed and fully functional.  3. Too little customization may not integrate the ERP system with the  business process &amp; too much customization may slow down the  project and make it difficult to upgrade.  4. The cost savings/payback may not be realized immediately after the  ERP implementation &amp; it is quite difficult to measure the same.  5. The participation of users is very important for successful  implementation of ERP projects – hence, exhaustive user training and  simple user interface might be critical. But ERP systems are generally  difficult to learn (and use).  6. Migration of existing data to the new ERP systems is difficult (or  impossible) to achieve. Integrating ERP systems with other stand  alone software systems is equally difficult (if possible). These activities  may consume a lot of time, money &amp; resources, if attempted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admin</dc:creator>
  <cp:lastModifiedBy>Anuprita Rajput</cp:lastModifiedBy>
  <cp:revision>135</cp:revision>
  <dcterms:created xsi:type="dcterms:W3CDTF">2022-05-11T16:40:13Z</dcterms:created>
  <dcterms:modified xsi:type="dcterms:W3CDTF">2022-05-25T10:40:24Z</dcterms:modified>
</cp:coreProperties>
</file>